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302" r:id="rId4"/>
    <p:sldId id="309" r:id="rId5"/>
    <p:sldId id="304" r:id="rId6"/>
    <p:sldId id="303" r:id="rId7"/>
    <p:sldId id="310" r:id="rId8"/>
    <p:sldId id="311" r:id="rId9"/>
    <p:sldId id="312" r:id="rId10"/>
    <p:sldId id="286" r:id="rId11"/>
    <p:sldId id="30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28"/>
    <a:srgbClr val="8B25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1DF239E-027A-4B13-9FF3-61503D3AB6F8}" type="datetimeFigureOut">
              <a:rPr lang="uk-UA"/>
              <a:pPr>
                <a:defRPr/>
              </a:pPr>
              <a:t>23.01.2016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C42067-8B12-42B8-B979-3AD346974121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0964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FE2FEF-E103-45FD-8B5F-297D6846B7BE}" type="datetimeFigureOut">
              <a:rPr lang="uk-UA"/>
              <a:pPr>
                <a:defRPr/>
              </a:pPr>
              <a:t>23.01.2016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165380-3415-42E8-A65F-54AD2432D94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96296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650D-3816-4657-8444-E3B725B3B990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21949-226B-44B9-80F3-EB49A81195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039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383B-8C42-468C-A627-75B962B41984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91529-AA42-4CC3-A070-4428E4F454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93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4FFC1-C7A1-4748-822A-285C295D40B2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611C2-CE45-40AB-9D65-B79208E3A2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16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992FC-F2C6-4792-9989-A580D9D7A14E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B072E-00E4-4417-BC7F-D7B76D51D5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71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44CC2-1D14-4794-A4C6-EB2DA7DDC3EE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0CAED-83F7-4362-9F5E-FF12B46EF3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56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DC15-6AC1-473C-B935-5D60099E146F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584BE-39BC-41E3-80AA-29C02BE307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90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F9706-7445-4E29-94A3-36F7D212A3F7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1EC17-130C-4ADE-8687-5794C7BA23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78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5F252-EC09-4153-8192-675F51B66BC8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270BA-0D4D-48B8-BBCD-ED62747EBC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53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EB0D2-A11D-4A15-A6DB-DD8E9510A708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D5804-B16C-4353-A9BA-5266C3B651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90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76542-13FA-4986-AF2F-366E4C162C2E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65F5F-148B-408A-91B9-0B3AD63C39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43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5E829-F743-450A-8B3A-8BFCC3DCBD27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928F4-EEE8-41DF-A355-7D4495FA04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39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558ED5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32D627-1493-47CA-85DA-3109638D28B1}" type="datetime1">
              <a:rPr lang="ru-RU"/>
              <a:pPr>
                <a:defRPr/>
              </a:pPr>
              <a:t>23.01.2016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29D2FA-A340-4569-A7C5-D3DDB73F17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jpe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9988" y="5992813"/>
            <a:ext cx="6156325" cy="865187"/>
          </a:xfrm>
        </p:spPr>
        <p:txBody>
          <a:bodyPr rtlCol="0">
            <a:normAutofit fontScale="85000" lnSpcReduction="2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Виконала:  Дихнич Світлана Борисівна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вчитель математики</a:t>
            </a:r>
          </a:p>
        </p:txBody>
      </p:sp>
      <p:grpSp>
        <p:nvGrpSpPr>
          <p:cNvPr id="15363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5367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364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3"/>
          <p:cNvSpPr txBox="1">
            <a:spLocks noChangeArrowheads="1"/>
          </p:cNvSpPr>
          <p:nvPr/>
        </p:nvSpPr>
        <p:spPr bwMode="auto">
          <a:xfrm>
            <a:off x="936625" y="1593850"/>
            <a:ext cx="76676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uk-UA" altLang="uk-UA" sz="8000" b="1" dirty="0" smtClean="0">
                <a:solidFill>
                  <a:srgbClr val="002060"/>
                </a:solidFill>
                <a:latin typeface="Monotype Corsiva" pitchFamily="66" charset="0"/>
              </a:rPr>
              <a:t>Порівняння раціональних чисел</a:t>
            </a:r>
          </a:p>
          <a:p>
            <a:pPr algn="ctr">
              <a:spcBef>
                <a:spcPct val="20000"/>
              </a:spcBef>
            </a:pPr>
            <a:r>
              <a:rPr lang="uk-UA" altLang="uk-UA" sz="5000" dirty="0" smtClean="0">
                <a:solidFill>
                  <a:srgbClr val="002060"/>
                </a:solidFill>
                <a:latin typeface="Monotype Corsiva" pitchFamily="66" charset="0"/>
              </a:rPr>
              <a:t>(частина </a:t>
            </a:r>
            <a:r>
              <a:rPr lang="en-US" altLang="uk-UA" sz="5000" dirty="0" smtClean="0">
                <a:solidFill>
                  <a:srgbClr val="002060"/>
                </a:solidFill>
                <a:latin typeface="Monotype Corsiva" pitchFamily="66" charset="0"/>
              </a:rPr>
              <a:t>2</a:t>
            </a:r>
            <a:r>
              <a:rPr lang="uk-UA" altLang="uk-UA" sz="5000" dirty="0" smtClean="0">
                <a:solidFill>
                  <a:srgbClr val="002060"/>
                </a:solidFill>
                <a:latin typeface="Monotype Corsiva" pitchFamily="66" charset="0"/>
              </a:rPr>
              <a:t>)</a:t>
            </a:r>
            <a:endParaRPr lang="uk-UA" altLang="uk-UA" sz="50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6908800" y="341313"/>
            <a:ext cx="1984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6 клас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43014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011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TextBox 2"/>
          <p:cNvSpPr txBox="1">
            <a:spLocks noChangeArrowheads="1"/>
          </p:cNvSpPr>
          <p:nvPr/>
        </p:nvSpPr>
        <p:spPr bwMode="auto">
          <a:xfrm>
            <a:off x="1547813" y="333375"/>
            <a:ext cx="63373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Домашнє завдання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84213" y="1628775"/>
            <a:ext cx="8135937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Прочитати </a:t>
            </a:r>
            <a:r>
              <a:rPr lang="en-US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§</a:t>
            </a: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 </a:t>
            </a:r>
            <a:r>
              <a:rPr lang="uk-UA" altLang="uk-UA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25, </a:t>
            </a:r>
            <a:endParaRPr lang="uk-UA" altLang="uk-UA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  <a:ea typeface="+mj-ea"/>
              <a:cs typeface="+mj-cs"/>
            </a:endParaRPr>
          </a:p>
          <a:p>
            <a:pPr algn="ctr">
              <a:spcBef>
                <a:spcPct val="50000"/>
              </a:spcBef>
            </a:pPr>
            <a:r>
              <a:rPr lang="uk-UA" altLang="uk-UA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повторити </a:t>
            </a: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основні поняття, </a:t>
            </a:r>
          </a:p>
          <a:p>
            <a:pPr algn="ctr">
              <a:spcBef>
                <a:spcPct val="50000"/>
              </a:spcBef>
            </a:pP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виконати №№ </a:t>
            </a:r>
            <a:r>
              <a:rPr lang="uk-UA" altLang="uk-UA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1091, 1103, 1093</a:t>
            </a:r>
            <a:endParaRPr lang="en-US" altLang="uk-UA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6180" y="1577825"/>
            <a:ext cx="8470316" cy="4659488"/>
          </a:xfrm>
        </p:spPr>
        <p:txBody>
          <a:bodyPr>
            <a:normAutofit/>
          </a:bodyPr>
          <a:lstStyle/>
          <a:p>
            <a:r>
              <a:rPr lang="ru-RU" sz="7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ДЯКУЮ  ЗА  УВАГУ! </a:t>
            </a:r>
            <a:endParaRPr lang="ru-RU" sz="7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1986" y="42432"/>
            <a:ext cx="8584323" cy="4350055"/>
            <a:chOff x="164141" y="87056"/>
            <a:chExt cx="8584323" cy="435005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141" y="87056"/>
              <a:ext cx="879468" cy="1151684"/>
            </a:xfrm>
            <a:prstGeom prst="rect">
              <a:avLst/>
            </a:prstGeom>
            <a:effectLst/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471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9552" y="1340768"/>
              <a:ext cx="0" cy="56336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520" y="1353470"/>
              <a:ext cx="0" cy="30836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536" y="1353471"/>
              <a:ext cx="0" cy="154182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909" y="5949280"/>
            <a:ext cx="759587" cy="7595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332656"/>
            <a:ext cx="63367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Математика</a:t>
            </a:r>
            <a:endParaRPr lang="uk-UA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Дихнич Світлана Борисівна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8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1772" y="1857262"/>
            <a:ext cx="8325629" cy="4236034"/>
          </a:xfrm>
        </p:spPr>
        <p:txBody>
          <a:bodyPr>
            <a:noAutofit/>
          </a:bodyPr>
          <a:lstStyle/>
          <a:p>
            <a:pPr indent="420688" algn="l">
              <a:lnSpc>
                <a:spcPct val="120000"/>
              </a:lnSpc>
              <a:spcBef>
                <a:spcPts val="0"/>
              </a:spcBef>
              <a:buFont typeface="Arial" charset="0"/>
              <a:buAutoNum type="arabicPeriod"/>
              <a:tabLst>
                <a:tab pos="0" algn="l"/>
              </a:tabLst>
            </a:pPr>
            <a:r>
              <a:rPr lang="uk-UA" altLang="ru-RU" sz="30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Що означає розташувати числа в порядку зростання?</a:t>
            </a:r>
            <a:endParaRPr lang="uk-UA" altLang="ru-RU" sz="3000" b="1" dirty="0" smtClean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0" algn="l"/>
              </a:tabLst>
            </a:pPr>
            <a:r>
              <a:rPr lang="uk-UA" altLang="ru-RU" sz="30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2. </a:t>
            </a:r>
            <a:r>
              <a:rPr lang="uk-UA" altLang="ru-RU" sz="30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Розташуйте в порядку зростання числа: 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0" algn="l"/>
              </a:tabLst>
            </a:pPr>
            <a:r>
              <a:rPr lang="uk-UA" altLang="ru-RU" sz="30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		25;  47;  11;  39;  58.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0" algn="l"/>
              </a:tabLst>
            </a:pPr>
            <a:r>
              <a:rPr lang="uk-UA" altLang="ru-RU" sz="30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3. Що означає розташувати числа в порядку спадання?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0" algn="l"/>
              </a:tabLst>
            </a:pPr>
            <a:r>
              <a:rPr lang="uk-UA" altLang="ru-RU" sz="30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4</a:t>
            </a:r>
            <a:r>
              <a:rPr lang="uk-UA" altLang="ru-RU" sz="30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. Розташуйте в порядку </a:t>
            </a:r>
            <a:r>
              <a:rPr lang="uk-UA" altLang="ru-RU" sz="30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спадання </a:t>
            </a:r>
            <a:r>
              <a:rPr lang="uk-UA" altLang="ru-RU" sz="3000" b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числа: 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0" algn="l"/>
              </a:tabLst>
            </a:pPr>
            <a:r>
              <a:rPr lang="uk-UA" altLang="ru-RU" sz="30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		10;  11,5;  10,8;  11,05;  10,82.</a:t>
            </a:r>
            <a:endParaRPr lang="uk-UA" altLang="ru-RU" sz="3000" b="1" dirty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</p:txBody>
      </p:sp>
      <p:grpSp>
        <p:nvGrpSpPr>
          <p:cNvPr id="17411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7415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412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 dirty="0">
                <a:solidFill>
                  <a:srgbClr val="002060"/>
                </a:solidFill>
                <a:latin typeface="Monotype Corsiva" pitchFamily="66" charset="0"/>
              </a:rPr>
              <a:t>Пригадай!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83281" y="1268760"/>
            <a:ext cx="8552769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№  </a:t>
            </a: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1090</a:t>
            </a:r>
            <a:endParaRPr lang="uk-UA" altLang="uk-UA" sz="32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spcBef>
                <a:spcPts val="0"/>
              </a:spcBef>
            </a:pPr>
            <a:r>
              <a:rPr lang="uk-UA" altLang="uk-UA" sz="3200" b="1" u="sng" dirty="0">
                <a:solidFill>
                  <a:srgbClr val="002060"/>
                </a:solidFill>
                <a:latin typeface="Monotype Corsiva" pitchFamily="66" charset="0"/>
              </a:rPr>
              <a:t>Завдання: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Розташуйте числа  </a:t>
            </a:r>
          </a:p>
          <a:p>
            <a:pPr>
              <a:spcBef>
                <a:spcPts val="0"/>
              </a:spcBef>
            </a:pP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-10;  9;  45;  -6,7:  -31,4;  0,08;  0;  -12,5 у порядку: </a:t>
            </a:r>
          </a:p>
          <a:p>
            <a:pPr>
              <a:spcBef>
                <a:spcPts val="0"/>
              </a:spcBef>
            </a:pP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1)  зростання їх модулів;  2)  їх зростання.</a:t>
            </a:r>
            <a:endParaRPr lang="uk-UA" altLang="uk-UA" sz="32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635896" y="3137595"/>
            <a:ext cx="180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u="sng" dirty="0">
                <a:solidFill>
                  <a:srgbClr val="00B050"/>
                </a:solidFill>
                <a:latin typeface="Monotype Corsiva" pitchFamily="66" charset="0"/>
              </a:rPr>
              <a:t>Розв'язок</a:t>
            </a:r>
            <a:endParaRPr lang="ru-RU" altLang="uk-UA" sz="3200" b="1" u="sng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8958" y="3572177"/>
            <a:ext cx="8352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uk-UA" sz="3200" dirty="0" smtClean="0">
                <a:solidFill>
                  <a:srgbClr val="00B050"/>
                </a:solidFill>
                <a:latin typeface="Monotype Corsiva" pitchFamily="66" charset="0"/>
              </a:rPr>
              <a:t>Обчислимо спочатку модулі чисел: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23850" y="4182140"/>
                <a:ext cx="87125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60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−10</m:t>
                        </m:r>
                      </m:e>
                    </m:d>
                    <m:r>
                      <a:rPr lang="uk-UA" sz="2600" b="0" i="1" smtClean="0">
                        <a:solidFill>
                          <a:srgbClr val="00B050"/>
                        </a:solidFill>
                        <a:latin typeface="Cambria Math"/>
                      </a:rPr>
                      <m:t>=10</m:t>
                    </m:r>
                  </m:oMath>
                </a14:m>
                <a:r>
                  <a:rPr lang="uk-UA" sz="2600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;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6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9</m:t>
                        </m:r>
                      </m:e>
                    </m:d>
                    <m:r>
                      <a:rPr lang="uk-UA" sz="2600" b="0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uk-UA" sz="2600" b="0" i="1" smtClean="0">
                        <a:solidFill>
                          <a:srgbClr val="00B050"/>
                        </a:solidFill>
                        <a:latin typeface="Cambria Math"/>
                      </a:rPr>
                      <m:t>9</m:t>
                    </m:r>
                  </m:oMath>
                </a14:m>
                <a:r>
                  <a:rPr lang="uk-UA" sz="2600" dirty="0">
                    <a:solidFill>
                      <a:srgbClr val="00B050"/>
                    </a:solidFill>
                    <a:latin typeface="Monotype Corsiva" pitchFamily="66" charset="0"/>
                  </a:rPr>
                  <a:t>; </a:t>
                </a:r>
                <a:r>
                  <a:rPr lang="uk-UA" sz="2600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6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45</m:t>
                        </m:r>
                      </m:e>
                    </m:d>
                    <m:r>
                      <a:rPr lang="uk-UA" sz="2600" b="0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uk-UA" sz="2600" b="0" i="0" smtClean="0">
                        <a:solidFill>
                          <a:srgbClr val="00B050"/>
                        </a:solidFill>
                        <a:latin typeface="Cambria Math"/>
                      </a:rPr>
                      <m:t>45</m:t>
                    </m:r>
                  </m:oMath>
                </a14:m>
                <a:r>
                  <a:rPr lang="uk-UA" sz="2600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;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6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600" b="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sz="2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6,7</m:t>
                        </m:r>
                      </m:e>
                    </m:d>
                    <m:r>
                      <a:rPr lang="uk-UA" sz="2600" b="0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uk-UA" sz="2600" b="0" i="1" smtClean="0">
                        <a:solidFill>
                          <a:srgbClr val="00B050"/>
                        </a:solidFill>
                        <a:latin typeface="Cambria Math"/>
                      </a:rPr>
                      <m:t>6,7</m:t>
                    </m:r>
                  </m:oMath>
                </a14:m>
                <a:r>
                  <a:rPr lang="uk-UA" sz="2600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6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600" b="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sz="2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31,4</m:t>
                        </m:r>
                      </m:e>
                    </m:d>
                    <m:r>
                      <a:rPr lang="uk-UA" sz="2600" b="0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uk-UA" sz="2600" b="0" i="1" smtClean="0">
                        <a:solidFill>
                          <a:srgbClr val="00B050"/>
                        </a:solidFill>
                        <a:latin typeface="Cambria Math"/>
                      </a:rPr>
                      <m:t>31,4</m:t>
                    </m:r>
                  </m:oMath>
                </a14:m>
                <a:r>
                  <a:rPr lang="uk-UA" sz="2600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;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6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0,08</m:t>
                        </m:r>
                      </m:e>
                    </m:d>
                    <m:r>
                      <a:rPr lang="uk-UA" sz="2600" b="0" i="1" smtClean="0">
                        <a:solidFill>
                          <a:srgbClr val="00B050"/>
                        </a:solidFill>
                        <a:latin typeface="Cambria Math"/>
                      </a:rPr>
                      <m:t>=0,08</m:t>
                    </m:r>
                  </m:oMath>
                </a14:m>
                <a:r>
                  <a:rPr lang="uk-UA" sz="2600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;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6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uk-UA" sz="2600" b="0" i="1">
                        <a:solidFill>
                          <a:srgbClr val="00B05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uk-UA" sz="2600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;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6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2600" b="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−1</m:t>
                        </m:r>
                        <m:r>
                          <a:rPr lang="uk-UA" sz="2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2,5</m:t>
                        </m:r>
                      </m:e>
                    </m:d>
                    <m:r>
                      <a:rPr lang="uk-UA" sz="2600" b="0" i="1">
                        <a:solidFill>
                          <a:srgbClr val="00B050"/>
                        </a:solidFill>
                        <a:latin typeface="Cambria Math"/>
                      </a:rPr>
                      <m:t>=1</m:t>
                    </m:r>
                    <m:r>
                      <a:rPr lang="uk-UA" sz="2600" b="0" i="1" smtClean="0">
                        <a:solidFill>
                          <a:srgbClr val="00B050"/>
                        </a:solidFill>
                        <a:latin typeface="Cambria Math"/>
                      </a:rPr>
                      <m:t>2,5</m:t>
                    </m:r>
                  </m:oMath>
                </a14:m>
                <a:r>
                  <a:rPr lang="uk-UA" sz="2600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.</a:t>
                </a: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4182140"/>
                <a:ext cx="8712522" cy="892552"/>
              </a:xfrm>
              <a:prstGeom prst="rect">
                <a:avLst/>
              </a:prstGeom>
              <a:blipFill rotWithShape="1">
                <a:blip r:embed="rId4"/>
                <a:stretch>
                  <a:fillRect t="-5479" b="-1712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38958" y="5102330"/>
            <a:ext cx="8352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50"/>
                </a:solidFill>
                <a:latin typeface="Monotype Corsiva" pitchFamily="66" charset="0"/>
              </a:rPr>
              <a:t>Розташуємо числа, в порядку зростання їх модулів: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267744" y="4581128"/>
            <a:ext cx="5040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24145" y="5013176"/>
            <a:ext cx="5040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815916" y="4581128"/>
            <a:ext cx="5040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319972" y="5013176"/>
            <a:ext cx="5040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868144" y="5013176"/>
            <a:ext cx="5040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515744" y="4581128"/>
            <a:ext cx="5040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667576" y="4581128"/>
            <a:ext cx="5040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171632" y="5013176"/>
            <a:ext cx="5040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524" y="5724545"/>
            <a:ext cx="1735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060"/>
                </a:solidFill>
                <a:latin typeface="Monotype Corsiva" pitchFamily="66" charset="0"/>
              </a:rPr>
              <a:t>Відповідь</a:t>
            </a:r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: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24145" y="5724545"/>
            <a:ext cx="647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060"/>
                </a:solidFill>
                <a:latin typeface="Monotype Corsiva" pitchFamily="66" charset="0"/>
              </a:rPr>
              <a:t>0;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00372" y="5733256"/>
            <a:ext cx="1035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0,08;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19872" y="5724545"/>
            <a:ext cx="1035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-6,7;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3968" y="5714793"/>
            <a:ext cx="517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060"/>
                </a:solidFill>
                <a:latin typeface="Monotype Corsiva" pitchFamily="66" charset="0"/>
              </a:rPr>
              <a:t>9</a:t>
            </a:r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16016" y="5724545"/>
            <a:ext cx="935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-10;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36096" y="5724545"/>
            <a:ext cx="1223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-12,5;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72200" y="5724545"/>
            <a:ext cx="1223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-31,4;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80684" y="5724545"/>
            <a:ext cx="790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45.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48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25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2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75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7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825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925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4" grpId="0"/>
      <p:bldP spid="3" grpId="0"/>
      <p:bldP spid="15" grpId="0"/>
      <p:bldP spid="16" grpId="0"/>
      <p:bldP spid="10" grpId="0"/>
      <p:bldP spid="12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83281" y="1268760"/>
            <a:ext cx="85527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№  </a:t>
            </a: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1090</a:t>
            </a:r>
            <a:endParaRPr lang="uk-UA" altLang="uk-UA" sz="32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779998" y="1790700"/>
            <a:ext cx="180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u="sng" dirty="0">
                <a:solidFill>
                  <a:srgbClr val="00B050"/>
                </a:solidFill>
                <a:latin typeface="Monotype Corsiva" pitchFamily="66" charset="0"/>
              </a:rPr>
              <a:t>Розв'язок</a:t>
            </a:r>
            <a:endParaRPr lang="ru-RU" altLang="uk-UA" sz="3200" b="1" u="sng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5825" y="2266375"/>
            <a:ext cx="8352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50"/>
                </a:solidFill>
                <a:latin typeface="Monotype Corsiva" pitchFamily="66" charset="0"/>
              </a:rPr>
              <a:t>2) Серед даних чисел виберемо від'ємні і розташуємо в порядку спадання модулів цих чисел: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416" y="3255667"/>
            <a:ext cx="871252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altLang="uk-UA" sz="3400" b="1" dirty="0" smtClean="0">
                <a:solidFill>
                  <a:srgbClr val="00B050"/>
                </a:solidFill>
                <a:latin typeface="Monotype Corsiva" pitchFamily="66" charset="0"/>
              </a:rPr>
              <a:t>-</a:t>
            </a:r>
            <a:r>
              <a:rPr lang="uk-UA" altLang="uk-UA" sz="3400" b="1" dirty="0">
                <a:solidFill>
                  <a:srgbClr val="00B050"/>
                </a:solidFill>
                <a:latin typeface="Monotype Corsiva" pitchFamily="66" charset="0"/>
              </a:rPr>
              <a:t>10;  9;  45;  -6,7:  -31,4;  0,08;  0;  -12,5</a:t>
            </a:r>
            <a:r>
              <a:rPr lang="uk-UA" sz="3400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5489" y="3878416"/>
            <a:ext cx="8352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50"/>
                </a:solidFill>
                <a:latin typeface="Monotype Corsiva" pitchFamily="66" charset="0"/>
              </a:rPr>
              <a:t>Наступним буде число 0.</a:t>
            </a:r>
            <a:endParaRPr lang="uk-UA" sz="3200" dirty="0" smtClean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524" y="5724545"/>
            <a:ext cx="1735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060"/>
                </a:solidFill>
                <a:latin typeface="Monotype Corsiva" pitchFamily="66" charset="0"/>
              </a:rPr>
              <a:t>Відповідь</a:t>
            </a:r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: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6096" y="5724545"/>
            <a:ext cx="647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060"/>
                </a:solidFill>
                <a:latin typeface="Monotype Corsiva" pitchFamily="66" charset="0"/>
              </a:rPr>
              <a:t>0;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12740" y="5733256"/>
            <a:ext cx="1035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0,08;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4008" y="5724545"/>
            <a:ext cx="1035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-6,7;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62550" y="5744587"/>
            <a:ext cx="517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060"/>
                </a:solidFill>
                <a:latin typeface="Monotype Corsiva" pitchFamily="66" charset="0"/>
              </a:rPr>
              <a:t>9</a:t>
            </a:r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23928" y="5724545"/>
            <a:ext cx="935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-10;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43127" y="5724545"/>
            <a:ext cx="1223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-12,5;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79712" y="5714792"/>
            <a:ext cx="1223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-31,4;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80684" y="5724545"/>
            <a:ext cx="790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Monotype Corsiva" pitchFamily="66" charset="0"/>
              </a:rPr>
              <a:t>45.</a:t>
            </a:r>
            <a:endParaRPr lang="uk-UA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835696" y="3784060"/>
            <a:ext cx="47622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759665" y="3787149"/>
            <a:ext cx="47622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357850" y="3789040"/>
            <a:ext cx="47622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779998" y="3789040"/>
            <a:ext cx="47622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4436" y="4473550"/>
            <a:ext cx="8352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50"/>
                </a:solidFill>
                <a:latin typeface="Monotype Corsiva" pitchFamily="66" charset="0"/>
              </a:rPr>
              <a:t>У нас залишились додатні числа, розташуємо їх в порядку зростання модулів.</a:t>
            </a:r>
            <a:endParaRPr lang="uk-UA" sz="3200" dirty="0" smtClean="0">
              <a:solidFill>
                <a:srgbClr val="00B050"/>
              </a:solidFill>
              <a:latin typeface="Monotype Corsiva" pitchFamily="66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6472037" y="3789040"/>
            <a:ext cx="47622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411760" y="3789040"/>
            <a:ext cx="476227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040387" y="3789040"/>
            <a:ext cx="476227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759923" y="3789040"/>
            <a:ext cx="476227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96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4" grpId="0"/>
      <p:bldP spid="3" grpId="0"/>
      <p:bldP spid="15" grpId="0"/>
      <p:bldP spid="16" grpId="0"/>
      <p:bldP spid="10" grpId="0"/>
      <p:bldP spid="12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87" name="Text Box 11"/>
              <p:cNvSpPr txBox="1">
                <a:spLocks noChangeArrowheads="1"/>
              </p:cNvSpPr>
              <p:nvPr/>
            </p:nvSpPr>
            <p:spPr bwMode="auto">
              <a:xfrm>
                <a:off x="323851" y="1296988"/>
                <a:ext cx="8928670" cy="14884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№  1102</a:t>
                </a:r>
                <a:endParaRPr lang="uk-UA" altLang="uk-UA" sz="26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altLang="uk-UA" sz="2600" b="1" u="sng" dirty="0">
                    <a:solidFill>
                      <a:srgbClr val="002060"/>
                    </a:solidFill>
                    <a:latin typeface="Monotype Corsiva" pitchFamily="66" charset="0"/>
                  </a:rPr>
                  <a:t>Завдання:</a:t>
                </a:r>
                <a:r>
                  <a:rPr lang="uk-UA" altLang="uk-UA" sz="26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Розташуйте в порядку спадання числа:</a:t>
                </a:r>
                <a:endParaRPr lang="uk-UA" altLang="uk-UA" sz="26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-2,6;  </a:t>
                </a:r>
                <a14:m>
                  <m:oMath xmlns:m="http://schemas.openxmlformats.org/officeDocument/2006/math">
                    <m:r>
                      <a:rPr lang="uk-UA" altLang="uk-UA" sz="22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𝟕𝟐</m:t>
                        </m:r>
                      </m:e>
                    </m:d>
                  </m:oMath>
                </a14:m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-62;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</m:oMath>
                </a14:m>
                <a:r>
                  <a:rPr lang="ru-RU" altLang="uk-UA" sz="2200" b="1" i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:r>
                  <a:rPr lang="ru-RU" altLang="uk-UA" sz="2200" b="1" i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4,3;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uk-UA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 -0,2;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  <m:f>
                          <m:fPr>
                            <m:ctrlPr>
                              <a:rPr lang="uk-UA" altLang="uk-UA" sz="22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altLang="uk-UA" sz="22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uk-UA" altLang="uk-UA" sz="22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𝟓</m:t>
                            </m:r>
                          </m:den>
                        </m:f>
                      </m:e>
                    </m:d>
                  </m:oMath>
                </a14:m>
                <a:r>
                  <a:rPr lang="ru-RU" altLang="uk-UA" sz="2200" b="1" i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 </a:t>
                </a:r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-1,25;  </a:t>
                </a:r>
                <a14:m>
                  <m:oMath xmlns:m="http://schemas.openxmlformats.org/officeDocument/2006/math">
                    <m:r>
                      <a:rPr lang="uk-UA" altLang="uk-UA" sz="26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uk-UA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uk-UA" altLang="uk-UA" sz="26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altLang="uk-UA" sz="26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uk-UA" altLang="uk-UA" sz="26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e>
                    </m:d>
                  </m:oMath>
                </a14:m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uk-UA" alt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𝟐𝟗</m:t>
                        </m:r>
                      </m:e>
                    </m:d>
                  </m:oMath>
                </a14:m>
                <a:r>
                  <a:rPr lang="ru-RU" altLang="uk-UA" sz="2200" b="1" i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  <a:endParaRPr lang="ru-RU" altLang="uk-UA" sz="2200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018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1" y="1296988"/>
                <a:ext cx="8928670" cy="1488421"/>
              </a:xfrm>
              <a:prstGeom prst="rect">
                <a:avLst/>
              </a:prstGeom>
              <a:blipFill rotWithShape="1">
                <a:blip r:embed="rId4"/>
                <a:stretch>
                  <a:fillRect l="-1160" t="-3689" r="-751" b="-49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338421" y="2636912"/>
            <a:ext cx="18002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2600" b="1" u="sng" dirty="0">
                <a:solidFill>
                  <a:srgbClr val="005828"/>
                </a:solidFill>
                <a:latin typeface="Monotype Corsiva" pitchFamily="66" charset="0"/>
              </a:rPr>
              <a:t>Розв'язок</a:t>
            </a:r>
            <a:endParaRPr lang="ru-RU" altLang="uk-UA" sz="2600" b="1" u="sng" dirty="0">
              <a:solidFill>
                <a:srgbClr val="005828"/>
              </a:solidFill>
              <a:latin typeface="Monotype Corsiva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2509" y="2988241"/>
            <a:ext cx="80641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solidFill>
                  <a:srgbClr val="005828"/>
                </a:solidFill>
                <a:latin typeface="Monotype Corsiva" pitchFamily="66" charset="0"/>
              </a:rPr>
              <a:t>Обчислимо спочатку значення усіх чисел:</a:t>
            </a:r>
            <a:endParaRPr lang="uk-UA" sz="2600" dirty="0">
              <a:solidFill>
                <a:srgbClr val="005828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8803" y="3946649"/>
            <a:ext cx="88201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uk-UA" sz="2600" b="1" dirty="0">
                <a:solidFill>
                  <a:srgbClr val="002060"/>
                </a:solidFill>
                <a:latin typeface="Monotype Corsiva" pitchFamily="66" charset="0"/>
              </a:rPr>
              <a:t>-2,6</a:t>
            </a:r>
            <a:r>
              <a:rPr lang="ru-RU" altLang="uk-UA" sz="2600" b="1" dirty="0" smtClean="0">
                <a:solidFill>
                  <a:srgbClr val="002060"/>
                </a:solidFill>
                <a:latin typeface="Monotype Corsiva" pitchFamily="66" charset="0"/>
              </a:rPr>
              <a:t>;  -0,72; </a:t>
            </a:r>
            <a:r>
              <a:rPr lang="ru-RU" altLang="uk-UA" sz="2600" b="1" dirty="0">
                <a:solidFill>
                  <a:srgbClr val="002060"/>
                </a:solidFill>
                <a:latin typeface="Monotype Corsiva" pitchFamily="66" charset="0"/>
              </a:rPr>
              <a:t>-62</a:t>
            </a:r>
            <a:r>
              <a:rPr lang="ru-RU" altLang="uk-UA" sz="2600" b="1" dirty="0" smtClean="0">
                <a:solidFill>
                  <a:srgbClr val="002060"/>
                </a:solidFill>
                <a:latin typeface="Monotype Corsiva" pitchFamily="66" charset="0"/>
              </a:rPr>
              <a:t>;  4,2;  4,3;  1,2;  </a:t>
            </a:r>
            <a:r>
              <a:rPr lang="ru-RU" altLang="uk-UA" sz="2600" b="1" dirty="0">
                <a:solidFill>
                  <a:srgbClr val="002060"/>
                </a:solidFill>
                <a:latin typeface="Monotype Corsiva" pitchFamily="66" charset="0"/>
              </a:rPr>
              <a:t>-0,2</a:t>
            </a:r>
            <a:r>
              <a:rPr lang="ru-RU" altLang="uk-UA" sz="2600" b="1" dirty="0" smtClean="0">
                <a:solidFill>
                  <a:srgbClr val="002060"/>
                </a:solidFill>
                <a:latin typeface="Monotype Corsiva" pitchFamily="66" charset="0"/>
              </a:rPr>
              <a:t>;   2,2;  </a:t>
            </a:r>
            <a:r>
              <a:rPr lang="ru-RU" altLang="uk-UA" sz="2600" b="1" dirty="0">
                <a:solidFill>
                  <a:srgbClr val="002060"/>
                </a:solidFill>
                <a:latin typeface="Monotype Corsiva" pitchFamily="66" charset="0"/>
              </a:rPr>
              <a:t>-1,25</a:t>
            </a:r>
            <a:r>
              <a:rPr lang="ru-RU" altLang="uk-UA" sz="2600" b="1" dirty="0" smtClean="0">
                <a:solidFill>
                  <a:srgbClr val="002060"/>
                </a:solidFill>
                <a:latin typeface="Monotype Corsiva" pitchFamily="66" charset="0"/>
              </a:rPr>
              <a:t>;  -0,(3); 4,29.</a:t>
            </a:r>
            <a:endParaRPr lang="ru-RU" altLang="uk-UA" sz="26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Скругленная прямоугольная выноска 9"/>
              <p:cNvSpPr/>
              <p:nvPr/>
            </p:nvSpPr>
            <p:spPr>
              <a:xfrm>
                <a:off x="1150819" y="3442104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b="0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uk-U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b="0" i="1" smtClean="0">
                              <a:latin typeface="Cambria Math"/>
                            </a:rPr>
                            <m:t>0,72</m:t>
                          </m:r>
                        </m:e>
                      </m:d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0" name="Скругленная прямоугольная выноска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819" y="3442104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Скругленная прямоугольная выноска 20"/>
              <p:cNvSpPr/>
              <p:nvPr/>
            </p:nvSpPr>
            <p:spPr>
              <a:xfrm>
                <a:off x="2376354" y="3426993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b="0" i="1" smtClean="0">
                              <a:latin typeface="Cambria Math"/>
                            </a:rPr>
                            <m:t>−4,2</m:t>
                          </m:r>
                        </m:e>
                      </m:d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1" name="Скругленная прямоугольная выноска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354" y="3426993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Скругленная прямоугольная выноска 21"/>
              <p:cNvSpPr/>
              <p:nvPr/>
            </p:nvSpPr>
            <p:spPr>
              <a:xfrm>
                <a:off x="3520147" y="3426993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k-UA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uk-UA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2" name="Скругленная прямоугольная выноска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147" y="3426993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Скругленная прямоугольная выноска 22"/>
              <p:cNvSpPr/>
              <p:nvPr/>
            </p:nvSpPr>
            <p:spPr>
              <a:xfrm>
                <a:off x="4818878" y="3429000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b="0" i="1" smtClean="0">
                              <a:latin typeface="Cambria Math"/>
                            </a:rPr>
                            <m:t>−2</m:t>
                          </m:r>
                          <m:f>
                            <m:fPr>
                              <m:ctrlPr>
                                <a:rPr lang="uk-UA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uk-UA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uk-UA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3" name="Скругленная прямоугольная выноска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878" y="3429000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Скругленная прямоугольная выноска 23"/>
              <p:cNvSpPr/>
              <p:nvPr/>
            </p:nvSpPr>
            <p:spPr>
              <a:xfrm>
                <a:off x="6228184" y="3420527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b="0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uk-U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uk-UA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uk-UA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uk-UA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4" name="Скругленная прямоугольная выноска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420527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Скругленная прямоугольная выноска 24"/>
              <p:cNvSpPr/>
              <p:nvPr/>
            </p:nvSpPr>
            <p:spPr>
              <a:xfrm>
                <a:off x="7308304" y="3406934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b="0" i="1" smtClean="0">
                              <a:latin typeface="Cambria Math"/>
                            </a:rPr>
                            <m:t>4,29</m:t>
                          </m:r>
                        </m:e>
                      </m:d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5" name="Скругленная прямоугольная выноска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3406934"/>
                <a:ext cx="864096" cy="526122"/>
              </a:xfrm>
              <a:prstGeom prst="wedgeRoundRectCallout">
                <a:avLst>
                  <a:gd name="adj1" fmla="val -676"/>
                  <a:gd name="adj2" fmla="val 73698"/>
                  <a:gd name="adj3" fmla="val 16667"/>
                </a:avLst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0" y="4365104"/>
            <a:ext cx="92525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solidFill>
                  <a:srgbClr val="005828"/>
                </a:solidFill>
                <a:latin typeface="Monotype Corsiva" pitchFamily="66" charset="0"/>
              </a:rPr>
              <a:t>Вибираємо додатні числа і розташовуємо в порядку спадання їх модулів.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851" y="5487614"/>
            <a:ext cx="15118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solidFill>
                  <a:srgbClr val="002060"/>
                </a:solidFill>
                <a:latin typeface="Monotype Corsiva" pitchFamily="66" charset="0"/>
              </a:rPr>
              <a:t>Відповідь:</a:t>
            </a:r>
            <a:r>
              <a:rPr lang="uk-UA" dirty="0" smtClean="0"/>
              <a:t> </a:t>
            </a:r>
            <a:endParaRPr lang="uk-UA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555776" y="4392613"/>
            <a:ext cx="43204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124200" y="4393799"/>
            <a:ext cx="43204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737833" y="4401912"/>
            <a:ext cx="43204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034902" y="4393799"/>
            <a:ext cx="43204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308304" y="4401912"/>
            <a:ext cx="43204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5345807" y="5375690"/>
                <a:ext cx="450329" cy="581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uk-UA" sz="2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2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uk-UA" sz="2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sz="2200" b="1" i="1" dirty="0">
                    <a:solidFill>
                      <a:srgbClr val="002060"/>
                    </a:solidFill>
                    <a:latin typeface="Cambria Math"/>
                  </a:rPr>
                  <a:t>;</a:t>
                </a: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807" y="5375690"/>
                <a:ext cx="450329" cy="581378"/>
              </a:xfrm>
              <a:prstGeom prst="rect">
                <a:avLst/>
              </a:prstGeom>
              <a:blipFill rotWithShape="1">
                <a:blip r:embed="rId11"/>
                <a:stretch>
                  <a:fillRect r="-2703" b="-631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1800330" y="5471216"/>
            <a:ext cx="7383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rgbClr val="002060"/>
                </a:solidFill>
                <a:latin typeface="Monotype Corsiva" pitchFamily="66" charset="0"/>
              </a:rPr>
              <a:t>4,3; 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2411760" y="5518393"/>
                <a:ext cx="109227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dPr>
                      <m:e>
                        <m: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𝟒</m:t>
                        </m:r>
                        <m: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,</m:t>
                        </m:r>
                        <m: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𝟐𝟗</m:t>
                        </m:r>
                      </m:e>
                    </m:d>
                  </m:oMath>
                </a14:m>
                <a:r>
                  <a:rPr lang="uk-UA" sz="2200" b="1" i="1" dirty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endParaRPr lang="uk-UA" sz="2200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518393"/>
                <a:ext cx="1092270" cy="430887"/>
              </a:xfrm>
              <a:prstGeom prst="rect">
                <a:avLst/>
              </a:prstGeom>
              <a:blipFill rotWithShape="1">
                <a:blip r:embed="rId12"/>
                <a:stretch>
                  <a:fillRect t="-7042" r="-2235" b="-2816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4383881" y="5352706"/>
                <a:ext cx="1083069" cy="596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dPr>
                      <m:e>
                        <m: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−</m:t>
                        </m:r>
                        <m: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𝟐</m:t>
                        </m:r>
                        <m:f>
                          <m:fPr>
                            <m:ctrlPr>
                              <a:rPr lang="uk-UA" sz="2200" b="1" i="1">
                                <a:solidFill>
                                  <a:srgbClr val="002060"/>
                                </a:solidFill>
                                <a:latin typeface="Monotype Corsiva" pitchFamily="66" charset="0"/>
                              </a:rPr>
                            </m:ctrlPr>
                          </m:fPr>
                          <m:num>
                            <m:r>
                              <a:rPr lang="uk-UA" sz="2200" b="1" i="1">
                                <a:solidFill>
                                  <a:srgbClr val="002060"/>
                                </a:solidFill>
                                <a:latin typeface="Monotype Corsiva" pitchFamily="66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uk-UA" sz="2200" b="1" i="1">
                                <a:solidFill>
                                  <a:srgbClr val="002060"/>
                                </a:solidFill>
                                <a:latin typeface="Monotype Corsiva" pitchFamily="66" charset="0"/>
                              </a:rPr>
                              <m:t>𝟓</m:t>
                            </m:r>
                          </m:den>
                        </m:f>
                      </m:e>
                    </m:d>
                  </m:oMath>
                </a14:m>
                <a:r>
                  <a:rPr lang="uk-UA" sz="2200" b="1" i="1" dirty="0">
                    <a:solidFill>
                      <a:srgbClr val="002060"/>
                    </a:solidFill>
                    <a:latin typeface="Cambria" panose="02040503050406030204" pitchFamily="18" charset="0"/>
                  </a:rPr>
                  <a:t>; </a:t>
                </a:r>
                <a:endParaRPr lang="uk-UA" sz="2200" b="1" i="1" dirty="0">
                  <a:solidFill>
                    <a:srgbClr val="002060"/>
                  </a:solidFill>
                  <a:latin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881" y="5352706"/>
                <a:ext cx="1083069" cy="596574"/>
              </a:xfrm>
              <a:prstGeom prst="rect">
                <a:avLst/>
              </a:prstGeom>
              <a:blipFill rotWithShape="1">
                <a:blip r:embed="rId13"/>
                <a:stretch>
                  <a:fillRect r="-4494" b="-408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3407722" y="5518393"/>
                <a:ext cx="109227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sz="2200" b="1" i="1" smtClean="0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dPr>
                      <m:e>
                        <m:r>
                          <a:rPr 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</m:oMath>
                </a14:m>
                <a:r>
                  <a:rPr lang="uk-UA" sz="2200" b="1" i="1" dirty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endParaRPr lang="uk-UA" sz="2200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722" y="5518393"/>
                <a:ext cx="1092270" cy="430887"/>
              </a:xfrm>
              <a:prstGeom prst="rect">
                <a:avLst/>
              </a:prstGeom>
              <a:blipFill rotWithShape="1">
                <a:blip r:embed="rId14"/>
                <a:stretch>
                  <a:fillRect t="-7042" r="-6704" b="-2816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-36512" y="4845551"/>
            <a:ext cx="92525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 smtClean="0">
                <a:solidFill>
                  <a:srgbClr val="005828"/>
                </a:solidFill>
                <a:latin typeface="Monotype Corsiva" pitchFamily="66" charset="0"/>
              </a:rPr>
              <a:t>А потім від'ємні </a:t>
            </a:r>
            <a:r>
              <a:rPr lang="uk-UA" sz="2600" dirty="0">
                <a:solidFill>
                  <a:srgbClr val="005828"/>
                </a:solidFill>
                <a:latin typeface="Monotype Corsiva" pitchFamily="66" charset="0"/>
              </a:rPr>
              <a:t>числа </a:t>
            </a:r>
            <a:r>
              <a:rPr lang="uk-UA" sz="2600" dirty="0" smtClean="0">
                <a:solidFill>
                  <a:srgbClr val="005828"/>
                </a:solidFill>
                <a:latin typeface="Monotype Corsiva" pitchFamily="66" charset="0"/>
              </a:rPr>
              <a:t>розташовуємо </a:t>
            </a:r>
            <a:r>
              <a:rPr lang="uk-UA" sz="2600" dirty="0">
                <a:solidFill>
                  <a:srgbClr val="005828"/>
                </a:solidFill>
                <a:latin typeface="Monotype Corsiva" pitchFamily="66" charset="0"/>
              </a:rPr>
              <a:t>в порядку </a:t>
            </a:r>
            <a:r>
              <a:rPr lang="uk-UA" sz="2600" dirty="0" smtClean="0">
                <a:solidFill>
                  <a:srgbClr val="005828"/>
                </a:solidFill>
                <a:latin typeface="Monotype Corsiva" pitchFamily="66" charset="0"/>
              </a:rPr>
              <a:t>зростання </a:t>
            </a:r>
            <a:r>
              <a:rPr lang="uk-UA" sz="2600" dirty="0">
                <a:solidFill>
                  <a:srgbClr val="005828"/>
                </a:solidFill>
                <a:latin typeface="Monotype Corsiva" pitchFamily="66" charset="0"/>
              </a:rPr>
              <a:t>їх модулів.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592509" y="4392613"/>
            <a:ext cx="4320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383303" y="4400848"/>
            <a:ext cx="4320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979712" y="4401912"/>
            <a:ext cx="4320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427984" y="4392613"/>
            <a:ext cx="4320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796136" y="4401912"/>
            <a:ext cx="4320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6588224" y="4410004"/>
            <a:ext cx="4320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555776" y="6021288"/>
            <a:ext cx="947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i="1" dirty="0" smtClean="0">
                <a:solidFill>
                  <a:srgbClr val="002060"/>
                </a:solidFill>
                <a:latin typeface="Cambria Math"/>
              </a:rPr>
              <a:t>-2,6;</a:t>
            </a:r>
            <a:endParaRPr lang="uk-UA" sz="2200" b="1" i="1" dirty="0">
              <a:solidFill>
                <a:srgbClr val="002060"/>
              </a:solidFill>
              <a:latin typeface="Cambria Math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59614" y="5452533"/>
            <a:ext cx="7383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rgbClr val="002060"/>
                </a:solidFill>
                <a:latin typeface="Monotype Corsiva" pitchFamily="66" charset="0"/>
              </a:rPr>
              <a:t>-0,2; 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6452500" y="5373216"/>
                <a:ext cx="1092270" cy="6100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k-UA" sz="22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k-UA" sz="22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sz="22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uk-UA" sz="22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e>
                    </m:d>
                  </m:oMath>
                </a14:m>
                <a:r>
                  <a:rPr lang="uk-UA" sz="2200" b="1" i="1" dirty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endParaRPr lang="uk-UA" sz="2200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2500" y="5373216"/>
                <a:ext cx="1092270" cy="610039"/>
              </a:xfrm>
              <a:prstGeom prst="rect">
                <a:avLst/>
              </a:prstGeom>
              <a:blipFill rotWithShape="1">
                <a:blip r:embed="rId15"/>
                <a:stretch>
                  <a:fillRect b="-594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536753" y="6038673"/>
            <a:ext cx="10830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-1,25; </a:t>
            </a:r>
            <a:endParaRPr lang="uk-UA" sz="2200" b="1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7194216" y="5445224"/>
                <a:ext cx="133822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k-UA" sz="22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uk-UA" sz="2200" b="1" i="1" smtClean="0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dPr>
                      <m:e>
                        <m:r>
                          <a:rPr 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uk-UA" sz="2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𝟕𝟐</m:t>
                        </m:r>
                      </m:e>
                    </m:d>
                  </m:oMath>
                </a14:m>
                <a:r>
                  <a:rPr lang="uk-UA" sz="2200" b="1" i="1" dirty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endParaRPr lang="uk-UA" sz="2200" b="1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216" y="5445224"/>
                <a:ext cx="1338224" cy="430887"/>
              </a:xfrm>
              <a:prstGeom prst="rect">
                <a:avLst/>
              </a:prstGeom>
              <a:blipFill rotWithShape="1">
                <a:blip r:embed="rId16"/>
                <a:stretch>
                  <a:fillRect t="-7042" b="-2816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3419872" y="6038673"/>
            <a:ext cx="947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i="1" dirty="0" smtClean="0">
                <a:solidFill>
                  <a:srgbClr val="002060"/>
                </a:solidFill>
                <a:latin typeface="Cambria Math"/>
              </a:rPr>
              <a:t>-62.</a:t>
            </a:r>
            <a:endParaRPr lang="uk-UA" sz="2200" b="1" i="1" dirty="0">
              <a:solidFill>
                <a:srgbClr val="002060"/>
              </a:solidFill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13894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5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500"/>
                            </p:stCondLst>
                            <p:childTnLst>
                              <p:par>
                                <p:cTn id="6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5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0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8000"/>
                            </p:stCondLst>
                            <p:childTnLst>
                              <p:par>
                                <p:cTn id="8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9000"/>
                            </p:stCondLst>
                            <p:childTnLst>
                              <p:par>
                                <p:cTn id="9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0"/>
                            </p:stCondLst>
                            <p:childTnLst>
                              <p:par>
                                <p:cTn id="9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0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3500"/>
                            </p:stCondLst>
                            <p:childTnLst>
                              <p:par>
                                <p:cTn id="10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4500"/>
                            </p:stCondLst>
                            <p:childTnLst>
                              <p:par>
                                <p:cTn id="11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500"/>
                            </p:stCondLst>
                            <p:childTnLst>
                              <p:par>
                                <p:cTn id="121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7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7500"/>
                            </p:stCondLst>
                            <p:childTnLst>
                              <p:par>
                                <p:cTn id="133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8500"/>
                            </p:stCondLst>
                            <p:childTnLst>
                              <p:par>
                                <p:cTn id="13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9500"/>
                            </p:stCondLst>
                            <p:childTnLst>
                              <p:par>
                                <p:cTn id="14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0500"/>
                            </p:stCondLst>
                            <p:childTnLst>
                              <p:par>
                                <p:cTn id="14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1500"/>
                            </p:stCondLst>
                            <p:childTnLst>
                              <p:par>
                                <p:cTn id="15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2500"/>
                            </p:stCondLst>
                            <p:childTnLst>
                              <p:par>
                                <p:cTn id="15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3500"/>
                            </p:stCondLst>
                            <p:childTnLst>
                              <p:par>
                                <p:cTn id="16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4500"/>
                            </p:stCondLst>
                            <p:childTnLst>
                              <p:par>
                                <p:cTn id="16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4" grpId="0"/>
      <p:bldP spid="2" grpId="0"/>
      <p:bldP spid="6" grpId="0"/>
      <p:bldP spid="1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/>
      <p:bldP spid="13" grpId="0"/>
      <p:bldP spid="26" grpId="0"/>
      <p:bldP spid="37" grpId="0"/>
      <p:bldP spid="38" grpId="0"/>
      <p:bldP spid="40" grpId="0"/>
      <p:bldP spid="41" grpId="0"/>
      <p:bldP spid="42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87" name="Text Box 11"/>
              <p:cNvSpPr txBox="1">
                <a:spLocks noChangeArrowheads="1"/>
              </p:cNvSpPr>
              <p:nvPr/>
            </p:nvSpPr>
            <p:spPr bwMode="auto">
              <a:xfrm>
                <a:off x="483281" y="1296988"/>
                <a:ext cx="8552769" cy="2048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№  1104</a:t>
                </a:r>
                <a:endParaRPr lang="uk-UA" altLang="uk-UA" sz="26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altLang="uk-UA" sz="2600" b="1" u="sng" dirty="0">
                    <a:solidFill>
                      <a:srgbClr val="002060"/>
                    </a:solidFill>
                    <a:latin typeface="Monotype Corsiva" pitchFamily="66" charset="0"/>
                  </a:rPr>
                  <a:t>Завдання:</a:t>
                </a:r>
                <a:r>
                  <a:rPr lang="uk-UA" altLang="uk-UA" sz="26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Розташуйте в порядку зростання коренів рівняння:</a:t>
                </a:r>
                <a:endParaRPr lang="uk-UA" altLang="uk-UA" sz="26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1)  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-x = 4,2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	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3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 –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x = - 35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5)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–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x =  </a:t>
                </a:r>
                <a14:m>
                  <m:oMath xmlns:m="http://schemas.openxmlformats.org/officeDocument/2006/math">
                    <m:r>
                      <a:rPr lang="en-US" altLang="uk-UA" sz="2600" b="1" i="0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</a:p>
              <a:p>
                <a:pPr>
                  <a:spcBef>
                    <a:spcPts val="0"/>
                  </a:spcBef>
                </a:pP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2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– x = - 18,4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4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 –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x = - 10</a:t>
                </a:r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6</a:t>
                </a:r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 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– x = </a:t>
                </a:r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uk-UA" sz="2600" b="1" i="1" smtClean="0">
                        <a:solidFill>
                          <a:srgbClr val="002060"/>
                        </a:solidFill>
                        <a:latin typeface="Cambria Math"/>
                      </a:rPr>
                      <m:t>𝟒</m:t>
                    </m:r>
                    <m:f>
                      <m:fPr>
                        <m:ctrlPr>
                          <a:rPr lang="ru-RU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  <a:endParaRPr lang="ru-RU" altLang="uk-UA" sz="26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018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3281" y="1296988"/>
                <a:ext cx="8552769" cy="2048381"/>
              </a:xfrm>
              <a:prstGeom prst="rect">
                <a:avLst/>
              </a:prstGeom>
              <a:blipFill rotWithShape="1">
                <a:blip r:embed="rId4"/>
                <a:stretch>
                  <a:fillRect l="-1212" t="-2679" b="-35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3338421" y="3129355"/>
            <a:ext cx="18002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2600" b="1" u="sng" dirty="0">
                <a:solidFill>
                  <a:srgbClr val="005828"/>
                </a:solidFill>
                <a:latin typeface="Monotype Corsiva" pitchFamily="66" charset="0"/>
              </a:rPr>
              <a:t>Розв'язок</a:t>
            </a:r>
            <a:endParaRPr lang="ru-RU" altLang="uk-UA" sz="2600" b="1" u="sng" dirty="0">
              <a:solidFill>
                <a:srgbClr val="005828"/>
              </a:solidFill>
              <a:latin typeface="Monotype Corsiva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850" y="3567417"/>
            <a:ext cx="856862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solidFill>
                  <a:srgbClr val="005828"/>
                </a:solidFill>
                <a:latin typeface="Monotype Corsiva" pitchFamily="66" charset="0"/>
              </a:rPr>
              <a:t>Розв'яжемо рівняння (розв'язок рівняння полягає у знаходженні протилежного числа до даного в рівнянні):</a:t>
            </a:r>
          </a:p>
        </p:txBody>
      </p:sp>
      <p:sp>
        <p:nvSpPr>
          <p:cNvPr id="3" name="Блок-схема: документ 2"/>
          <p:cNvSpPr/>
          <p:nvPr/>
        </p:nvSpPr>
        <p:spPr>
          <a:xfrm>
            <a:off x="104605" y="4466957"/>
            <a:ext cx="1238752" cy="841239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1) –</a:t>
            </a:r>
            <a:r>
              <a:rPr lang="en-US" dirty="0" smtClean="0"/>
              <a:t>x = 4,2</a:t>
            </a:r>
            <a:r>
              <a:rPr lang="uk-UA" dirty="0" smtClean="0"/>
              <a:t>;</a:t>
            </a:r>
            <a:endParaRPr lang="en-US" dirty="0" smtClean="0"/>
          </a:p>
          <a:p>
            <a:pPr algn="ctr"/>
            <a:r>
              <a:rPr lang="en-US" dirty="0" smtClean="0"/>
              <a:t>x = </a:t>
            </a:r>
            <a:r>
              <a:rPr lang="uk-UA" dirty="0" smtClean="0"/>
              <a:t>- 4,2.</a:t>
            </a:r>
            <a:endParaRPr lang="uk-UA" dirty="0"/>
          </a:p>
        </p:txBody>
      </p:sp>
      <p:sp>
        <p:nvSpPr>
          <p:cNvPr id="15" name="Блок-схема: документ 14"/>
          <p:cNvSpPr/>
          <p:nvPr/>
        </p:nvSpPr>
        <p:spPr>
          <a:xfrm>
            <a:off x="1475656" y="4466957"/>
            <a:ext cx="1512168" cy="841239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2) –</a:t>
            </a:r>
            <a:r>
              <a:rPr lang="en-US" dirty="0" smtClean="0"/>
              <a:t>x = </a:t>
            </a:r>
            <a:r>
              <a:rPr lang="uk-UA" dirty="0" smtClean="0"/>
              <a:t> - 18,4;</a:t>
            </a:r>
            <a:endParaRPr lang="en-US" dirty="0" smtClean="0"/>
          </a:p>
          <a:p>
            <a:pPr algn="ctr"/>
            <a:r>
              <a:rPr lang="en-US" dirty="0" smtClean="0"/>
              <a:t>x = </a:t>
            </a:r>
            <a:r>
              <a:rPr lang="uk-UA" dirty="0" smtClean="0"/>
              <a:t>18,4.</a:t>
            </a:r>
            <a:endParaRPr lang="uk-UA" dirty="0"/>
          </a:p>
        </p:txBody>
      </p:sp>
      <p:sp>
        <p:nvSpPr>
          <p:cNvPr id="16" name="Блок-схема: документ 15"/>
          <p:cNvSpPr/>
          <p:nvPr/>
        </p:nvSpPr>
        <p:spPr>
          <a:xfrm>
            <a:off x="3131840" y="4466957"/>
            <a:ext cx="1354990" cy="841239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3</a:t>
            </a:r>
            <a:r>
              <a:rPr lang="uk-UA" dirty="0" smtClean="0"/>
              <a:t>) –</a:t>
            </a:r>
            <a:r>
              <a:rPr lang="en-US" dirty="0" smtClean="0"/>
              <a:t>x = </a:t>
            </a:r>
            <a:r>
              <a:rPr lang="uk-UA" dirty="0" smtClean="0"/>
              <a:t> - 35;</a:t>
            </a:r>
            <a:endParaRPr lang="en-US" dirty="0" smtClean="0"/>
          </a:p>
          <a:p>
            <a:pPr algn="ctr"/>
            <a:r>
              <a:rPr lang="en-US" dirty="0" smtClean="0"/>
              <a:t>x = </a:t>
            </a:r>
            <a:r>
              <a:rPr lang="uk-UA" dirty="0" smtClean="0"/>
              <a:t>35.</a:t>
            </a:r>
            <a:endParaRPr lang="uk-UA" dirty="0"/>
          </a:p>
        </p:txBody>
      </p:sp>
      <p:sp>
        <p:nvSpPr>
          <p:cNvPr id="17" name="Блок-схема: документ 16"/>
          <p:cNvSpPr/>
          <p:nvPr/>
        </p:nvSpPr>
        <p:spPr>
          <a:xfrm>
            <a:off x="4644008" y="4459968"/>
            <a:ext cx="1354990" cy="841239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4) –</a:t>
            </a:r>
            <a:r>
              <a:rPr lang="en-US" dirty="0" smtClean="0"/>
              <a:t>x = </a:t>
            </a:r>
            <a:r>
              <a:rPr lang="uk-UA" dirty="0" smtClean="0"/>
              <a:t> - 10;</a:t>
            </a:r>
            <a:endParaRPr lang="en-US" dirty="0" smtClean="0"/>
          </a:p>
          <a:p>
            <a:pPr algn="ctr"/>
            <a:r>
              <a:rPr lang="en-US" dirty="0" smtClean="0"/>
              <a:t>x = </a:t>
            </a:r>
            <a:r>
              <a:rPr lang="uk-UA" dirty="0" smtClean="0"/>
              <a:t>10.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Блок-схема: документ 17"/>
              <p:cNvSpPr/>
              <p:nvPr/>
            </p:nvSpPr>
            <p:spPr>
              <a:xfrm>
                <a:off x="6169338" y="4466957"/>
                <a:ext cx="1354990" cy="978267"/>
              </a:xfrm>
              <a:prstGeom prst="flowChartDocumen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5) –</a:t>
                </a:r>
                <a:r>
                  <a:rPr lang="en-US" dirty="0" smtClean="0"/>
                  <a:t>x = </a:t>
                </a:r>
                <a:r>
                  <a:rPr lang="uk-UA" dirty="0" smtClean="0"/>
                  <a:t> </a:t>
                </a:r>
                <a14:m>
                  <m:oMath xmlns:m="http://schemas.openxmlformats.org/officeDocument/2006/math">
                    <m:r>
                      <a:rPr lang="uk-UA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uk-UA" dirty="0" smtClean="0"/>
                  <a:t>;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uk-UA" dirty="0" smtClean="0"/>
                  <a:t>.</a:t>
                </a:r>
                <a:endParaRPr lang="uk-UA" dirty="0"/>
              </a:p>
            </p:txBody>
          </p:sp>
        </mc:Choice>
        <mc:Fallback>
          <p:sp>
            <p:nvSpPr>
              <p:cNvPr id="18" name="Блок-схема: документ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338" y="4466957"/>
                <a:ext cx="1354990" cy="978267"/>
              </a:xfrm>
              <a:prstGeom prst="flowChartDocumen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Блок-схема: документ 18"/>
              <p:cNvSpPr/>
              <p:nvPr/>
            </p:nvSpPr>
            <p:spPr>
              <a:xfrm>
                <a:off x="7645874" y="4459968"/>
                <a:ext cx="1390176" cy="978267"/>
              </a:xfrm>
              <a:prstGeom prst="flowChartDocumen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6) –</a:t>
                </a:r>
                <a:r>
                  <a:rPr lang="en-US" dirty="0" smtClean="0"/>
                  <a:t>x = </a:t>
                </a:r>
                <a:r>
                  <a:rPr lang="uk-UA" dirty="0" smtClean="0"/>
                  <a:t> </a:t>
                </a:r>
                <a14:m>
                  <m:oMath xmlns:m="http://schemas.openxmlformats.org/officeDocument/2006/math">
                    <m:r>
                      <a:rPr lang="uk-UA" b="0" i="1" smtClean="0">
                        <a:latin typeface="Cambria Math"/>
                      </a:rPr>
                      <m:t>4</m:t>
                    </m:r>
                    <m:f>
                      <m:fPr>
                        <m:ctrlPr>
                          <a:rPr lang="uk-U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uk-UA" dirty="0" smtClean="0"/>
                  <a:t>;</a:t>
                </a:r>
                <a:endParaRPr lang="en-US" dirty="0" smtClean="0"/>
              </a:p>
              <a:p>
                <a:pPr algn="ctr"/>
                <a:r>
                  <a:rPr lang="en-US" dirty="0" smtClean="0"/>
                  <a:t>x = </a:t>
                </a:r>
                <a14:m>
                  <m:oMath xmlns:m="http://schemas.openxmlformats.org/officeDocument/2006/math">
                    <m:r>
                      <a:rPr lang="uk-UA" b="0" i="0" smtClean="0">
                        <a:latin typeface="Cambria Math"/>
                      </a:rPr>
                      <m:t>−4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uk-UA" dirty="0" smtClean="0"/>
                  <a:t>.</a:t>
                </a:r>
                <a:endParaRPr lang="uk-UA" dirty="0"/>
              </a:p>
            </p:txBody>
          </p:sp>
        </mc:Choice>
        <mc:Fallback>
          <p:sp>
            <p:nvSpPr>
              <p:cNvPr id="19" name="Блок-схема: документ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874" y="4459968"/>
                <a:ext cx="1390176" cy="978267"/>
              </a:xfrm>
              <a:prstGeom prst="flowChartDocumen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99566" y="5341384"/>
            <a:ext cx="85686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 smtClean="0">
                <a:solidFill>
                  <a:srgbClr val="005828"/>
                </a:solidFill>
                <a:latin typeface="Monotype Corsiva" pitchFamily="66" charset="0"/>
              </a:rPr>
              <a:t>Розташовуємо корені в порядку зростання:</a:t>
            </a:r>
            <a:endParaRPr lang="uk-UA" sz="2600" dirty="0">
              <a:solidFill>
                <a:srgbClr val="005828"/>
              </a:solidFill>
              <a:latin typeface="Monotype Corsiva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691680" y="5813525"/>
                <a:ext cx="5544616" cy="615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600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Відповідь:</a:t>
                </a:r>
                <a:r>
                  <a:rPr lang="uk-UA" dirty="0" smtClean="0"/>
                  <a:t>  </a:t>
                </a:r>
                <a14:m>
                  <m:oMath xmlns:m="http://schemas.openxmlformats.org/officeDocument/2006/math">
                    <m:r>
                      <a:rPr lang="uk-UA" sz="2200" b="1" i="1">
                        <a:solidFill>
                          <a:srgbClr val="002060"/>
                        </a:solidFill>
                        <a:latin typeface="Monotype Corsiva" pitchFamily="66" charset="0"/>
                      </a:rPr>
                      <m:t>−4</m:t>
                    </m:r>
                    <m:f>
                      <m:fPr>
                        <m:ctrlP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fPr>
                      <m:num>
                        <m: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2</m:t>
                        </m:r>
                      </m:num>
                      <m:den>
                        <m:r>
                          <a:rPr lang="uk-UA" sz="22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uk-UA" sz="2200" b="1" i="1" dirty="0">
                    <a:solidFill>
                      <a:srgbClr val="002060"/>
                    </a:solidFill>
                    <a:latin typeface="Monotype Corsiva" pitchFamily="66" charset="0"/>
                  </a:rPr>
                  <a:t>;  </a:t>
                </a:r>
                <a:r>
                  <a:rPr lang="uk-UA" sz="2200" b="1" i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sz="2200" i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-4,2</a:t>
                </a:r>
                <a:r>
                  <a:rPr lang="uk-UA" sz="2400" i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uk-UA" sz="2400" i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;    </a:t>
                </a:r>
                <a:r>
                  <a:rPr lang="uk-UA" sz="2200" i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10;    18,4;    35.</a:t>
                </a:r>
                <a:endParaRPr lang="uk-UA" sz="2200" i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813525"/>
                <a:ext cx="5544616" cy="615810"/>
              </a:xfrm>
              <a:prstGeom prst="rect">
                <a:avLst/>
              </a:prstGeom>
              <a:blipFill rotWithShape="1">
                <a:blip r:embed="rId7"/>
                <a:stretch>
                  <a:fillRect l="-1980" b="-1683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55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6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25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900"/>
                            </p:stCondLst>
                            <p:childTnLst>
                              <p:par>
                                <p:cTn id="45" presetID="4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850"/>
                            </p:stCondLst>
                            <p:childTnLst>
                              <p:par>
                                <p:cTn id="53" presetID="4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9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9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87" name="Text Box 11"/>
              <p:cNvSpPr txBox="1">
                <a:spLocks noChangeArrowheads="1"/>
              </p:cNvSpPr>
              <p:nvPr/>
            </p:nvSpPr>
            <p:spPr bwMode="auto">
              <a:xfrm>
                <a:off x="483281" y="1268760"/>
                <a:ext cx="8552769" cy="12926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№  1092</a:t>
                </a:r>
                <a:endParaRPr lang="uk-UA" altLang="uk-UA" sz="26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altLang="uk-UA" sz="2600" b="1" u="sng" dirty="0">
                    <a:solidFill>
                      <a:srgbClr val="002060"/>
                    </a:solidFill>
                    <a:latin typeface="Monotype Corsiva" pitchFamily="66" charset="0"/>
                  </a:rPr>
                  <a:t>Завдання:</a:t>
                </a:r>
                <a:r>
                  <a:rPr lang="uk-UA" altLang="uk-UA" sz="26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Запишіть усі натуральні значення х, для яких:</a:t>
                </a:r>
                <a:endParaRPr lang="uk-UA" altLang="uk-UA" sz="26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1) 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k-UA" altLang="uk-UA" sz="2200" b="1" i="1" smtClean="0">
                        <a:solidFill>
                          <a:srgbClr val="002060"/>
                        </a:solidFill>
                        <a:latin typeface="Cambria Math"/>
                      </a:rPr>
                      <m:t>𝟐</m:t>
                    </m:r>
                    <m:r>
                      <a:rPr lang="uk-UA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ru-RU" altLang="uk-UA" sz="22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r>
                  <a:rPr lang="en-US" altLang="uk-UA" sz="2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          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2</a:t>
                </a:r>
                <a:r>
                  <a:rPr lang="uk-UA" altLang="uk-UA" sz="2600" b="1" dirty="0">
                    <a:solidFill>
                      <a:srgbClr val="002060"/>
                    </a:solidFill>
                    <a:latin typeface="Monotype Corsiva" pitchFamily="66" charset="0"/>
                  </a:rPr>
                  <a:t>)</a:t>
                </a:r>
                <a:r>
                  <a:rPr lang="en-US" altLang="uk-UA" sz="26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uk-UA" sz="2200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𝟐</m:t>
                    </m:r>
                    <m:r>
                      <a:rPr lang="ru-RU" altLang="uk-UA" sz="2200" b="1" i="1" dirty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altLang="uk-UA" sz="2200" b="1" i="1" dirty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𝒙</m:t>
                    </m:r>
                  </m:oMath>
                </a14:m>
                <a:r>
                  <a:rPr lang="uk-UA" altLang="uk-UA" sz="2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r>
                  <a:rPr lang="en-US" altLang="uk-UA" sz="2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       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3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</a:rPr>
                      <m:t>𝟓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𝟏𝟎</m:t>
                    </m:r>
                  </m:oMath>
                </a14:m>
                <a:r>
                  <a:rPr lang="uk-UA" altLang="uk-UA" sz="2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r>
                  <a:rPr lang="en-US" altLang="uk-UA" sz="22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en-US" altLang="uk-UA" sz="2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       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4</a:t>
                </a:r>
                <a:r>
                  <a:rPr lang="uk-UA" altLang="uk-UA" sz="2600" b="1" dirty="0">
                    <a:solidFill>
                      <a:srgbClr val="002060"/>
                    </a:solidFill>
                    <a:latin typeface="Monotype Corsiva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</a:rPr>
                      <m:t>𝒙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𝟔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𝒊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uk-UA" sz="2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𝟕</m:t>
                    </m:r>
                  </m:oMath>
                </a14:m>
                <a:r>
                  <a:rPr lang="ru-RU" altLang="uk-UA" sz="2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  <a:endParaRPr lang="ru-RU" altLang="uk-UA" sz="22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018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3281" y="1268760"/>
                <a:ext cx="8552769" cy="1292662"/>
              </a:xfrm>
              <a:prstGeom prst="rect">
                <a:avLst/>
              </a:prstGeom>
              <a:blipFill rotWithShape="1">
                <a:blip r:embed="rId4"/>
                <a:stretch>
                  <a:fillRect l="-1212" t="-4245" b="-108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323850" y="2563386"/>
            <a:ext cx="18002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2600" b="1" u="sng" dirty="0">
                <a:solidFill>
                  <a:srgbClr val="005828"/>
                </a:solidFill>
                <a:latin typeface="Monotype Corsiva" pitchFamily="66" charset="0"/>
              </a:rPr>
              <a:t>Розв'язок</a:t>
            </a:r>
            <a:endParaRPr lang="ru-RU" altLang="uk-UA" sz="2600" b="1" u="sng" dirty="0">
              <a:solidFill>
                <a:srgbClr val="005828"/>
              </a:solidFill>
              <a:latin typeface="Monotype Corsiva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388" y="2996952"/>
            <a:ext cx="89646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Monotype Corsiva" pitchFamily="66" charset="0"/>
              </a:rPr>
              <a:t>1) </a:t>
            </a:r>
            <a:r>
              <a:rPr lang="uk-UA" sz="2500" dirty="0" smtClean="0">
                <a:latin typeface="Monotype Corsiva" pitchFamily="66" charset="0"/>
              </a:rPr>
              <a:t>Розв'язкам першої нерівності будуть значення менші </a:t>
            </a:r>
            <a:r>
              <a:rPr lang="uk-UA" sz="2500" dirty="0">
                <a:latin typeface="Monotype Corsiva" pitchFamily="66" charset="0"/>
              </a:rPr>
              <a:t> </a:t>
            </a:r>
            <a:r>
              <a:rPr lang="uk-UA" sz="2500" dirty="0" smtClean="0">
                <a:latin typeface="Monotype Corsiva" pitchFamily="66" charset="0"/>
              </a:rPr>
              <a:t>або рівні числу 2 і більші за 1 (бо </a:t>
            </a:r>
            <a:r>
              <a:rPr lang="uk-UA" sz="2500" dirty="0">
                <a:latin typeface="Monotype Corsiva" pitchFamily="66" charset="0"/>
              </a:rPr>
              <a:t>н</a:t>
            </a:r>
            <a:r>
              <a:rPr lang="uk-UA" sz="2500" dirty="0" smtClean="0">
                <a:latin typeface="Monotype Corsiva" pitchFamily="66" charset="0"/>
              </a:rPr>
              <a:t>айменшим натуральним числом є 1).</a:t>
            </a:r>
            <a:r>
              <a:rPr lang="uk-UA" sz="2500" dirty="0" smtClean="0">
                <a:solidFill>
                  <a:srgbClr val="005828"/>
                </a:solidFill>
                <a:latin typeface="Monotype Corsiva" pitchFamily="66" charset="0"/>
              </a:rPr>
              <a:t> </a:t>
            </a:r>
            <a:r>
              <a:rPr lang="uk-UA" sz="25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Відповідь: 2 та 1.</a:t>
            </a:r>
            <a:endParaRPr lang="uk-UA" sz="25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2" name="Рисунок 21"/>
          <p:cNvPicPr/>
          <p:nvPr/>
        </p:nvPicPr>
        <p:blipFill rotWithShape="1">
          <a:blip r:embed="rId5"/>
          <a:srcRect l="3115" t="44957" r="12149" b="32266"/>
          <a:stretch/>
        </p:blipFill>
        <p:spPr bwMode="auto">
          <a:xfrm>
            <a:off x="2306597" y="2492896"/>
            <a:ext cx="5001707" cy="623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43892" y="3791362"/>
            <a:ext cx="89646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500" dirty="0">
                <a:latin typeface="Monotype Corsiva" pitchFamily="66" charset="0"/>
              </a:rPr>
              <a:t>2</a:t>
            </a:r>
            <a:r>
              <a:rPr lang="en-US" sz="2500" dirty="0" smtClean="0">
                <a:latin typeface="Monotype Corsiva" pitchFamily="66" charset="0"/>
              </a:rPr>
              <a:t>) </a:t>
            </a:r>
            <a:r>
              <a:rPr lang="uk-UA" sz="2500" dirty="0" smtClean="0">
                <a:latin typeface="Monotype Corsiva" pitchFamily="66" charset="0"/>
              </a:rPr>
              <a:t>Розв'язкам другої нерівності будуть значення менші </a:t>
            </a:r>
            <a:r>
              <a:rPr lang="uk-UA" sz="2500" dirty="0">
                <a:latin typeface="Monotype Corsiva" pitchFamily="66" charset="0"/>
              </a:rPr>
              <a:t> </a:t>
            </a:r>
            <a:r>
              <a:rPr lang="uk-UA" sz="2500" dirty="0" smtClean="0">
                <a:latin typeface="Monotype Corsiva" pitchFamily="66" charset="0"/>
              </a:rPr>
              <a:t>від числа 2 і більші за 1 (бо </a:t>
            </a:r>
            <a:r>
              <a:rPr lang="uk-UA" sz="2500" dirty="0">
                <a:latin typeface="Monotype Corsiva" pitchFamily="66" charset="0"/>
              </a:rPr>
              <a:t>н</a:t>
            </a:r>
            <a:r>
              <a:rPr lang="uk-UA" sz="2500" dirty="0" smtClean="0">
                <a:latin typeface="Monotype Corsiva" pitchFamily="66" charset="0"/>
              </a:rPr>
              <a:t>айменшим натуральним числом є 1). </a:t>
            </a:r>
            <a:r>
              <a:rPr lang="uk-UA" sz="25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Відповідь: 1.</a:t>
            </a:r>
            <a:endParaRPr lang="uk-UA" sz="25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9388" y="4558769"/>
            <a:ext cx="896461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500" dirty="0" smtClean="0">
                <a:latin typeface="Monotype Corsiva" pitchFamily="66" charset="0"/>
              </a:rPr>
              <a:t>3)</a:t>
            </a:r>
            <a:r>
              <a:rPr lang="en-US" sz="2500" dirty="0" smtClean="0">
                <a:latin typeface="Monotype Corsiva" pitchFamily="66" charset="0"/>
              </a:rPr>
              <a:t> </a:t>
            </a:r>
            <a:r>
              <a:rPr lang="uk-UA" sz="2500" dirty="0" smtClean="0">
                <a:latin typeface="Monotype Corsiva" pitchFamily="66" charset="0"/>
              </a:rPr>
              <a:t>Розв'язкам третьої нерівності будуть значення менші </a:t>
            </a:r>
            <a:r>
              <a:rPr lang="uk-UA" sz="2500" dirty="0">
                <a:latin typeface="Monotype Corsiva" pitchFamily="66" charset="0"/>
              </a:rPr>
              <a:t> </a:t>
            </a:r>
            <a:r>
              <a:rPr lang="uk-UA" sz="2500" dirty="0" smtClean="0">
                <a:latin typeface="Monotype Corsiva" pitchFamily="66" charset="0"/>
              </a:rPr>
              <a:t>або рівні числу 10 і більші за 1 (бо </a:t>
            </a:r>
            <a:r>
              <a:rPr lang="uk-UA" sz="2500" dirty="0">
                <a:latin typeface="Monotype Corsiva" pitchFamily="66" charset="0"/>
              </a:rPr>
              <a:t>н</a:t>
            </a:r>
            <a:r>
              <a:rPr lang="uk-UA" sz="2500" dirty="0" smtClean="0">
                <a:latin typeface="Monotype Corsiva" pitchFamily="66" charset="0"/>
              </a:rPr>
              <a:t>айменшим натуральним числом є 1). </a:t>
            </a:r>
          </a:p>
          <a:p>
            <a:r>
              <a:rPr lang="uk-UA" sz="25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Відповідь: 1; 2; 3; 4; 5; 6; 7; 8; 9, 10.</a:t>
            </a:r>
            <a:endParaRPr lang="uk-UA" sz="25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04" y="5735578"/>
            <a:ext cx="89646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500" dirty="0">
                <a:latin typeface="Monotype Corsiva" pitchFamily="66" charset="0"/>
              </a:rPr>
              <a:t>4</a:t>
            </a:r>
            <a:r>
              <a:rPr lang="en-US" sz="2500" dirty="0" smtClean="0">
                <a:latin typeface="Monotype Corsiva" pitchFamily="66" charset="0"/>
              </a:rPr>
              <a:t>) </a:t>
            </a:r>
            <a:r>
              <a:rPr lang="uk-UA" sz="2500" dirty="0" smtClean="0">
                <a:latin typeface="Monotype Corsiva" pitchFamily="66" charset="0"/>
              </a:rPr>
              <a:t>Розв'язкам  четвертої нерівності будуть значення менші </a:t>
            </a:r>
            <a:r>
              <a:rPr lang="uk-UA" sz="2500" dirty="0">
                <a:latin typeface="Monotype Corsiva" pitchFamily="66" charset="0"/>
              </a:rPr>
              <a:t> </a:t>
            </a:r>
            <a:r>
              <a:rPr lang="uk-UA" sz="2500" dirty="0" smtClean="0">
                <a:latin typeface="Monotype Corsiva" pitchFamily="66" charset="0"/>
              </a:rPr>
              <a:t>або рівні числу 7 і більші за 6 . </a:t>
            </a:r>
            <a:r>
              <a:rPr lang="uk-UA" sz="25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Відповідь: 7.</a:t>
            </a:r>
            <a:endParaRPr lang="uk-UA" sz="25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41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None/>
            </a:pPr>
            <a:r>
              <a:rPr lang="uk-UA" altLang="uk-UA" sz="5000" b="1" dirty="0">
                <a:solidFill>
                  <a:srgbClr val="002060"/>
                </a:solidFill>
                <a:latin typeface="Monotype Corsiva" pitchFamily="66" charset="0"/>
              </a:rPr>
              <a:t>Спробуйте самостійно</a:t>
            </a:r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!</a:t>
            </a:r>
            <a:endParaRPr lang="uk-UA" altLang="ru-RU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87" name="Text Box 11"/>
              <p:cNvSpPr txBox="1">
                <a:spLocks noChangeArrowheads="1"/>
              </p:cNvSpPr>
              <p:nvPr/>
            </p:nvSpPr>
            <p:spPr bwMode="auto">
              <a:xfrm>
                <a:off x="483281" y="1268760"/>
                <a:ext cx="8552769" cy="14938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№  1094</a:t>
                </a:r>
                <a:endParaRPr lang="uk-UA" altLang="uk-UA" sz="26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altLang="uk-UA" sz="2600" b="1" u="sng" dirty="0">
                    <a:solidFill>
                      <a:srgbClr val="002060"/>
                    </a:solidFill>
                    <a:latin typeface="Monotype Corsiva" pitchFamily="66" charset="0"/>
                  </a:rPr>
                  <a:t>Завдання:</a:t>
                </a:r>
                <a:r>
                  <a:rPr lang="uk-UA" altLang="uk-UA" sz="26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Запишіть усі натуральні  числа, модуль яких не більший за число:  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1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 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8; </a:t>
                </a:r>
                <a:r>
                  <a:rPr lang="en-US" altLang="uk-UA" sz="2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 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2</a:t>
                </a:r>
                <a:r>
                  <a:rPr lang="uk-UA" altLang="uk-UA" sz="2600" b="1" dirty="0">
                    <a:solidFill>
                      <a:srgbClr val="002060"/>
                    </a:solidFill>
                    <a:latin typeface="Monotype Corsiva" pitchFamily="66" charset="0"/>
                  </a:rPr>
                  <a:t>)</a:t>
                </a:r>
                <a:r>
                  <a:rPr lang="en-US" altLang="uk-UA" sz="26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4,3</a:t>
                </a:r>
                <a:r>
                  <a:rPr lang="uk-UA" altLang="uk-UA" sz="2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r>
                  <a:rPr lang="en-US" altLang="uk-UA" sz="2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   </a:t>
                </a:r>
                <a:r>
                  <a:rPr lang="en-US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3</a:t>
                </a:r>
                <a:r>
                  <a:rPr lang="uk-UA" altLang="uk-UA" sz="26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  </a:t>
                </a:r>
                <a14:m>
                  <m:oMath xmlns:m="http://schemas.openxmlformats.org/officeDocument/2006/math">
                    <m:r>
                      <a:rPr lang="uk-UA" altLang="uk-UA" sz="2600" b="1" i="1" smtClean="0">
                        <a:solidFill>
                          <a:srgbClr val="002060"/>
                        </a:solidFill>
                        <a:latin typeface="Cambria Math"/>
                      </a:rPr>
                      <m:t>𝟐</m:t>
                    </m:r>
                    <m:f>
                      <m:fPr>
                        <m:ctrlPr>
                          <a:rPr lang="uk-UA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uk-UA" altLang="uk-UA" sz="2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altLang="uk-UA" sz="2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  <a:endParaRPr lang="ru-RU" altLang="uk-UA" sz="2200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018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3281" y="1268760"/>
                <a:ext cx="8552769" cy="1493807"/>
              </a:xfrm>
              <a:prstGeom prst="rect">
                <a:avLst/>
              </a:prstGeom>
              <a:blipFill rotWithShape="1">
                <a:blip r:embed="rId4"/>
                <a:stretch>
                  <a:fillRect l="-1212" t="-3673" r="-1996" b="-36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768106" y="2845240"/>
            <a:ext cx="180022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2600" b="1" u="sng" dirty="0" smtClean="0">
                <a:solidFill>
                  <a:srgbClr val="005828"/>
                </a:solidFill>
                <a:latin typeface="Monotype Corsiva" pitchFamily="66" charset="0"/>
              </a:rPr>
              <a:t>Допомога</a:t>
            </a:r>
            <a:endParaRPr lang="ru-RU" altLang="uk-UA" sz="2600" b="1" u="sng" dirty="0">
              <a:solidFill>
                <a:srgbClr val="005828"/>
              </a:solidFill>
              <a:latin typeface="Monotype Corsiva" pitchFamily="66" charset="0"/>
            </a:endParaRPr>
          </a:p>
        </p:txBody>
      </p:sp>
      <p:pic>
        <p:nvPicPr>
          <p:cNvPr id="22" name="Рисунок 21"/>
          <p:cNvPicPr/>
          <p:nvPr/>
        </p:nvPicPr>
        <p:blipFill rotWithShape="1">
          <a:blip r:embed="rId5"/>
          <a:srcRect l="3115" t="44957" r="12149" b="32266"/>
          <a:stretch/>
        </p:blipFill>
        <p:spPr bwMode="auto">
          <a:xfrm>
            <a:off x="3518946" y="2960579"/>
            <a:ext cx="5001707" cy="623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Выноска-облако 2"/>
          <p:cNvSpPr/>
          <p:nvPr/>
        </p:nvSpPr>
        <p:spPr>
          <a:xfrm>
            <a:off x="1403648" y="4091586"/>
            <a:ext cx="4968552" cy="2212241"/>
          </a:xfrm>
          <a:prstGeom prst="cloudCallout">
            <a:avLst>
              <a:gd name="adj1" fmla="val -22586"/>
              <a:gd name="adj2" fmla="val -9332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«Натуральні … не більші за» – натуральні числа,  рівні і менші від даного числа і більші від числа 0.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148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None/>
            </a:pPr>
            <a:r>
              <a:rPr lang="uk-UA" altLang="uk-UA" sz="5000" b="1" dirty="0">
                <a:solidFill>
                  <a:srgbClr val="002060"/>
                </a:solidFill>
                <a:latin typeface="Monotype Corsiva" pitchFamily="66" charset="0"/>
              </a:rPr>
              <a:t>Перевірте себе</a:t>
            </a:r>
            <a:r>
              <a:rPr lang="uk-UA" altLang="ru-RU" sz="5000" b="1" dirty="0" smtClean="0">
                <a:solidFill>
                  <a:srgbClr val="002060"/>
                </a:solidFill>
                <a:latin typeface="Monotype Corsiva" pitchFamily="66" charset="0"/>
              </a:rPr>
              <a:t>!</a:t>
            </a:r>
            <a:endParaRPr lang="uk-UA" altLang="ru-RU" sz="5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66725" y="1387596"/>
            <a:ext cx="855276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uk-UA" altLang="uk-UA" sz="2600" b="1" dirty="0" smtClean="0">
                <a:solidFill>
                  <a:srgbClr val="002060"/>
                </a:solidFill>
                <a:latin typeface="Monotype Corsiva" pitchFamily="66" charset="0"/>
              </a:rPr>
              <a:t>№  1094</a:t>
            </a:r>
            <a:endParaRPr lang="uk-UA" altLang="uk-UA" sz="26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323975" y="2358707"/>
            <a:ext cx="4832201" cy="229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2600" b="1" u="sng" dirty="0" smtClean="0">
                <a:solidFill>
                  <a:srgbClr val="005828"/>
                </a:solidFill>
                <a:latin typeface="Monotype Corsiva" pitchFamily="66" charset="0"/>
              </a:rPr>
              <a:t>Відповіді</a:t>
            </a:r>
          </a:p>
          <a:p>
            <a:pPr marL="514350" indent="-514350">
              <a:spcBef>
                <a:spcPct val="50000"/>
              </a:spcBef>
              <a:buAutoNum type="arabicParenR"/>
            </a:pPr>
            <a:r>
              <a:rPr lang="uk-UA" altLang="uk-UA" sz="2600" dirty="0" smtClean="0">
                <a:solidFill>
                  <a:srgbClr val="005828"/>
                </a:solidFill>
                <a:latin typeface="Monotype Corsiva" pitchFamily="66" charset="0"/>
              </a:rPr>
              <a:t>1; 2; 3; 4; 5; 6; 7; 8.</a:t>
            </a:r>
          </a:p>
          <a:p>
            <a:pPr marL="514350" indent="-514350">
              <a:spcBef>
                <a:spcPct val="50000"/>
              </a:spcBef>
              <a:buAutoNum type="arabicParenR"/>
            </a:pPr>
            <a:r>
              <a:rPr lang="uk-UA" altLang="uk-UA" sz="2600" dirty="0" smtClean="0">
                <a:solidFill>
                  <a:srgbClr val="005828"/>
                </a:solidFill>
                <a:latin typeface="Monotype Corsiva" pitchFamily="66" charset="0"/>
              </a:rPr>
              <a:t>1; 2; 3; 4.</a:t>
            </a:r>
          </a:p>
          <a:p>
            <a:pPr marL="514350" indent="-514350">
              <a:spcBef>
                <a:spcPct val="50000"/>
              </a:spcBef>
              <a:buAutoNum type="arabicParenR"/>
            </a:pPr>
            <a:r>
              <a:rPr lang="uk-UA" altLang="uk-UA" sz="2600" dirty="0" smtClean="0">
                <a:solidFill>
                  <a:srgbClr val="005828"/>
                </a:solidFill>
                <a:latin typeface="Monotype Corsiva" pitchFamily="66" charset="0"/>
              </a:rPr>
              <a:t>1; 2.</a:t>
            </a:r>
            <a:endParaRPr lang="ru-RU" altLang="uk-UA" sz="2600" dirty="0">
              <a:solidFill>
                <a:srgbClr val="005828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29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. 6 клас. Модуль (частина 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Матем. 6 клас. Модуль (частина 1)</Template>
  <TotalTime>1206</TotalTime>
  <Words>921</Words>
  <Application>Microsoft Office PowerPoint</Application>
  <PresentationFormat>Экран (4:3)</PresentationFormat>
  <Paragraphs>133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Матем. 6 клас. Модуль (частина 1)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 ЗА  УВАГУ!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7svetic</dc:creator>
  <cp:lastModifiedBy>7svetic</cp:lastModifiedBy>
  <cp:revision>134</cp:revision>
  <dcterms:created xsi:type="dcterms:W3CDTF">2016-01-18T16:10:15Z</dcterms:created>
  <dcterms:modified xsi:type="dcterms:W3CDTF">2016-01-23T19:20:49Z</dcterms:modified>
</cp:coreProperties>
</file>