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95" r:id="rId4"/>
    <p:sldId id="261" r:id="rId5"/>
    <p:sldId id="296" r:id="rId6"/>
    <p:sldId id="287" r:id="rId7"/>
    <p:sldId id="297" r:id="rId8"/>
    <p:sldId id="301" r:id="rId9"/>
    <p:sldId id="298" r:id="rId10"/>
    <p:sldId id="265" r:id="rId11"/>
    <p:sldId id="300" r:id="rId12"/>
    <p:sldId id="266" r:id="rId13"/>
    <p:sldId id="302" r:id="rId14"/>
    <p:sldId id="304" r:id="rId15"/>
    <p:sldId id="303" r:id="rId16"/>
    <p:sldId id="305" r:id="rId17"/>
    <p:sldId id="306" r:id="rId18"/>
    <p:sldId id="307" r:id="rId19"/>
    <p:sldId id="286" r:id="rId20"/>
    <p:sldId id="30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DF239E-027A-4B13-9FF3-61503D3AB6F8}" type="datetimeFigureOut">
              <a:rPr lang="uk-UA"/>
              <a:pPr>
                <a:defRPr/>
              </a:pPr>
              <a:t>22.01.2016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C42067-8B12-42B8-B979-3AD34697412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0964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FE2FEF-E103-45FD-8B5F-297D6846B7BE}" type="datetimeFigureOut">
              <a:rPr lang="uk-UA"/>
              <a:pPr>
                <a:defRPr/>
              </a:pPr>
              <a:t>22.01.2016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165380-3415-42E8-A65F-54AD2432D94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9629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650D-3816-4657-8444-E3B725B3B990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1949-226B-44B9-80F3-EB49A81195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39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383B-8C42-468C-A627-75B962B41984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1529-AA42-4CC3-A070-4428E4F45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93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FFC1-C7A1-4748-822A-285C295D40B2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11C2-CE45-40AB-9D65-B79208E3A2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6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92FC-F2C6-4792-9989-A580D9D7A14E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072E-00E4-4417-BC7F-D7B76D51D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71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4CC2-1D14-4794-A4C6-EB2DA7DDC3EE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CAED-83F7-4362-9F5E-FF12B46EF3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DC15-6AC1-473C-B935-5D60099E146F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84BE-39BC-41E3-80AA-29C02BE307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9706-7445-4E29-94A3-36F7D212A3F7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EC17-130C-4ADE-8687-5794C7BA23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78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F252-EC09-4153-8192-675F51B66BC8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70BA-0D4D-48B8-BBCD-ED62747EBC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53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B0D2-A11D-4A15-A6DB-DD8E9510A708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5804-B16C-4353-A9BA-5266C3B65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9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6542-13FA-4986-AF2F-366E4C162C2E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5F5F-148B-408A-91B9-0B3AD63C39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4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E829-F743-450A-8B3A-8BFCC3DCBD27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28F4-EEE8-41DF-A355-7D4495FA04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39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558ED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2D627-1493-47CA-85DA-3109638D28B1}" type="datetime1">
              <a:rPr lang="ru-RU"/>
              <a:pPr>
                <a:defRPr/>
              </a:pPr>
              <a:t>22.01.2016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29D2FA-A340-4569-A7C5-D3DDB73F1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.jpe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988" y="5992813"/>
            <a:ext cx="6156325" cy="865187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Виконала:  Дихнич Світлана Борисівна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вчитель математики</a:t>
            </a:r>
          </a:p>
        </p:txBody>
      </p:sp>
      <p:grpSp>
        <p:nvGrpSpPr>
          <p:cNvPr id="15363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5367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4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936625" y="1593850"/>
            <a:ext cx="76676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uk-UA" altLang="uk-UA" sz="8000" b="1" dirty="0" smtClean="0">
                <a:solidFill>
                  <a:srgbClr val="002060"/>
                </a:solidFill>
                <a:latin typeface="Monotype Corsiva" pitchFamily="66" charset="0"/>
              </a:rPr>
              <a:t>Порівняння раціональних чисел</a:t>
            </a:r>
          </a:p>
          <a:p>
            <a:pPr algn="ctr">
              <a:spcBef>
                <a:spcPct val="20000"/>
              </a:spcBef>
            </a:pPr>
            <a:r>
              <a:rPr lang="uk-UA" altLang="uk-UA" sz="5000" dirty="0" smtClean="0">
                <a:solidFill>
                  <a:srgbClr val="002060"/>
                </a:solidFill>
                <a:latin typeface="Monotype Corsiva" pitchFamily="66" charset="0"/>
              </a:rPr>
              <a:t>(частина 1)</a:t>
            </a:r>
            <a:endParaRPr lang="uk-UA" altLang="uk-UA" sz="5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6908800" y="341313"/>
            <a:ext cx="1984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6 клас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Зверніть увагу!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Дихнич</a:t>
            </a:r>
            <a:r>
              <a:rPr lang="ru-RU" dirty="0"/>
              <a:t>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Борисівна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7882" y="146615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Позначте на координатній прямій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точки: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8279" y="193232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rgbClr val="00B050"/>
                </a:solidFill>
                <a:latin typeface="Monotype Corsiva" pitchFamily="66" charset="0"/>
              </a:rPr>
              <a:t>з додатними координатами: А(2);  В(6); С(3,5)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17467"/>
            <a:ext cx="7273627" cy="983541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4788024" y="2244640"/>
            <a:ext cx="2304256" cy="720080"/>
            <a:chOff x="5004048" y="3140968"/>
            <a:chExt cx="2304256" cy="720080"/>
          </a:xfrm>
        </p:grpSpPr>
        <p:sp>
          <p:nvSpPr>
            <p:cNvPr id="8" name="Овал 7"/>
            <p:cNvSpPr/>
            <p:nvPr/>
          </p:nvSpPr>
          <p:spPr>
            <a:xfrm>
              <a:off x="5076056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724128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6739081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4048" y="314096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А</a:t>
              </a:r>
              <a:r>
                <a:rPr lang="uk-UA" sz="2800" b="1" dirty="0" smtClean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С          В</a:t>
              </a:r>
              <a:endParaRPr lang="uk-UA" sz="2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18" name="Загнутый угол 17"/>
          <p:cNvSpPr/>
          <p:nvPr/>
        </p:nvSpPr>
        <p:spPr>
          <a:xfrm>
            <a:off x="1485861" y="5013175"/>
            <a:ext cx="6251363" cy="1309673"/>
          </a:xfrm>
          <a:prstGeom prst="foldedCorner">
            <a:avLst>
              <a:gd name="adj" fmla="val 336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Із двох </a:t>
            </a:r>
            <a:r>
              <a:rPr lang="uk-UA" sz="3000" u="sng" dirty="0" smtClean="0">
                <a:solidFill>
                  <a:srgbClr val="002060"/>
                </a:solidFill>
                <a:latin typeface="Monotype Corsiva" pitchFamily="66" charset="0"/>
              </a:rPr>
              <a:t>додатних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 чисел </a:t>
            </a:r>
            <a:r>
              <a:rPr lang="uk-UA" sz="3000" b="1" dirty="0" smtClean="0">
                <a:solidFill>
                  <a:srgbClr val="002060"/>
                </a:solidFill>
                <a:latin typeface="Monotype Corsiva" pitchFamily="66" charset="0"/>
              </a:rPr>
              <a:t>більшим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 є те число, модуль якого </a:t>
            </a:r>
            <a:r>
              <a:rPr lang="uk-UA" sz="3000" b="1" dirty="0" smtClean="0">
                <a:solidFill>
                  <a:srgbClr val="002060"/>
                </a:solidFill>
                <a:latin typeface="Monotype Corsiva" pitchFamily="66" charset="0"/>
              </a:rPr>
              <a:t>більший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uk-UA" dirty="0"/>
          </a:p>
        </p:txBody>
      </p:sp>
      <p:sp>
        <p:nvSpPr>
          <p:cNvPr id="38" name="TextBox 37"/>
          <p:cNvSpPr txBox="1"/>
          <p:nvPr/>
        </p:nvSpPr>
        <p:spPr>
          <a:xfrm>
            <a:off x="436704" y="4380743"/>
            <a:ext cx="85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Помічаємо: при збільшенні числа (координати)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модуль збільшується.</a:t>
            </a:r>
            <a:endParaRPr lang="uk-UA" sz="24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08610" y="3645024"/>
                <a:ext cx="85297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Обчисліть модулі</a:t>
                </a:r>
                <a:r>
                  <a:rPr lang="uk-UA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 координат: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;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uk-UA" sz="2400" b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𝟑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;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uk-UA" sz="2400" b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𝟔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.</a:t>
                </a:r>
                <a:endParaRPr lang="uk-UA" sz="2400" b="1" dirty="0" smtClean="0">
                  <a:solidFill>
                    <a:schemeClr val="tx2">
                      <a:lumMod val="50000"/>
                    </a:schemeClr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10" y="3645024"/>
                <a:ext cx="8529747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430" t="-10465" b="-325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38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Зверніть увагу!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Дихнич</a:t>
            </a:r>
            <a:r>
              <a:rPr lang="ru-RU" dirty="0"/>
              <a:t>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Борисівна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7882" y="146615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Позначте на координатній прямій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точки: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61483"/>
            <a:ext cx="7273627" cy="983541"/>
          </a:xfrm>
          <a:prstGeom prst="rect">
            <a:avLst/>
          </a:prstGeom>
        </p:spPr>
      </p:pic>
      <p:sp>
        <p:nvSpPr>
          <p:cNvPr id="18" name="Загнутый угол 17"/>
          <p:cNvSpPr/>
          <p:nvPr/>
        </p:nvSpPr>
        <p:spPr>
          <a:xfrm>
            <a:off x="1485861" y="5013175"/>
            <a:ext cx="6251363" cy="1309673"/>
          </a:xfrm>
          <a:prstGeom prst="foldedCorner">
            <a:avLst>
              <a:gd name="adj" fmla="val 192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Із двох </a:t>
            </a:r>
            <a:r>
              <a:rPr lang="uk-UA" sz="3000" u="sng" dirty="0" smtClean="0">
                <a:solidFill>
                  <a:srgbClr val="002060"/>
                </a:solidFill>
                <a:latin typeface="Monotype Corsiva" pitchFamily="66" charset="0"/>
              </a:rPr>
              <a:t>від'ємних</a:t>
            </a:r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чисел </a:t>
            </a:r>
            <a:r>
              <a:rPr lang="uk-UA" sz="3000" b="1" dirty="0">
                <a:solidFill>
                  <a:srgbClr val="002060"/>
                </a:solidFill>
                <a:latin typeface="Monotype Corsiva" pitchFamily="66" charset="0"/>
              </a:rPr>
              <a:t>більшим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 є те число, модуль якого </a:t>
            </a:r>
            <a:r>
              <a:rPr lang="uk-UA" sz="3000" b="1" dirty="0" smtClean="0">
                <a:solidFill>
                  <a:srgbClr val="002060"/>
                </a:solidFill>
                <a:latin typeface="Monotype Corsiva" pitchFamily="66" charset="0"/>
              </a:rPr>
              <a:t>менший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uk-UA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467866" y="4425579"/>
            <a:ext cx="8568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Помічаємо: при збільшенні числа (координати)  модуль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зменшується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uk-UA" sz="24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4898" y="1955692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 від'ємними координатами: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D(-3)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E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(-0,5);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F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(-6).</a:t>
            </a:r>
            <a:endParaRPr lang="uk-UA" sz="28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695706" y="2439513"/>
            <a:ext cx="2804286" cy="701455"/>
            <a:chOff x="1634670" y="3193812"/>
            <a:chExt cx="2804286" cy="701455"/>
          </a:xfrm>
        </p:grpSpPr>
        <p:sp>
          <p:nvSpPr>
            <p:cNvPr id="28" name="Овал 27"/>
            <p:cNvSpPr/>
            <p:nvPr/>
          </p:nvSpPr>
          <p:spPr>
            <a:xfrm>
              <a:off x="1634670" y="362750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15816" y="359328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006908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4670" y="3193812"/>
              <a:ext cx="2804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F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</a:t>
              </a: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D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E</a:t>
              </a:r>
              <a:endParaRPr lang="uk-UA" sz="28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08610" y="3645024"/>
                <a:ext cx="8935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Обчисліть модулі</a:t>
                </a:r>
                <a:r>
                  <a:rPr lang="uk-UA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 координат: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𝟔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;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uk-UA" sz="2400" b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;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uk-UA" sz="24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uk-UA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uk-UA" sz="2400" b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,</m:t>
                    </m:r>
                    <m:r>
                      <a:rPr lang="uk-UA" sz="240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uk-UA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.</a:t>
                </a:r>
                <a:endParaRPr lang="uk-UA" sz="2400" b="1" dirty="0" smtClean="0">
                  <a:solidFill>
                    <a:schemeClr val="tx2">
                      <a:lumMod val="50000"/>
                    </a:schemeClr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10" y="3645024"/>
                <a:ext cx="893539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364" t="-10465" r="-1023" b="-325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9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8" grpId="0"/>
      <p:bldP spid="26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8408" y="1860550"/>
                <a:ext cx="8425755" cy="3906596"/>
              </a:xfrm>
            </p:spPr>
            <p:txBody>
              <a:bodyPr>
                <a:normAutofit/>
              </a:bodyPr>
              <a:lstStyle/>
              <a:p>
                <a:pPr marL="1588" indent="360363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Я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кщо число </a:t>
                </a:r>
                <a:r>
                  <a:rPr lang="en-US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a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додатне, то записують: </a:t>
                </a:r>
                <a14:m>
                  <m:oMath xmlns:m="http://schemas.openxmlformats.org/officeDocument/2006/math">
                    <m:r>
                      <a:rPr lang="uk-UA" altLang="ru-RU" b="1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</a:rPr>
                      <m:t>𝒂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</a:p>
              <a:p>
                <a:pPr marL="1588" indent="360363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Якщо число </a:t>
                </a:r>
                <a:r>
                  <a:rPr lang="en-US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a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від'ємне, 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то записують: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</a:rPr>
                      <m:t>𝒂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</a:p>
              <a:p>
                <a:pPr marL="1588" indent="360363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Якщо число </a:t>
                </a:r>
                <a:r>
                  <a:rPr lang="en-US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a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недодатне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, то записують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</a:rPr>
                      <m:t>𝒂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</a:p>
              <a:p>
                <a:pPr marL="1588" indent="360363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Якщо число </a:t>
                </a:r>
                <a:r>
                  <a:rPr lang="en-US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a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невід'ємне, </a:t>
                </a:r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то записують</a:t>
                </a:r>
                <a:r>
                  <a:rPr lang="uk-UA" altLang="ru-RU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</a:rPr>
                      <m:t>𝒂</m:t>
                    </m:r>
                    <m:r>
                      <a:rPr lang="en-US" altLang="ru-RU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ru-RU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uk-UA" altLang="ru-RU" b="1" dirty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</a:p>
              <a:p>
                <a:pPr marL="1588" algn="just">
                  <a:lnSpc>
                    <a:spcPct val="80000"/>
                  </a:lnSpc>
                </a:pPr>
                <a:endParaRPr lang="uk-UA" altLang="ru-RU" sz="42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8408" y="1860550"/>
                <a:ext cx="8425755" cy="3906596"/>
              </a:xfrm>
              <a:blipFill rotWithShape="1">
                <a:blip r:embed="rId2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507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21531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08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Запам'ятай!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151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96988"/>
                <a:ext cx="8552769" cy="1786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1083</a:t>
                </a:r>
                <a:endParaRPr lang="uk-UA" altLang="uk-UA" sz="32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32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Складіть нерівність для чисел:</a:t>
                </a:r>
              </a:p>
              <a:p>
                <a:pPr>
                  <a:spcBef>
                    <a:spcPts val="0"/>
                  </a:spcBef>
                </a:pP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1) 2 і -4;  2) -45 і 6;  3) -3,45 і 3,4; 4) 2,3 і -3,2; 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uk-UA" sz="32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fPr>
                      <m:num>
                        <m:r>
                          <a:rPr lang="uk-UA" altLang="uk-UA" sz="32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𝟏</m:t>
                        </m:r>
                      </m:num>
                      <m:den>
                        <m:r>
                          <a:rPr lang="uk-UA" altLang="uk-UA" sz="32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і -0,2   </a:t>
                </a:r>
                <a:endParaRPr lang="ru-RU" altLang="uk-UA" sz="3200" b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96988"/>
                <a:ext cx="8552769" cy="1786195"/>
              </a:xfrm>
              <a:prstGeom prst="rect">
                <a:avLst/>
              </a:prstGeom>
              <a:blipFill rotWithShape="1">
                <a:blip r:embed="rId4"/>
                <a:stretch>
                  <a:fillRect l="-1782" t="-4437" r="-2637" b="-64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739186" y="2998916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endParaRPr lang="ru-RU" altLang="uk-UA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3501008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00B050"/>
                </a:solidFill>
                <a:latin typeface="Monotype Corsiva" pitchFamily="66" charset="0"/>
              </a:rPr>
              <a:t>Від'ємне число завжди менше </a:t>
            </a:r>
            <a:r>
              <a:rPr lang="uk-UA" sz="3200" b="1" dirty="0">
                <a:solidFill>
                  <a:srgbClr val="00B050"/>
                </a:solidFill>
                <a:latin typeface="Monotype Corsiva" pitchFamily="66" charset="0"/>
              </a:rPr>
              <a:t>від </a:t>
            </a:r>
            <a:r>
              <a:rPr lang="uk-UA" sz="3200" b="1" dirty="0">
                <a:solidFill>
                  <a:srgbClr val="00B050"/>
                </a:solidFill>
                <a:latin typeface="Monotype Corsiva" pitchFamily="66" charset="0"/>
              </a:rPr>
              <a:t>додатного числа</a:t>
            </a:r>
            <a:r>
              <a:rPr lang="uk-UA" sz="3200" b="1" dirty="0">
                <a:solidFill>
                  <a:srgbClr val="00B050"/>
                </a:solidFill>
                <a:latin typeface="Monotype Corsiva" pitchFamily="66" charset="0"/>
              </a:rPr>
              <a:t>.</a:t>
            </a:r>
            <a:endParaRPr lang="uk-UA" sz="32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5616" y="4392613"/>
                <a:ext cx="7543516" cy="1680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&gt; 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-4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	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) 2,3 </a:t>
                </a:r>
                <a:r>
                  <a:rPr lang="en-US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&gt;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-3,2;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) -45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&lt;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6;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5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)</a:t>
                </a:r>
                <a:r>
                  <a:rPr lang="en-US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uk-UA" sz="3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3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&gt;  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-0,2 </a:t>
                </a:r>
                <a:r>
                  <a:rPr lang="en-US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uk-UA" sz="3000" b="1" dirty="0"/>
              </a:p>
              <a:p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3000" b="1" dirty="0" smtClean="0">
                    <a:solidFill>
                      <a:schemeClr val="tx2">
                        <a:lumMod val="75000"/>
                      </a:schemeClr>
                    </a:solidFill>
                    <a:latin typeface="Monotype Corsiva" pitchFamily="66" charset="0"/>
                  </a:rPr>
                  <a:t>-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3,45 </a:t>
                </a:r>
                <a:r>
                  <a:rPr lang="en-US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&lt;</a:t>
                </a:r>
                <a:r>
                  <a:rPr lang="uk-UA" altLang="uk-UA" sz="30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3,4</a:t>
                </a:r>
                <a:r>
                  <a:rPr lang="uk-UA" altLang="uk-UA" sz="3000" b="1" dirty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endParaRPr lang="en-US" altLang="uk-UA" sz="30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392613"/>
                <a:ext cx="7543516" cy="1680396"/>
              </a:xfrm>
              <a:prstGeom prst="rect">
                <a:avLst/>
              </a:prstGeom>
              <a:blipFill rotWithShape="1">
                <a:blip r:embed="rId5"/>
                <a:stretch>
                  <a:fillRect l="-1859" t="-4727" b="-1054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48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96988"/>
                <a:ext cx="8552769" cy="1817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108</a:t>
                </a:r>
                <a:r>
                  <a:rPr lang="en-US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5</a:t>
                </a:r>
                <a:endParaRPr lang="uk-UA" altLang="uk-UA" sz="32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32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Порівняйте з нулем число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:</a:t>
                </a:r>
              </a:p>
              <a:p>
                <a:pPr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1) 4,4;  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2)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-3,1;  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3)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438; 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4) 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-438; 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5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0,005;  6)  </a:t>
                </a:r>
                <a14:m>
                  <m:oMath xmlns:m="http://schemas.openxmlformats.org/officeDocument/2006/math">
                    <m:r>
                      <a:rPr lang="uk-UA" altLang="uk-UA" sz="3200" b="1" i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>
                            <a:solidFill>
                              <a:srgbClr val="002060"/>
                            </a:solidFill>
                            <a:latin typeface="Monotype Corsiva" pitchFamily="66" charset="0"/>
                          </a:rPr>
                        </m:ctrlPr>
                      </m:fPr>
                      <m:num>
                        <m:r>
                          <a:rPr lang="uk-UA" altLang="uk-UA" sz="32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uk-UA" sz="32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 </a:t>
                </a:r>
                <a:endParaRPr lang="ru-RU" altLang="uk-UA" sz="3200" b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96988"/>
                <a:ext cx="8552769" cy="1817229"/>
              </a:xfrm>
              <a:prstGeom prst="rect">
                <a:avLst/>
              </a:prstGeom>
              <a:blipFill rotWithShape="1">
                <a:blip r:embed="rId4"/>
                <a:stretch>
                  <a:fillRect l="-1782" t="-4362" b="-46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739186" y="2998916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>
                <a:solidFill>
                  <a:srgbClr val="00B050"/>
                </a:solidFill>
                <a:latin typeface="Monotype Corsiva" pitchFamily="66" charset="0"/>
              </a:rPr>
              <a:t>Розв'язок</a:t>
            </a:r>
            <a:endParaRPr lang="ru-RU" altLang="uk-UA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3501008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00B050"/>
                </a:solidFill>
                <a:latin typeface="Monotype Corsiva" pitchFamily="66" charset="0"/>
              </a:rPr>
              <a:t>Число 0 менше від додатного числа</a:t>
            </a:r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. </a:t>
            </a: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4102" y="4578226"/>
            <a:ext cx="52195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0"/>
              </a:spcBef>
              <a:buAutoNum type="arabicParenR"/>
            </a:pP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4,4</a:t>
            </a:r>
            <a:r>
              <a:rPr lang="en-US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 &gt; 0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; </a:t>
            </a:r>
            <a:r>
              <a:rPr lang="en-US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altLang="uk-UA" sz="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 	</a:t>
            </a:r>
            <a:r>
              <a:rPr lang="en-US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5</a:t>
            </a:r>
            <a:r>
              <a:rPr lang="uk-UA" altLang="uk-UA" sz="2800" b="1" dirty="0">
                <a:solidFill>
                  <a:srgbClr val="002060"/>
                </a:solidFill>
                <a:latin typeface="Monotype Corsiva" pitchFamily="66" charset="0"/>
              </a:rPr>
              <a:t>) 0,005</a:t>
            </a:r>
            <a:r>
              <a:rPr lang="en-US" altLang="uk-UA" sz="2800" b="1" dirty="0">
                <a:solidFill>
                  <a:srgbClr val="002060"/>
                </a:solidFill>
                <a:latin typeface="Monotype Corsiva" pitchFamily="66" charset="0"/>
              </a:rPr>
              <a:t>&gt; 0</a:t>
            </a:r>
            <a:r>
              <a:rPr lang="uk-UA" altLang="uk-UA" sz="2800" b="1" dirty="0">
                <a:solidFill>
                  <a:srgbClr val="002060"/>
                </a:solidFill>
                <a:latin typeface="Monotype Corsiva" pitchFamily="66" charset="0"/>
              </a:rPr>
              <a:t>; </a:t>
            </a:r>
            <a:endParaRPr lang="en-US" altLang="uk-UA" sz="28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endParaRPr lang="uk-UA" altLang="uk-UA" sz="1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3</a:t>
            </a:r>
            <a:r>
              <a:rPr lang="uk-UA" altLang="uk-UA" sz="2800" b="1" dirty="0">
                <a:solidFill>
                  <a:srgbClr val="002060"/>
                </a:solidFill>
                <a:latin typeface="Monotype Corsiva" pitchFamily="66" charset="0"/>
              </a:rPr>
              <a:t>) 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438</a:t>
            </a:r>
            <a:r>
              <a:rPr lang="en-US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 &gt;0 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; </a:t>
            </a:r>
            <a:r>
              <a:rPr lang="en-US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		</a:t>
            </a:r>
            <a:r>
              <a:rPr lang="uk-UA" altLang="uk-UA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9667" y="3924345"/>
            <a:ext cx="835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00B050"/>
                </a:solidFill>
                <a:latin typeface="Monotype Corsiva" pitchFamily="66" charset="0"/>
              </a:rPr>
              <a:t>Число </a:t>
            </a:r>
            <a:r>
              <a:rPr lang="uk-UA" sz="3200" dirty="0">
                <a:solidFill>
                  <a:srgbClr val="00B050"/>
                </a:solidFill>
                <a:latin typeface="Monotype Corsiva" pitchFamily="66" charset="0"/>
              </a:rPr>
              <a:t>0 більше за від'ємне  число. </a:t>
            </a:r>
            <a:endParaRPr lang="uk-UA" sz="32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774102" y="4578226"/>
                <a:ext cx="5219558" cy="1668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4)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-438</a:t>
                </a:r>
                <a:r>
                  <a:rPr lang="en-US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 &lt; 0 </a:t>
                </a:r>
                <a:r>
                  <a:rPr lang="uk-UA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endParaRPr lang="en-US" altLang="uk-UA" sz="28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endParaRPr lang="uk-UA" altLang="uk-UA" sz="6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</a:t>
                </a:r>
                <a:r>
                  <a:rPr lang="uk-UA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) </a:t>
                </a:r>
                <a:r>
                  <a:rPr lang="uk-UA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-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3,1</a:t>
                </a:r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&lt; 0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 </a:t>
                </a:r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</a:t>
                </a:r>
                <a:endParaRPr lang="en-US" altLang="uk-UA" sz="2800" b="1" dirty="0" smtClean="0">
                  <a:solidFill>
                    <a:srgbClr val="002060"/>
                  </a:solidFill>
                  <a:latin typeface="Monotype Corsiva" pitchFamily="66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</a:t>
                </a:r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		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6</a:t>
                </a:r>
                <a:r>
                  <a:rPr lang="uk-UA" altLang="uk-UA" sz="2800" b="1" dirty="0">
                    <a:solidFill>
                      <a:srgbClr val="002060"/>
                    </a:solidFill>
                    <a:latin typeface="Monotype Corsiva" pitchFamily="66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uk-UA" altLang="uk-UA" sz="2800" b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8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uk-UA" sz="2800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&lt; 0</a:t>
                </a:r>
                <a:r>
                  <a:rPr lang="uk-UA" altLang="uk-UA" sz="28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   </a:t>
                </a:r>
                <a:endParaRPr lang="ru-RU" altLang="uk-UA" sz="2800" b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102" y="4578226"/>
                <a:ext cx="5219558" cy="1668790"/>
              </a:xfrm>
              <a:prstGeom prst="rect">
                <a:avLst/>
              </a:prstGeom>
              <a:blipFill rotWithShape="1">
                <a:blip r:embed="rId5"/>
                <a:stretch>
                  <a:fillRect l="-2336" t="-3285" b="-54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9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3" grpId="0"/>
      <p:bldP spid="5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483281" y="1296988"/>
                <a:ext cx="8552769" cy="3869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№  1087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uk-UA" altLang="uk-UA" sz="3200" b="1" u="sng" dirty="0">
                    <a:solidFill>
                      <a:srgbClr val="002060"/>
                    </a:solidFill>
                    <a:latin typeface="Monotype Corsiva" pitchFamily="66" charset="0"/>
                  </a:rPr>
                  <a:t>Завдання:</a:t>
                </a:r>
                <a:r>
                  <a:rPr lang="uk-UA" altLang="uk-UA" sz="3200" b="1" dirty="0">
                    <a:solidFill>
                      <a:srgbClr val="002060"/>
                    </a:solidFill>
                    <a:latin typeface="Monotype Corsiva" pitchFamily="66" charset="0"/>
                  </a:rPr>
                  <a:t> Порівняйте числа </a:t>
                </a: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: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1)  -72 і -32;		4) -0,25 і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	7) -6,4 і 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uk-UA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2) -4,2 і -4,201;	5) -0,25 і  </a:t>
                </a:r>
                <a14:m>
                  <m:oMath xmlns:m="http://schemas.openxmlformats.org/officeDocument/2006/math">
                    <m:r>
                      <a:rPr lang="uk-UA" altLang="uk-UA" sz="3200" b="1" i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	8) -0,6 і  </a:t>
                </a:r>
                <a14:m>
                  <m:oMath xmlns:m="http://schemas.openxmlformats.org/officeDocument/2006/math">
                    <m:r>
                      <a:rPr lang="uk-UA" altLang="uk-UA" sz="3200" b="1" i="0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3) -1,2 і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	6) -5,6 і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;	9)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і   </a:t>
                </a:r>
                <a14:m>
                  <m:oMath xmlns:m="http://schemas.openxmlformats.org/officeDocument/2006/math">
                    <m:r>
                      <a:rPr lang="uk-UA" altLang="uk-UA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altLang="uk-UA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altLang="uk-UA" sz="32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.</a:t>
                </a:r>
                <a:endParaRPr lang="ru-RU" altLang="uk-UA" sz="3200" b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018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281" y="1296988"/>
                <a:ext cx="8552769" cy="3869457"/>
              </a:xfrm>
              <a:prstGeom prst="rect">
                <a:avLst/>
              </a:prstGeom>
              <a:blipFill rotWithShape="1">
                <a:blip r:embed="rId4"/>
                <a:stretch>
                  <a:fillRect l="-1782" t="-157" b="-4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Працюємо разом!</a:t>
            </a: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</a:t>
            </a: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 </a:t>
            </a:r>
            <a:r>
              <a:rPr lang="ru-RU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Світлана</a:t>
            </a: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 </a:t>
            </a:r>
            <a:r>
              <a:rPr lang="ru-RU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3281" y="1268760"/>
            <a:ext cx="855276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Розв'язок </a:t>
            </a:r>
          </a:p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Так як всі дані числа від'ємні, то необхідно спочатку прирівняти  модулі чисел, а потім поставити знак 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780928"/>
            <a:ext cx="1944216" cy="10872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r>
              <a:rPr lang="uk-UA" altLang="uk-UA" sz="2500" b="1" dirty="0" smtClean="0">
                <a:solidFill>
                  <a:srgbClr val="002060"/>
                </a:solidFill>
                <a:latin typeface="Monotype Corsiva" pitchFamily="66" charset="0"/>
              </a:rPr>
              <a:t>-</a:t>
            </a:r>
            <a:r>
              <a:rPr lang="uk-UA" altLang="uk-UA" sz="2000" b="1" dirty="0" smtClean="0">
                <a:solidFill>
                  <a:srgbClr val="002060"/>
                </a:solidFill>
                <a:latin typeface="Cambria Math"/>
              </a:rPr>
              <a:t>72     </a:t>
            </a:r>
            <a:r>
              <a:rPr lang="uk-UA" altLang="uk-UA" sz="2000" b="1" dirty="0">
                <a:solidFill>
                  <a:srgbClr val="002060"/>
                </a:solidFill>
                <a:latin typeface="Cambria Math"/>
              </a:rPr>
              <a:t>-32</a:t>
            </a:r>
            <a:r>
              <a:rPr lang="uk-UA" altLang="uk-UA" sz="2000" b="1" dirty="0" smtClean="0">
                <a:solidFill>
                  <a:srgbClr val="002060"/>
                </a:solidFill>
                <a:latin typeface="Cambria Math"/>
              </a:rPr>
              <a:t>;</a:t>
            </a:r>
            <a:endParaRPr lang="en-US" altLang="uk-UA" sz="2000" b="1" dirty="0" smtClean="0">
              <a:solidFill>
                <a:srgbClr val="002060"/>
              </a:solidFill>
              <a:latin typeface="Cambria Math"/>
            </a:endParaRPr>
          </a:p>
          <a:p>
            <a:pPr marL="457200" indent="-457200">
              <a:buAutoNum type="arabicParenR"/>
            </a:pPr>
            <a:endParaRPr lang="en-US" altLang="uk-UA" sz="2000" b="1" dirty="0" smtClean="0">
              <a:solidFill>
                <a:srgbClr val="002060"/>
              </a:solidFill>
              <a:latin typeface="Cambria Math"/>
            </a:endParaRPr>
          </a:p>
          <a:p>
            <a:pPr marL="457200" indent="-457200">
              <a:buAutoNum type="arabicParenR"/>
            </a:pPr>
            <a:endParaRPr lang="uk-UA" altLang="uk-UA" sz="2000" b="1" dirty="0">
              <a:solidFill>
                <a:srgbClr val="002060"/>
              </a:solidFill>
              <a:latin typeface="Cambria Math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31772" y="3284984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uk-UA" altLang="uk-UA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𝟕𝟐</m:t>
                          </m:r>
                        </m:e>
                      </m:d>
                      <m:r>
                        <a:rPr lang="uk-UA" altLang="uk-UA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𝟑𝟐</m:t>
                          </m:r>
                        </m:e>
                      </m:d>
                    </m:oMath>
                  </m:oMathPara>
                </a14:m>
                <a:endParaRPr lang="uk-UA" altLang="uk-UA" sz="20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72" y="3284984"/>
                <a:ext cx="194421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75656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0946" y="4005064"/>
            <a:ext cx="2424869" cy="10872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uk-UA" sz="2500" b="1" dirty="0" smtClean="0">
                <a:solidFill>
                  <a:srgbClr val="002060"/>
                </a:solidFill>
                <a:latin typeface="Monotype Corsiva" pitchFamily="66" charset="0"/>
              </a:rPr>
              <a:t>2)  </a:t>
            </a:r>
            <a:r>
              <a:rPr lang="uk-UA" altLang="uk-UA" sz="2500" b="1" dirty="0" smtClean="0">
                <a:solidFill>
                  <a:srgbClr val="002060"/>
                </a:solidFill>
                <a:latin typeface="Monotype Corsiva" pitchFamily="66" charset="0"/>
              </a:rPr>
              <a:t>-</a:t>
            </a:r>
            <a:r>
              <a:rPr lang="en-US" altLang="uk-UA" sz="2500" b="1" dirty="0" smtClean="0">
                <a:solidFill>
                  <a:srgbClr val="002060"/>
                </a:solidFill>
                <a:latin typeface="Monotype Corsiva" pitchFamily="66" charset="0"/>
              </a:rPr>
              <a:t>4,2</a:t>
            </a:r>
            <a:r>
              <a:rPr lang="uk-UA" altLang="uk-UA" sz="2000" b="1" dirty="0" smtClean="0">
                <a:solidFill>
                  <a:srgbClr val="002060"/>
                </a:solidFill>
                <a:latin typeface="Cambria Math"/>
              </a:rPr>
              <a:t>     </a:t>
            </a:r>
            <a:r>
              <a:rPr lang="en-US" altLang="uk-UA" sz="2000" b="1" dirty="0" smtClean="0">
                <a:solidFill>
                  <a:srgbClr val="002060"/>
                </a:solidFill>
                <a:latin typeface="Cambria Math"/>
              </a:rPr>
              <a:t>   - 4,201</a:t>
            </a:r>
            <a:r>
              <a:rPr lang="uk-UA" altLang="uk-UA" sz="2000" b="1" dirty="0" smtClean="0">
                <a:solidFill>
                  <a:srgbClr val="002060"/>
                </a:solidFill>
                <a:latin typeface="Cambria Math"/>
              </a:rPr>
              <a:t>;</a:t>
            </a:r>
            <a:endParaRPr lang="en-US" altLang="uk-UA" sz="2000" b="1" dirty="0" smtClean="0">
              <a:solidFill>
                <a:srgbClr val="002060"/>
              </a:solidFill>
              <a:latin typeface="Cambria Math"/>
            </a:endParaRPr>
          </a:p>
          <a:p>
            <a:pPr marL="457200" indent="-457200">
              <a:buAutoNum type="arabicParenR"/>
            </a:pPr>
            <a:endParaRPr lang="en-US" altLang="uk-UA" sz="2000" b="1" dirty="0" smtClean="0">
              <a:solidFill>
                <a:srgbClr val="002060"/>
              </a:solidFill>
              <a:latin typeface="Cambria Math"/>
            </a:endParaRPr>
          </a:p>
          <a:p>
            <a:pPr marL="457200" indent="-457200">
              <a:buAutoNum type="arabicParenR"/>
            </a:pPr>
            <a:endParaRPr lang="uk-UA" altLang="uk-UA" sz="2000" b="1" dirty="0">
              <a:solidFill>
                <a:srgbClr val="002060"/>
              </a:solidFill>
              <a:latin typeface="Cambria Math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83166" y="4509120"/>
                <a:ext cx="24326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sz="20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uk-UA" altLang="uk-UA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uk-UA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𝟐𝟎𝟏</m:t>
                          </m:r>
                        </m:e>
                      </m:d>
                    </m:oMath>
                  </m:oMathPara>
                </a14:m>
                <a:endParaRPr lang="uk-UA" altLang="uk-UA" sz="2000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66" y="4509120"/>
                <a:ext cx="243264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 rot="10800000">
            <a:off x="1475656" y="40050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483281" y="5406349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3)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1,2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81" y="5406349"/>
                <a:ext cx="2424869" cy="10872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5501" y="5910405"/>
                <a:ext cx="2432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01" y="5910405"/>
                <a:ext cx="243264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 rot="10800000">
            <a:off x="1467991" y="540634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Овальная выноска 9"/>
              <p:cNvSpPr/>
              <p:nvPr/>
            </p:nvSpPr>
            <p:spPr>
              <a:xfrm>
                <a:off x="2195736" y="4797152"/>
                <a:ext cx="1070554" cy="692181"/>
              </a:xfrm>
              <a:prstGeom prst="wedgeEllipseCallout">
                <a:avLst>
                  <a:gd name="adj1" fmla="val -30323"/>
                  <a:gd name="adj2" fmla="val 83469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=1,2</a:t>
                </a:r>
                <a:endParaRPr lang="uk-UA" dirty="0"/>
              </a:p>
            </p:txBody>
          </p:sp>
        </mc:Choice>
        <mc:Fallback>
          <p:sp>
            <p:nvSpPr>
              <p:cNvPr id="10" name="Овальная выноска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797152"/>
                <a:ext cx="1070554" cy="692181"/>
              </a:xfrm>
              <a:prstGeom prst="wedgeEllipseCallout">
                <a:avLst>
                  <a:gd name="adj1" fmla="val -30323"/>
                  <a:gd name="adj2" fmla="val 83469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2899432" y="2780928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4)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-0,25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432" y="2780928"/>
                <a:ext cx="2424869" cy="108720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891652" y="3284984"/>
                <a:ext cx="2432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𝟐𝟓</m:t>
                          </m:r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652" y="3284984"/>
                <a:ext cx="243264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 rot="10800000">
            <a:off x="3995936" y="28233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Овальная выноска 34"/>
              <p:cNvSpPr/>
              <p:nvPr/>
            </p:nvSpPr>
            <p:spPr>
              <a:xfrm>
                <a:off x="4765469" y="2466845"/>
                <a:ext cx="1224712" cy="692181"/>
              </a:xfrm>
              <a:prstGeom prst="wedgeEllipseCallout">
                <a:avLst>
                  <a:gd name="adj1" fmla="val -24388"/>
                  <a:gd name="adj2" fmla="val 8556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:r>
                  <a:rPr lang="uk-UA" dirty="0" smtClean="0"/>
                  <a:t>0,25</a:t>
                </a:r>
                <a:endParaRPr lang="uk-UA" dirty="0"/>
              </a:p>
            </p:txBody>
          </p:sp>
        </mc:Choice>
        <mc:Fallback>
          <p:sp>
            <p:nvSpPr>
              <p:cNvPr id="35" name="Овальная выноска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469" y="2466845"/>
                <a:ext cx="1224712" cy="692181"/>
              </a:xfrm>
              <a:prstGeom prst="wedgeEllipseCallout">
                <a:avLst>
                  <a:gd name="adj1" fmla="val -24388"/>
                  <a:gd name="adj2" fmla="val 85566"/>
                </a:avLst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>
                <a:off x="3124200" y="4005137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5)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-0,25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005137"/>
                <a:ext cx="2424869" cy="10872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843808" y="4509193"/>
                <a:ext cx="2432649" cy="62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&lt;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09193"/>
                <a:ext cx="2432649" cy="62023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 rot="10800000">
            <a:off x="4220704" y="404752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Овальная выноска 38"/>
              <p:cNvSpPr/>
              <p:nvPr/>
            </p:nvSpPr>
            <p:spPr>
              <a:xfrm>
                <a:off x="2349318" y="3522039"/>
                <a:ext cx="1224712" cy="692181"/>
              </a:xfrm>
              <a:prstGeom prst="wedgeEllipseCallout">
                <a:avLst>
                  <a:gd name="adj1" fmla="val 57385"/>
                  <a:gd name="adj2" fmla="val 3524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0,25=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uk-UA" dirty="0"/>
              </a:p>
            </p:txBody>
          </p:sp>
        </mc:Choice>
        <mc:Fallback>
          <p:sp>
            <p:nvSpPr>
              <p:cNvPr id="39" name="Овальная выноска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318" y="3522039"/>
                <a:ext cx="1224712" cy="692181"/>
              </a:xfrm>
              <a:prstGeom prst="wedgeEllipseCallout">
                <a:avLst>
                  <a:gd name="adj1" fmla="val 57385"/>
                  <a:gd name="adj2" fmla="val 35240"/>
                </a:avLst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3443275" y="5366804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6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5,6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275" y="5366804"/>
                <a:ext cx="2424869" cy="108720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288161" y="5870860"/>
                <a:ext cx="2432649" cy="62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𝟏𝟔𝟖</m:t>
                              </m:r>
                            </m:num>
                            <m:den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𝟑𝟎</m:t>
                              </m:r>
                            </m:den>
                          </m:f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𝟏𝟔𝟎</m:t>
                              </m:r>
                            </m:num>
                            <m:den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𝟑𝟎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161" y="5870860"/>
                <a:ext cx="2432649" cy="62023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 rot="10800000">
            <a:off x="4499992" y="540919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&gt;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Овальная выноска 42"/>
              <p:cNvSpPr/>
              <p:nvPr/>
            </p:nvSpPr>
            <p:spPr>
              <a:xfrm>
                <a:off x="2349318" y="5943264"/>
                <a:ext cx="1430594" cy="772195"/>
              </a:xfrm>
              <a:prstGeom prst="wedgeEllipseCallout">
                <a:avLst>
                  <a:gd name="adj1" fmla="val 45534"/>
                  <a:gd name="adj2" fmla="val -77992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b="0" i="1" smtClean="0">
                          <a:latin typeface="Cambria Math"/>
                        </a:rPr>
                        <m:t>5,6</m:t>
                      </m:r>
                      <m:r>
                        <a:rPr lang="en-US" sz="1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/>
                            </a:rPr>
                            <m:t>168</m:t>
                          </m:r>
                        </m:num>
                        <m:den>
                          <m:r>
                            <a:rPr lang="en-US" sz="1500" i="1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uk-UA" sz="1500" i="1" dirty="0">
                  <a:latin typeface="Cambria Math"/>
                </a:endParaRPr>
              </a:p>
            </p:txBody>
          </p:sp>
        </mc:Choice>
        <mc:Fallback>
          <p:sp>
            <p:nvSpPr>
              <p:cNvPr id="43" name="Овальная выноска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318" y="5943264"/>
                <a:ext cx="1430594" cy="772195"/>
              </a:xfrm>
              <a:prstGeom prst="wedgeEllipseCallout">
                <a:avLst>
                  <a:gd name="adj1" fmla="val 45534"/>
                  <a:gd name="adj2" fmla="val -77992"/>
                </a:avLst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Овальная выноска 43"/>
              <p:cNvSpPr/>
              <p:nvPr/>
            </p:nvSpPr>
            <p:spPr>
              <a:xfrm>
                <a:off x="5036269" y="4509120"/>
                <a:ext cx="1407939" cy="692181"/>
              </a:xfrm>
              <a:prstGeom prst="wedgeEllipseCallout">
                <a:avLst>
                  <a:gd name="adj1" fmla="val -13503"/>
                  <a:gd name="adj2" fmla="val 102342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1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n-US" sz="1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5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latin typeface="Cambria Math"/>
                            </a:rPr>
                            <m:t>160</m:t>
                          </m:r>
                        </m:num>
                        <m:den>
                          <m:r>
                            <a:rPr lang="en-US" sz="15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uk-UA" sz="1500" dirty="0"/>
              </a:p>
            </p:txBody>
          </p:sp>
        </mc:Choice>
        <mc:Fallback>
          <p:sp>
            <p:nvSpPr>
              <p:cNvPr id="44" name="Овальная выноска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269" y="4509120"/>
                <a:ext cx="1407939" cy="692181"/>
              </a:xfrm>
              <a:prstGeom prst="wedgeEllipseCallout">
                <a:avLst>
                  <a:gd name="adj1" fmla="val -13503"/>
                  <a:gd name="adj2" fmla="val 102342"/>
                </a:avLst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Прямоугольник 47"/>
              <p:cNvSpPr/>
              <p:nvPr/>
            </p:nvSpPr>
            <p:spPr>
              <a:xfrm>
                <a:off x="6012160" y="2780928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7)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6,4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780928"/>
                <a:ext cx="2424869" cy="108720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037712" y="3342134"/>
                <a:ext cx="2432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712" y="3342134"/>
                <a:ext cx="2432649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 rot="10800000">
            <a:off x="7020272" y="27992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Овальная выноска 50"/>
              <p:cNvSpPr/>
              <p:nvPr/>
            </p:nvSpPr>
            <p:spPr>
              <a:xfrm>
                <a:off x="7956376" y="2329731"/>
                <a:ext cx="1224712" cy="692181"/>
              </a:xfrm>
              <a:prstGeom prst="wedgeEllipseCallout">
                <a:avLst>
                  <a:gd name="adj1" fmla="val -33869"/>
                  <a:gd name="adj2" fmla="val 5830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=6,4</a:t>
                </a:r>
                <a:endParaRPr lang="uk-UA" dirty="0"/>
              </a:p>
            </p:txBody>
          </p:sp>
        </mc:Choice>
        <mc:Fallback>
          <p:sp>
            <p:nvSpPr>
              <p:cNvPr id="51" name="Овальная выноска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329731"/>
                <a:ext cx="1224712" cy="692181"/>
              </a:xfrm>
              <a:prstGeom prst="wedgeEllipseCallout">
                <a:avLst>
                  <a:gd name="adj1" fmla="val -33869"/>
                  <a:gd name="adj2" fmla="val 58306"/>
                </a:avLst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Прямоугольник 51"/>
              <p:cNvSpPr/>
              <p:nvPr/>
            </p:nvSpPr>
            <p:spPr>
              <a:xfrm>
                <a:off x="6179579" y="4141998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uk-UA" sz="2500" b="1" dirty="0">
                    <a:solidFill>
                      <a:srgbClr val="002060"/>
                    </a:solidFill>
                    <a:latin typeface="Monotype Corsiva" pitchFamily="66" charset="0"/>
                  </a:rPr>
                  <a:t>8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)  </a:t>
                </a:r>
                <a:r>
                  <a:rPr lang="uk-UA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-</a:t>
                </a:r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0,6</a:t>
                </a:r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579" y="4141998"/>
                <a:ext cx="2424869" cy="108720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6243807" y="4643844"/>
                <a:ext cx="2432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807" y="4643844"/>
                <a:ext cx="2432649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 rot="10800000">
            <a:off x="7092281" y="39838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&gt;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Овальная выноска 54"/>
              <p:cNvSpPr/>
              <p:nvPr/>
            </p:nvSpPr>
            <p:spPr>
              <a:xfrm>
                <a:off x="7956376" y="3658973"/>
                <a:ext cx="1224712" cy="692181"/>
              </a:xfrm>
              <a:prstGeom prst="wedgeEllipseCallout">
                <a:avLst>
                  <a:gd name="adj1" fmla="val -33869"/>
                  <a:gd name="adj2" fmla="val 58306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=0,4</a:t>
                </a:r>
                <a:endParaRPr lang="uk-UA" dirty="0"/>
              </a:p>
            </p:txBody>
          </p:sp>
        </mc:Choice>
        <mc:Fallback>
          <p:sp>
            <p:nvSpPr>
              <p:cNvPr id="55" name="Овальная выноска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3658973"/>
                <a:ext cx="1224712" cy="692181"/>
              </a:xfrm>
              <a:prstGeom prst="wedgeEllipseCallout">
                <a:avLst>
                  <a:gd name="adj1" fmla="val -33869"/>
                  <a:gd name="adj2" fmla="val 58306"/>
                </a:avLst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Прямоугольник 55"/>
              <p:cNvSpPr/>
              <p:nvPr/>
            </p:nvSpPr>
            <p:spPr>
              <a:xfrm>
                <a:off x="6611181" y="5522467"/>
                <a:ext cx="2424869" cy="108720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uk-UA" sz="2500" b="1" dirty="0" smtClean="0">
                    <a:solidFill>
                      <a:srgbClr val="002060"/>
                    </a:solidFill>
                    <a:latin typeface="Monotype Corsiva" pitchFamily="66" charset="0"/>
                  </a:rPr>
                  <a:t>9)  </a:t>
                </a:r>
                <a14:m>
                  <m:oMath xmlns:m="http://schemas.openxmlformats.org/officeDocument/2006/math">
                    <m:r>
                      <a:rPr lang="en-US" altLang="uk-UA" sz="25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5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5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altLang="uk-UA" sz="25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  </a:t>
                </a:r>
                <a:r>
                  <a:rPr lang="en-US" altLang="uk-UA" sz="2000" b="1" dirty="0" smtClean="0">
                    <a:solidFill>
                      <a:srgbClr val="002060"/>
                    </a:solidFill>
                    <a:latin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uk-UA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altLang="uk-UA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altLang="uk-UA" sz="2400" b="1" dirty="0" smtClean="0">
                    <a:solidFill>
                      <a:srgbClr val="002060"/>
                    </a:solidFill>
                    <a:latin typeface="Cambria Math"/>
                  </a:rPr>
                  <a:t>;</a:t>
                </a:r>
                <a:endParaRPr lang="en-US" altLang="uk-UA" sz="24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en-US" altLang="uk-UA" sz="2000" b="1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457200" indent="-457200">
                  <a:buAutoNum type="arabicParenR"/>
                </a:pPr>
                <a:endParaRPr lang="uk-UA" altLang="uk-UA" sz="2000" b="1" dirty="0">
                  <a:solidFill>
                    <a:srgbClr val="00206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181" y="5522467"/>
                <a:ext cx="2424869" cy="108720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6603401" y="6026523"/>
                <a:ext cx="2432649" cy="620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altLang="uk-UA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altLang="uk-UA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uk-UA" altLang="uk-UA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uk-UA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altLang="uk-UA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altLang="uk-UA" b="1" i="1" dirty="0">
                  <a:solidFill>
                    <a:srgbClr val="002060"/>
                  </a:solidFill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401" y="6026523"/>
                <a:ext cx="2432649" cy="620234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rot="10800000">
            <a:off x="7596337" y="558924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&gt;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Овальная выноска 58"/>
              <p:cNvSpPr/>
              <p:nvPr/>
            </p:nvSpPr>
            <p:spPr>
              <a:xfrm>
                <a:off x="5580577" y="5990549"/>
                <a:ext cx="1439695" cy="692181"/>
              </a:xfrm>
              <a:prstGeom prst="wedgeEllipseCallout">
                <a:avLst>
                  <a:gd name="adj1" fmla="val 59401"/>
                  <a:gd name="adj2" fmla="val -61217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59" name="Овальная выноска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577" y="5990549"/>
                <a:ext cx="1439695" cy="692181"/>
              </a:xfrm>
              <a:prstGeom prst="wedgeEllipseCallout">
                <a:avLst>
                  <a:gd name="adj1" fmla="val 59401"/>
                  <a:gd name="adj2" fmla="val -61217"/>
                </a:avLst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80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25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25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75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75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9750"/>
                            </p:stCondLst>
                            <p:childTnLst>
                              <p:par>
                                <p:cTn id="116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750"/>
                            </p:stCondLst>
                            <p:childTnLst>
                              <p:par>
                                <p:cTn id="123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75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375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4750"/>
                            </p:stCondLst>
                            <p:childTnLst>
                              <p:par>
                                <p:cTn id="147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6750"/>
                            </p:stCondLst>
                            <p:childTnLst>
                              <p:par>
                                <p:cTn id="16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775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8750"/>
                            </p:stCondLst>
                            <p:childTnLst>
                              <p:par>
                                <p:cTn id="17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95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750"/>
                            </p:stCondLst>
                            <p:childTnLst>
                              <p:par>
                                <p:cTn id="18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175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2750"/>
                            </p:stCondLst>
                            <p:childTnLst>
                              <p:par>
                                <p:cTn id="19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3500"/>
                            </p:stCondLst>
                            <p:childTnLst>
                              <p:par>
                                <p:cTn id="20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475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22" grpId="0" animBg="1"/>
      <p:bldP spid="23" grpId="0"/>
      <p:bldP spid="24" grpId="0"/>
      <p:bldP spid="25" grpId="0" animBg="1"/>
      <p:bldP spid="26" grpId="0"/>
      <p:bldP spid="27" grpId="0"/>
      <p:bldP spid="10" grpId="0" animBg="1"/>
      <p:bldP spid="32" grpId="0" animBg="1"/>
      <p:bldP spid="33" grpId="0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/>
      <p:bldP spid="42" grpId="0"/>
      <p:bldP spid="43" grpId="0" animBg="1"/>
      <p:bldP spid="44" grpId="0" animBg="1"/>
      <p:bldP spid="48" grpId="0" animBg="1"/>
      <p:bldP spid="49" grpId="0"/>
      <p:bldP spid="50" grpId="0"/>
      <p:bldP spid="51" grpId="0" animBg="1"/>
      <p:bldP spid="52" grpId="0" animBg="1"/>
      <p:bldP spid="53" grpId="0"/>
      <p:bldP spid="54" grpId="0"/>
      <p:bldP spid="55" grpId="0" animBg="1"/>
      <p:bldP spid="56" grpId="0" animBg="1"/>
      <p:bldP spid="57" grpId="0"/>
      <p:bldP spid="58" grpId="0"/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Спробуйте </a:t>
            </a:r>
            <a:r>
              <a:rPr lang="uk-UA" altLang="uk-UA" sz="5000" b="1" dirty="0">
                <a:solidFill>
                  <a:srgbClr val="002060"/>
                </a:solidFill>
                <a:latin typeface="Monotype Corsiva" pitchFamily="66" charset="0"/>
              </a:rPr>
              <a:t>самостійно</a:t>
            </a: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endParaRPr lang="uk-UA" altLang="ru-RU" sz="50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3281" y="1296988"/>
            <a:ext cx="855276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№  108</a:t>
            </a:r>
            <a:r>
              <a:rPr lang="en-US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9</a:t>
            </a:r>
            <a:endParaRPr lang="uk-UA" altLang="uk-UA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spcBef>
                <a:spcPts val="0"/>
              </a:spcBef>
            </a:pPr>
            <a:r>
              <a:rPr lang="uk-UA" altLang="uk-UA" sz="3200" b="1" u="sng" dirty="0">
                <a:solidFill>
                  <a:srgbClr val="002060"/>
                </a:solidFill>
                <a:latin typeface="Monotype Corsiva" pitchFamily="66" charset="0"/>
              </a:rPr>
              <a:t>Завдання: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Порівняйте  </a:t>
            </a:r>
            <a:r>
              <a:rPr lang="uk-UA" altLang="uk-UA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числ</a:t>
            </a:r>
            <a:r>
              <a:rPr lang="ru-RU" altLang="uk-UA" sz="3200" b="1" dirty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1) 5,6 і  5,01; 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2)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-5,6 і 5,01; 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3) 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5,6 і  -5,01; </a:t>
            </a:r>
            <a:r>
              <a:rPr lang="uk-UA" altLang="uk-UA" sz="3200" b="1" dirty="0">
                <a:solidFill>
                  <a:srgbClr val="002060"/>
                </a:solidFill>
                <a:latin typeface="Monotype Corsiva" pitchFamily="66" charset="0"/>
              </a:rPr>
              <a:t>4</a:t>
            </a:r>
            <a:r>
              <a:rPr lang="uk-UA" alt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)-5,6 і -5,01.    </a:t>
            </a:r>
            <a:endParaRPr lang="ru-RU" altLang="uk-UA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975262" y="286664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3200" b="1" u="sng" dirty="0" smtClean="0">
                <a:solidFill>
                  <a:srgbClr val="8B2570"/>
                </a:solidFill>
                <a:latin typeface="Monotype Corsiva" pitchFamily="66" charset="0"/>
              </a:rPr>
              <a:t>Допомога</a:t>
            </a:r>
            <a:endParaRPr lang="ru-RU" altLang="uk-UA" sz="3200" b="1" u="sng" dirty="0">
              <a:solidFill>
                <a:srgbClr val="8B2570"/>
              </a:solidFill>
              <a:latin typeface="Monotype Corsiva" pitchFamily="66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380116" y="3563200"/>
            <a:ext cx="2744084" cy="2766161"/>
          </a:xfrm>
          <a:prstGeom prst="cloudCallout">
            <a:avLst>
              <a:gd name="adj1" fmla="val -10025"/>
              <a:gd name="adj2" fmla="val -759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Із двох додатних чисел більшим є те число, модуль якого більший.</a:t>
            </a:r>
            <a:endParaRPr lang="uk-UA" dirty="0"/>
          </a:p>
        </p:txBody>
      </p:sp>
      <p:sp>
        <p:nvSpPr>
          <p:cNvPr id="23" name="Выноска-облако 22"/>
          <p:cNvSpPr/>
          <p:nvPr/>
        </p:nvSpPr>
        <p:spPr>
          <a:xfrm>
            <a:off x="6444208" y="3625742"/>
            <a:ext cx="2591842" cy="2766161"/>
          </a:xfrm>
          <a:prstGeom prst="cloudCallout">
            <a:avLst>
              <a:gd name="adj1" fmla="val -12931"/>
              <a:gd name="adj2" fmla="val -8409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Із двох </a:t>
            </a:r>
            <a:r>
              <a:rPr lang="uk-UA" dirty="0" smtClean="0"/>
              <a:t>від'ємних </a:t>
            </a:r>
            <a:r>
              <a:rPr lang="uk-UA" dirty="0"/>
              <a:t>чисел більшим є те число, модуль якого менший.</a:t>
            </a:r>
            <a:endParaRPr lang="uk-UA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3419872" y="3861048"/>
            <a:ext cx="2808312" cy="2519338"/>
            <a:chOff x="3743843" y="3718653"/>
            <a:chExt cx="2031644" cy="1872208"/>
          </a:xfrm>
        </p:grpSpPr>
        <p:sp>
          <p:nvSpPr>
            <p:cNvPr id="22" name="Выноска-облако 21"/>
            <p:cNvSpPr/>
            <p:nvPr/>
          </p:nvSpPr>
          <p:spPr>
            <a:xfrm>
              <a:off x="3743843" y="3718653"/>
              <a:ext cx="2031644" cy="1872208"/>
            </a:xfrm>
            <a:prstGeom prst="cloudCallout">
              <a:avLst>
                <a:gd name="adj1" fmla="val -40926"/>
                <a:gd name="adj2" fmla="val -93232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Выноска-облако 23"/>
            <p:cNvSpPr/>
            <p:nvPr/>
          </p:nvSpPr>
          <p:spPr>
            <a:xfrm>
              <a:off x="3743843" y="3718653"/>
              <a:ext cx="2031644" cy="1872208"/>
            </a:xfrm>
            <a:prstGeom prst="cloudCallout">
              <a:avLst>
                <a:gd name="adj1" fmla="val 40895"/>
                <a:gd name="adj2" fmla="val -92258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Від'ємне число завжди менше від додатного числа</a:t>
              </a:r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4366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8888" y="185738"/>
            <a:ext cx="6626225" cy="865187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Перевірте себе</a:t>
            </a:r>
            <a:r>
              <a:rPr lang="uk-UA" alt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!</a:t>
            </a:r>
            <a:endParaRPr lang="uk-UA" altLang="ru-RU" sz="50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5017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50180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185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619670" y="2577662"/>
            <a:ext cx="518457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Відповіді</a:t>
            </a:r>
          </a:p>
          <a:p>
            <a:pPr marL="514350" indent="-514350" algn="ctr">
              <a:spcBef>
                <a:spcPts val="0"/>
              </a:spcBef>
              <a:buAutoNum type="arabicParenR"/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5,6 </a:t>
            </a:r>
            <a:r>
              <a:rPr lang="en-US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&gt;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5,01;  </a:t>
            </a:r>
            <a:endParaRPr lang="uk-UA" altLang="uk-UA" sz="32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514350" indent="-514350" algn="ctr">
              <a:spcBef>
                <a:spcPts val="0"/>
              </a:spcBef>
              <a:buAutoNum type="arabicParenR"/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-5,6 </a:t>
            </a:r>
            <a:r>
              <a:rPr lang="en-US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&lt; 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5,01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;  </a:t>
            </a:r>
            <a:endParaRPr lang="uk-UA" altLang="uk-UA" sz="32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514350" indent="-514350" algn="ctr">
              <a:spcBef>
                <a:spcPts val="0"/>
              </a:spcBef>
              <a:buAutoNum type="arabicParenR"/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5,6 </a:t>
            </a:r>
            <a:r>
              <a:rPr lang="en-US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&gt;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 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-5,01; </a:t>
            </a:r>
            <a:endParaRPr lang="uk-UA" altLang="uk-UA" sz="3200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514350" indent="-514350" algn="ctr">
              <a:spcBef>
                <a:spcPts val="0"/>
              </a:spcBef>
              <a:buAutoNum type="arabicParenR"/>
            </a:pP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-5,6 </a:t>
            </a:r>
            <a:r>
              <a:rPr lang="en-US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  &lt;-</a:t>
            </a:r>
            <a:r>
              <a:rPr lang="uk-UA" alt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5,01</a:t>
            </a:r>
            <a:r>
              <a:rPr lang="uk-UA" altLang="uk-UA" sz="3200" b="1" dirty="0">
                <a:solidFill>
                  <a:srgbClr val="00B050"/>
                </a:solidFill>
                <a:latin typeface="Monotype Corsiva" pitchFamily="66" charset="0"/>
              </a:rPr>
              <a:t>.</a:t>
            </a:r>
            <a:endParaRPr lang="uk-UA" altLang="uk-UA" sz="3200" b="1" dirty="0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3014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011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1547813" y="333375"/>
            <a:ext cx="63373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Домашнє завдання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4213" y="1628775"/>
            <a:ext cx="813593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Прочитати </a:t>
            </a:r>
            <a:r>
              <a:rPr lang="en-US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§</a:t>
            </a: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uk-UA" altLang="uk-UA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25, </a:t>
            </a:r>
            <a:endParaRPr lang="uk-UA" alt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вивчити основні поняття, </a:t>
            </a:r>
          </a:p>
          <a:p>
            <a:pPr algn="ctr">
              <a:spcBef>
                <a:spcPct val="50000"/>
              </a:spcBef>
            </a:pPr>
            <a:r>
              <a:rPr lang="uk-UA" altLang="uk-UA" sz="4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виконати №№ </a:t>
            </a:r>
            <a:r>
              <a:rPr lang="uk-UA" altLang="uk-UA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  <a:ea typeface="+mj-ea"/>
                <a:cs typeface="+mj-cs"/>
              </a:rPr>
              <a:t>1084, 1086, 1088</a:t>
            </a:r>
            <a:endParaRPr lang="en-US" alt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6725" y="1340768"/>
                <a:ext cx="8569325" cy="5184576"/>
              </a:xfrm>
            </p:spPr>
            <p:txBody>
              <a:bodyPr>
                <a:normAutofit/>
              </a:bodyPr>
              <a:lstStyle/>
              <a:p>
                <a:pPr indent="420688" algn="l">
                  <a:lnSpc>
                    <a:spcPct val="110000"/>
                  </a:lnSpc>
                  <a:spcBef>
                    <a:spcPts val="0"/>
                  </a:spcBef>
                  <a:buFont typeface="Arial" charset="0"/>
                  <a:buAutoNum type="arabicPeriod"/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Сформулюйте правило порівняння: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а) натуральних чисел;  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		б) десяткових </a:t>
                </a:r>
                <a:r>
                  <a:rPr lang="uk-UA" altLang="ru-RU" sz="2800" b="1" dirty="0" err="1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дробів</a:t>
                </a: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; 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				в) звичайних </a:t>
                </a:r>
                <a:r>
                  <a:rPr lang="uk-UA" altLang="ru-RU" sz="2800" b="1" dirty="0" err="1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дробів</a:t>
                </a: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.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2. </a:t>
                </a:r>
                <a:r>
                  <a:rPr lang="uk-UA" altLang="ru-RU" sz="2800" b="1" dirty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Яке з двох чисел на координатному промені розташоване </a:t>
                </a: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праворуч: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	а) 3 або 6; 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			б) 2,9 або 0,9;</a:t>
                </a:r>
              </a:p>
              <a:p>
                <a:pPr algn="l">
                  <a:lnSpc>
                    <a:spcPct val="110000"/>
                  </a:lnSpc>
                  <a:spcBef>
                    <a:spcPts val="0"/>
                  </a:spcBef>
                  <a:tabLst>
                    <a:tab pos="0" algn="l"/>
                  </a:tabLst>
                </a:pPr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							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  або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altLang="ru-RU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uk-UA" alt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Monotype Corsiva" pitchFamily="66" charset="0"/>
                  </a:rPr>
                  <a:t>. </a:t>
                </a:r>
                <a:endParaRPr lang="uk-UA" altLang="ru-RU" sz="2800" b="1" dirty="0">
                  <a:solidFill>
                    <a:schemeClr val="tx2">
                      <a:lumMod val="50000"/>
                    </a:schemeClr>
                  </a:solidFill>
                  <a:latin typeface="Monotype Corsiva" pitchFamily="66" charset="0"/>
                </a:endParaRPr>
              </a:p>
              <a:p>
                <a:pPr algn="l">
                  <a:lnSpc>
                    <a:spcPct val="120000"/>
                  </a:lnSpc>
                  <a:tabLst>
                    <a:tab pos="0" algn="l"/>
                  </a:tabLst>
                </a:pPr>
                <a:endParaRPr lang="uk-UA" altLang="ru-RU" sz="2800" b="1" dirty="0" smtClean="0">
                  <a:solidFill>
                    <a:schemeClr val="tx2">
                      <a:lumMod val="50000"/>
                    </a:schemeClr>
                  </a:solidFill>
                  <a:latin typeface="Monotype Corsiva" pitchFamily="66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6725" y="1340768"/>
                <a:ext cx="8569325" cy="5184576"/>
              </a:xfrm>
              <a:blipFill rotWithShape="1">
                <a:blip r:embed="rId2"/>
                <a:stretch>
                  <a:fillRect l="-1495" t="-23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11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741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2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>
                <a:solidFill>
                  <a:srgbClr val="002060"/>
                </a:solidFill>
                <a:latin typeface="Monotype Corsiva" pitchFamily="66" charset="0"/>
              </a:rPr>
              <a:t>Пригадай!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25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180" y="1577825"/>
            <a:ext cx="8470316" cy="4659488"/>
          </a:xfrm>
        </p:spPr>
        <p:txBody>
          <a:bodyPr>
            <a:normAutofit/>
          </a:bodyPr>
          <a:lstStyle/>
          <a:p>
            <a:r>
              <a:rPr lang="ru-RU" sz="7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>ДЯКУЮ  ЗА  УВАГУ! </a:t>
            </a:r>
            <a:endParaRPr lang="ru-RU" sz="7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Monotype Corsiva" pitchFamily="66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1986" y="42432"/>
            <a:ext cx="8584323" cy="4350055"/>
            <a:chOff x="164141" y="87056"/>
            <a:chExt cx="8584323" cy="435005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41" y="87056"/>
              <a:ext cx="879468" cy="1151684"/>
            </a:xfrm>
            <a:prstGeom prst="rect">
              <a:avLst/>
            </a:prstGeom>
            <a:effectLst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471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9552" y="1340768"/>
              <a:ext cx="0" cy="56336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520" y="1353470"/>
              <a:ext cx="0" cy="30836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536" y="1353471"/>
              <a:ext cx="0" cy="15418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09" y="5949280"/>
            <a:ext cx="759587" cy="759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332656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Математика</a:t>
            </a:r>
            <a:endParaRPr 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Дихнич Світлана Борисівна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8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725" y="1340768"/>
            <a:ext cx="8569325" cy="494657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3. Яке з чисел на координатному промені розташоване ліворуч: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а</a:t>
            </a: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) нуль або будь-яке додатне число;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б) нуль або будь-яке від'ємне число;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	в) будь-яке додатне або будь-яке від'ємне число?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4. Порівняйте модулі чисел: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а)  -13  і  -9;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		б)  -2  і  -20;</a:t>
            </a:r>
          </a:p>
          <a:p>
            <a:pPr algn="l">
              <a:lnSpc>
                <a:spcPct val="120000"/>
              </a:lnSpc>
              <a:tabLst>
                <a:tab pos="0" algn="l"/>
              </a:tabLst>
            </a:pPr>
            <a:r>
              <a:rPr lang="uk-UA" altLang="ru-RU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						в)   -15  і  0.</a:t>
            </a:r>
          </a:p>
        </p:txBody>
      </p:sp>
      <p:grpSp>
        <p:nvGrpSpPr>
          <p:cNvPr id="17411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741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2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>
                <a:solidFill>
                  <a:srgbClr val="002060"/>
                </a:solidFill>
                <a:latin typeface="Monotype Corsiva" pitchFamily="66" charset="0"/>
              </a:rPr>
              <a:t>Пригадай!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65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25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773238"/>
            <a:ext cx="8137525" cy="4320058"/>
          </a:xfrm>
        </p:spPr>
        <p:txBody>
          <a:bodyPr>
            <a:noAutofit/>
          </a:bodyPr>
          <a:lstStyle/>
          <a:p>
            <a:pPr marL="381000" indent="-381000" algn="l">
              <a:lnSpc>
                <a:spcPct val="140000"/>
              </a:lnSpc>
              <a:spcBef>
                <a:spcPts val="0"/>
              </a:spcBef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  <p:grpSp>
        <p:nvGrpSpPr>
          <p:cNvPr id="18435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845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Поміркуй!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844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19" y="1503355"/>
            <a:ext cx="6869287" cy="97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1772" y="2636912"/>
            <a:ext cx="83607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alt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Нехай уранці температура повітря була -5°С, а опівдні 3°С. Уранці було холодніше, ніж опівдні, тому кажуть, що число </a:t>
            </a:r>
            <a:r>
              <a:rPr lang="uk-UA" alt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-5 </a:t>
            </a:r>
            <a:r>
              <a:rPr lang="uk-UA" alt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менше від числа 3, записують так: -5 &lt; 3.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0297" y="4767535"/>
            <a:ext cx="61720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altLang="uk-UA" sz="2800" dirty="0">
                <a:cs typeface="Arial" charset="0"/>
              </a:rPr>
              <a:t> </a:t>
            </a:r>
            <a:r>
              <a:rPr lang="uk-UA" altLang="uk-UA" sz="2800" b="1" i="1" dirty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На координатній прямій точка С(-5) розміщена лівіше від точки </a:t>
            </a:r>
            <a:r>
              <a:rPr lang="en-US" altLang="uk-UA" sz="2800" b="1" i="1" dirty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D</a:t>
            </a:r>
            <a:r>
              <a:rPr lang="ru-RU" altLang="uk-UA" sz="2800" b="1" i="1" dirty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(3).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153" y="2113000"/>
            <a:ext cx="7772400" cy="269167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773238"/>
            <a:ext cx="8137525" cy="4320058"/>
          </a:xfrm>
        </p:spPr>
        <p:txBody>
          <a:bodyPr>
            <a:noAutofit/>
          </a:bodyPr>
          <a:lstStyle/>
          <a:p>
            <a:pPr marL="381000" indent="-381000" algn="l">
              <a:lnSpc>
                <a:spcPct val="140000"/>
              </a:lnSpc>
              <a:spcBef>
                <a:spcPts val="0"/>
              </a:spcBef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</p:txBody>
      </p:sp>
      <p:grpSp>
        <p:nvGrpSpPr>
          <p:cNvPr id="18435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8456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Поміркуй!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844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Дихнич Світлана Борисівна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1772" y="2636912"/>
            <a:ext cx="83607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alt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Нехай </a:t>
            </a:r>
            <a:r>
              <a:rPr lang="uk-UA" alt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увечері температура повітря була -3°С, а вночі -10°С. Уночі було холодніше, ніж увечері, тому вважають, що число -10 менше від числа </a:t>
            </a:r>
            <a:r>
              <a:rPr lang="uk-UA" alt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-3</a:t>
            </a:r>
            <a:r>
              <a:rPr lang="uk-UA" alt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, записують так -10 &lt; -3.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0297" y="4767535"/>
            <a:ext cx="617200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altLang="uk-UA" sz="2800" b="1" i="1" dirty="0" smtClean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На </a:t>
            </a:r>
            <a:r>
              <a:rPr lang="uk-UA" altLang="uk-UA" sz="2800" b="1" i="1" dirty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координатній прямій точка М(-10) розміщена лівіше від точки N(-3).</a:t>
            </a:r>
            <a:r>
              <a:rPr lang="ru-RU" altLang="uk-UA" sz="2800" b="1" i="1" dirty="0">
                <a:solidFill>
                  <a:schemeClr val="hlink"/>
                </a:solidFill>
                <a:latin typeface="Monotype Corsiva" panose="03010101010201010101" pitchFamily="66" charset="0"/>
                <a:cs typeface="Arial" charset="0"/>
              </a:rPr>
              <a:t> </a:t>
            </a:r>
            <a:endParaRPr lang="uk-UA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29" y="1469788"/>
            <a:ext cx="7029741" cy="103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8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70630" y="2113000"/>
            <a:ext cx="4659636" cy="2691679"/>
          </a:xfrm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Monotype Corsiva" pitchFamily="66" charset="0"/>
              </a:rPr>
            </a:br>
            <a:endParaRPr lang="ru-RU" dirty="0"/>
          </a:p>
        </p:txBody>
      </p:sp>
      <p:grpSp>
        <p:nvGrpSpPr>
          <p:cNvPr id="45060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45061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6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7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Запам'ятай!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" name="Нижний колонтитул 7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t>Дихнич Світлана Борисівна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560372" y="1828233"/>
            <a:ext cx="3579580" cy="3866455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175" indent="360363" algn="ctr">
              <a:lnSpc>
                <a:spcPct val="150000"/>
              </a:lnSpc>
              <a:buFont typeface="Arial" charset="0"/>
              <a:buNone/>
            </a:pPr>
            <a:r>
              <a:rPr lang="uk-UA" altLang="ru-RU" sz="3000" b="1" dirty="0">
                <a:solidFill>
                  <a:srgbClr val="002060"/>
                </a:solidFill>
                <a:latin typeface="Monotype Corsiva" pitchFamily="66" charset="0"/>
              </a:rPr>
              <a:t>Порівняти два раціональні </a:t>
            </a: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числа </a:t>
            </a:r>
            <a:r>
              <a:rPr lang="uk-UA" altLang="ru-RU" sz="3000" b="1" dirty="0">
                <a:solidFill>
                  <a:srgbClr val="002060"/>
                </a:solidFill>
                <a:latin typeface="Monotype Corsiva" pitchFamily="66" charset="0"/>
              </a:rPr>
              <a:t>– означає встановити, яке з них є більшим, а яке – меншим.</a:t>
            </a:r>
          </a:p>
        </p:txBody>
      </p:sp>
      <p:sp>
        <p:nvSpPr>
          <p:cNvPr id="19" name="Загнутый угол 18"/>
          <p:cNvSpPr/>
          <p:nvPr/>
        </p:nvSpPr>
        <p:spPr>
          <a:xfrm>
            <a:off x="4741678" y="1578769"/>
            <a:ext cx="3934009" cy="444840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175" indent="360363" algn="ctr">
              <a:lnSpc>
                <a:spcPct val="150000"/>
              </a:lnSpc>
              <a:buFont typeface="Arial" charset="0"/>
              <a:buNone/>
            </a:pP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Із двох </a:t>
            </a: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 раціональних </a:t>
            </a:r>
            <a:r>
              <a:rPr lang="uk-UA" altLang="ru-RU" sz="3000" b="1" dirty="0" smtClean="0">
                <a:solidFill>
                  <a:srgbClr val="002060"/>
                </a:solidFill>
                <a:latin typeface="Monotype Corsiva" pitchFamily="66" charset="0"/>
              </a:rPr>
              <a:t>чисел більшим є те число, для якого  відповідна точка на координатній прямій розміщується правіше.</a:t>
            </a:r>
            <a:endParaRPr lang="uk-UA" altLang="ru-RU" sz="3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Зверніть увагу 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Дихнич</a:t>
            </a:r>
            <a:r>
              <a:rPr lang="ru-RU" dirty="0"/>
              <a:t>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Борисівна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7882" y="146615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Позначте на координатній прямій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точки: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8279" y="2636912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 від'ємними координатами: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D(-3)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E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(-0,5);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F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(-6).</a:t>
            </a:r>
            <a:endParaRPr lang="uk-UA" sz="28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3354" y="2080419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rgbClr val="00B050"/>
                </a:solidFill>
                <a:latin typeface="Monotype Corsiva" pitchFamily="66" charset="0"/>
              </a:rPr>
              <a:t>з додатними координатами: А(2);  В(6); С(3,5)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6" y="3421017"/>
            <a:ext cx="7273627" cy="983541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5004048" y="3140968"/>
            <a:ext cx="2304256" cy="720080"/>
            <a:chOff x="5004048" y="3140968"/>
            <a:chExt cx="2304256" cy="720080"/>
          </a:xfrm>
        </p:grpSpPr>
        <p:sp>
          <p:nvSpPr>
            <p:cNvPr id="8" name="Овал 7"/>
            <p:cNvSpPr/>
            <p:nvPr/>
          </p:nvSpPr>
          <p:spPr>
            <a:xfrm>
              <a:off x="5076056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724128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6739081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4048" y="314096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А</a:t>
              </a:r>
              <a:r>
                <a:rPr lang="uk-UA" sz="2800" b="1" dirty="0" smtClean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С          В</a:t>
              </a:r>
              <a:endParaRPr lang="uk-UA" sz="2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634670" y="3193812"/>
            <a:ext cx="2804286" cy="701455"/>
            <a:chOff x="1634670" y="3193812"/>
            <a:chExt cx="2804286" cy="701455"/>
          </a:xfrm>
        </p:grpSpPr>
        <p:sp>
          <p:nvSpPr>
            <p:cNvPr id="25" name="Овал 24"/>
            <p:cNvSpPr/>
            <p:nvPr/>
          </p:nvSpPr>
          <p:spPr>
            <a:xfrm>
              <a:off x="1634670" y="362750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915816" y="359328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054476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34670" y="3193812"/>
              <a:ext cx="2804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F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</a:t>
              </a: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D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E</a:t>
              </a:r>
              <a:endParaRPr lang="uk-UA" sz="28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18" name="Загнутый угол 17"/>
          <p:cNvSpPr/>
          <p:nvPr/>
        </p:nvSpPr>
        <p:spPr>
          <a:xfrm>
            <a:off x="1454150" y="5082506"/>
            <a:ext cx="6251363" cy="1224137"/>
          </a:xfrm>
          <a:prstGeom prst="foldedCorner">
            <a:avLst>
              <a:gd name="adj" fmla="val 336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Від'ємне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число завжди менше </a:t>
            </a:r>
            <a:endParaRPr lang="uk-UA" sz="3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від </a:t>
            </a:r>
            <a:r>
              <a:rPr lang="uk-UA" sz="3000" dirty="0">
                <a:solidFill>
                  <a:srgbClr val="002060"/>
                </a:solidFill>
                <a:latin typeface="Monotype Corsiva" pitchFamily="66" charset="0"/>
              </a:rPr>
              <a:t>додатного числа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467866" y="4425579"/>
            <a:ext cx="8568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Від'ємні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координати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знаходяться лівіше додатних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координат, тому</a:t>
            </a:r>
          </a:p>
        </p:txBody>
      </p:sp>
    </p:spTree>
    <p:extLst>
      <p:ext uri="{BB962C8B-B14F-4D97-AF65-F5344CB8AC3E}">
        <p14:creationId xmlns:p14="http://schemas.microsoft.com/office/powerpoint/2010/main" val="240694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Зверніть увагу!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Дихнич</a:t>
            </a:r>
            <a:r>
              <a:rPr lang="ru-RU" dirty="0"/>
              <a:t>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Борисівна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7882" y="146615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Позначте на координатній прямій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точки: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8279" y="2483258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rgbClr val="00B050"/>
                </a:solidFill>
                <a:latin typeface="Monotype Corsiva" pitchFamily="66" charset="0"/>
              </a:rPr>
              <a:t>з додатними координатами: А(2);  В(6); С(3,5)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6" y="3421017"/>
            <a:ext cx="7273627" cy="983541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5004048" y="3140968"/>
            <a:ext cx="2304256" cy="720080"/>
            <a:chOff x="5004048" y="3140968"/>
            <a:chExt cx="2304256" cy="720080"/>
          </a:xfrm>
        </p:grpSpPr>
        <p:sp>
          <p:nvSpPr>
            <p:cNvPr id="8" name="Овал 7"/>
            <p:cNvSpPr/>
            <p:nvPr/>
          </p:nvSpPr>
          <p:spPr>
            <a:xfrm>
              <a:off x="5076056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724128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6739081" y="3583022"/>
              <a:ext cx="216024" cy="2677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4048" y="314096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А</a:t>
              </a:r>
              <a:r>
                <a:rPr lang="uk-UA" sz="2800" b="1" dirty="0" smtClean="0">
                  <a:solidFill>
                    <a:schemeClr val="accent3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С          В</a:t>
              </a:r>
              <a:endParaRPr lang="uk-UA" sz="28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18" name="Загнутый угол 17"/>
          <p:cNvSpPr/>
          <p:nvPr/>
        </p:nvSpPr>
        <p:spPr>
          <a:xfrm>
            <a:off x="1485861" y="5013175"/>
            <a:ext cx="6251363" cy="1309673"/>
          </a:xfrm>
          <a:prstGeom prst="foldedCorner">
            <a:avLst>
              <a:gd name="adj" fmla="val 336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Число 0 менше від додатного числа. 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813354" y="1954096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>
                <a:solidFill>
                  <a:srgbClr val="0070C0"/>
                </a:solidFill>
                <a:latin typeface="Monotype Corsiva" pitchFamily="66" charset="0"/>
              </a:rPr>
              <a:t>з</a:t>
            </a:r>
            <a:r>
              <a:rPr lang="uk-UA" sz="2800" b="1" dirty="0" smtClean="0">
                <a:solidFill>
                  <a:srgbClr val="0070C0"/>
                </a:solidFill>
                <a:latin typeface="Monotype Corsiva" pitchFamily="66" charset="0"/>
              </a:rPr>
              <a:t> координатою О(0);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130091" y="3140968"/>
            <a:ext cx="513917" cy="743884"/>
            <a:chOff x="4130091" y="3140968"/>
            <a:chExt cx="513917" cy="743884"/>
          </a:xfrm>
        </p:grpSpPr>
        <p:sp>
          <p:nvSpPr>
            <p:cNvPr id="35" name="Овал 34"/>
            <p:cNvSpPr/>
            <p:nvPr/>
          </p:nvSpPr>
          <p:spPr>
            <a:xfrm>
              <a:off x="4265359" y="3617089"/>
              <a:ext cx="216024" cy="2677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30091" y="3140968"/>
              <a:ext cx="51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О</a:t>
              </a:r>
              <a:endParaRPr lang="uk-UA" sz="2800" b="1" dirty="0">
                <a:solidFill>
                  <a:srgbClr val="0070C0"/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7866" y="4425579"/>
            <a:ext cx="754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Число 0 знаходяться зліва від додатних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координат, тому</a:t>
            </a:r>
          </a:p>
        </p:txBody>
      </p:sp>
    </p:spTree>
    <p:extLst>
      <p:ext uri="{BB962C8B-B14F-4D97-AF65-F5344CB8AC3E}">
        <p14:creationId xmlns:p14="http://schemas.microsoft.com/office/powerpoint/2010/main" val="26375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31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Группа 15"/>
          <p:cNvGrpSpPr>
            <a:grpSpLocks/>
          </p:cNvGrpSpPr>
          <p:nvPr/>
        </p:nvGrpSpPr>
        <p:grpSpPr bwMode="auto">
          <a:xfrm>
            <a:off x="92075" y="42863"/>
            <a:ext cx="8583613" cy="4349750"/>
            <a:chOff x="164141" y="87056"/>
            <a:chExt cx="8584323" cy="4350055"/>
          </a:xfrm>
        </p:grpSpPr>
        <p:pic>
          <p:nvPicPr>
            <p:cNvPr id="19480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41" y="87056"/>
              <a:ext cx="879468" cy="115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64141" y="1353970"/>
              <a:ext cx="8584323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38822" y="1341269"/>
              <a:ext cx="0" cy="5636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1461" y="1353970"/>
              <a:ext cx="0" cy="308314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5" y="1353970"/>
              <a:ext cx="0" cy="154157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995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1454150" y="295275"/>
            <a:ext cx="66246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altLang="uk-UA" sz="5000" b="1" dirty="0" smtClean="0">
                <a:solidFill>
                  <a:srgbClr val="002060"/>
                </a:solidFill>
                <a:latin typeface="Monotype Corsiva" pitchFamily="66" charset="0"/>
              </a:rPr>
              <a:t>Зверніть увагу!</a:t>
            </a:r>
            <a:endParaRPr lang="uk-UA" altLang="uk-UA" sz="5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46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Дихнич</a:t>
            </a:r>
            <a:r>
              <a:rPr lang="ru-RU" dirty="0"/>
              <a:t>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Борисівна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7882" y="1466155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Позначте на координатній прямій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точки: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6" y="3421017"/>
            <a:ext cx="7273627" cy="983541"/>
          </a:xfrm>
          <a:prstGeom prst="rect">
            <a:avLst/>
          </a:prstGeom>
        </p:spPr>
      </p:pic>
      <p:sp>
        <p:nvSpPr>
          <p:cNvPr id="18" name="Загнутый угол 17"/>
          <p:cNvSpPr/>
          <p:nvPr/>
        </p:nvSpPr>
        <p:spPr>
          <a:xfrm>
            <a:off x="1485861" y="5013175"/>
            <a:ext cx="6251363" cy="1309673"/>
          </a:xfrm>
          <a:prstGeom prst="foldedCorner">
            <a:avLst>
              <a:gd name="adj" fmla="val 336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uk-UA" sz="3000" dirty="0" smtClean="0">
                <a:solidFill>
                  <a:srgbClr val="002060"/>
                </a:solidFill>
                <a:latin typeface="Monotype Corsiva" pitchFamily="66" charset="0"/>
              </a:rPr>
              <a:t>Число 0 більше за від'ємне  число. </a:t>
            </a:r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813354" y="1954096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>
                <a:solidFill>
                  <a:srgbClr val="0070C0"/>
                </a:solidFill>
                <a:latin typeface="Monotype Corsiva" pitchFamily="66" charset="0"/>
              </a:rPr>
              <a:t>з</a:t>
            </a:r>
            <a:r>
              <a:rPr lang="uk-UA" sz="2800" b="1" dirty="0" smtClean="0">
                <a:solidFill>
                  <a:srgbClr val="0070C0"/>
                </a:solidFill>
                <a:latin typeface="Monotype Corsiva" pitchFamily="66" charset="0"/>
              </a:rPr>
              <a:t> координатою О(0);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130091" y="3140968"/>
            <a:ext cx="513917" cy="743884"/>
            <a:chOff x="4130091" y="3140968"/>
            <a:chExt cx="513917" cy="743884"/>
          </a:xfrm>
        </p:grpSpPr>
        <p:sp>
          <p:nvSpPr>
            <p:cNvPr id="35" name="Овал 34"/>
            <p:cNvSpPr/>
            <p:nvPr/>
          </p:nvSpPr>
          <p:spPr>
            <a:xfrm>
              <a:off x="4265359" y="3617089"/>
              <a:ext cx="216024" cy="2677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30091" y="3140968"/>
              <a:ext cx="51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>
                  <a:solidFill>
                    <a:srgbClr val="0070C0"/>
                  </a:solidFill>
                  <a:latin typeface="Monotype Corsiva" panose="03010101010201010101" pitchFamily="66" charset="0"/>
                </a:rPr>
                <a:t>О</a:t>
              </a:r>
              <a:endParaRPr lang="uk-UA" sz="2800" b="1" dirty="0">
                <a:solidFill>
                  <a:srgbClr val="0070C0"/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7866" y="4425579"/>
            <a:ext cx="754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Число 0 знаходяться справа від  від'ємних 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координат, тому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1080" y="2478912"/>
            <a:ext cx="725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 від'ємними координатами: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D(-3)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;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E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(-0,5);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F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(-6).</a:t>
            </a:r>
            <a:endParaRPr lang="uk-UA" sz="28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634670" y="3193812"/>
            <a:ext cx="2804286" cy="701455"/>
            <a:chOff x="1634670" y="3193812"/>
            <a:chExt cx="2804286" cy="701455"/>
          </a:xfrm>
        </p:grpSpPr>
        <p:sp>
          <p:nvSpPr>
            <p:cNvPr id="28" name="Овал 27"/>
            <p:cNvSpPr/>
            <p:nvPr/>
          </p:nvSpPr>
          <p:spPr>
            <a:xfrm>
              <a:off x="1634670" y="362750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15816" y="3593284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054476" y="3593285"/>
              <a:ext cx="216024" cy="26776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4670" y="3193812"/>
              <a:ext cx="2804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F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</a:t>
              </a:r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D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       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uk-UA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 </a:t>
              </a:r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Monotype Corsiva" panose="03010101010201010101" pitchFamily="66" charset="0"/>
                </a:rPr>
                <a:t>E</a:t>
              </a:r>
              <a:endParaRPr lang="uk-UA" sz="28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1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/>
      <p:bldP spid="38" grpId="0"/>
      <p:bldP spid="26" grpId="0"/>
    </p:bldLst>
  </p:timing>
</p:sld>
</file>

<file path=ppt/theme/theme1.xml><?xml version="1.0" encoding="utf-8"?>
<a:theme xmlns:a="http://schemas.openxmlformats.org/drawingml/2006/main" name="Матем. 6 клас. Модуль (частина 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Матем. 6 клас. Модуль (частина 1)</Template>
  <TotalTime>952</TotalTime>
  <Words>1177</Words>
  <Application>Microsoft Office PowerPoint</Application>
  <PresentationFormat>Экран (4:3)</PresentationFormat>
  <Paragraphs>197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Матем. 6 клас. Модуль (частина 1)</vt:lpstr>
      <vt:lpstr> </vt:lpstr>
      <vt:lpstr> 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 ЗА 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7svetic</dc:creator>
  <cp:lastModifiedBy>7svetic</cp:lastModifiedBy>
  <cp:revision>101</cp:revision>
  <dcterms:created xsi:type="dcterms:W3CDTF">2016-01-18T16:10:15Z</dcterms:created>
  <dcterms:modified xsi:type="dcterms:W3CDTF">2016-01-22T19:19:20Z</dcterms:modified>
</cp:coreProperties>
</file>