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8" r:id="rId2"/>
    <p:sldId id="259" r:id="rId3"/>
    <p:sldId id="295" r:id="rId4"/>
    <p:sldId id="261" r:id="rId5"/>
    <p:sldId id="296" r:id="rId6"/>
    <p:sldId id="287" r:id="rId7"/>
    <p:sldId id="297" r:id="rId8"/>
    <p:sldId id="301" r:id="rId9"/>
    <p:sldId id="298" r:id="rId10"/>
    <p:sldId id="265" r:id="rId11"/>
    <p:sldId id="300" r:id="rId12"/>
    <p:sldId id="266" r:id="rId13"/>
    <p:sldId id="302" r:id="rId14"/>
    <p:sldId id="304" r:id="rId15"/>
    <p:sldId id="303" r:id="rId16"/>
    <p:sldId id="305" r:id="rId17"/>
    <p:sldId id="306" r:id="rId18"/>
    <p:sldId id="307" r:id="rId19"/>
    <p:sldId id="286" r:id="rId20"/>
    <p:sldId id="308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25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1DF239E-027A-4B13-9FF3-61503D3AB6F8}" type="datetimeFigureOut">
              <a:rPr lang="uk-UA"/>
              <a:pPr>
                <a:defRPr/>
              </a:pPr>
              <a:t>22.01.2016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C42067-8B12-42B8-B979-3AD346974121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0964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FFE2FEF-E103-45FD-8B5F-297D6846B7BE}" type="datetimeFigureOut">
              <a:rPr lang="uk-UA"/>
              <a:pPr>
                <a:defRPr/>
              </a:pPr>
              <a:t>22.01.2016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4165380-3415-42E8-A65F-54AD2432D94E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496296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alt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altLang="uk-U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altLang="uk-U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altLang="uk-U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altLang="uk-U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alt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650D-3816-4657-8444-E3B725B3B990}" type="datetime1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21949-226B-44B9-80F3-EB49A81195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039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4383B-8C42-468C-A627-75B962B41984}" type="datetime1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91529-AA42-4CC3-A070-4428E4F454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493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4FFC1-C7A1-4748-822A-285C295D40B2}" type="datetime1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611C2-CE45-40AB-9D65-B79208E3A2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216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992FC-F2C6-4792-9989-A580D9D7A14E}" type="datetime1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B072E-00E4-4417-BC7F-D7B76D51D5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371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44CC2-1D14-4794-A4C6-EB2DA7DDC3EE}" type="datetime1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0CAED-83F7-4362-9F5E-FF12B46EF3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556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DC15-6AC1-473C-B935-5D60099E146F}" type="datetime1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584BE-39BC-41E3-80AA-29C02BE307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90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F9706-7445-4E29-94A3-36F7D212A3F7}" type="datetime1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1EC17-130C-4ADE-8687-5794C7BA23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678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5F252-EC09-4153-8192-675F51B66BC8}" type="datetime1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270BA-0D4D-48B8-BBCD-ED62747EBC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453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EB0D2-A11D-4A15-A6DB-DD8E9510A708}" type="datetime1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D5804-B16C-4353-A9BA-5266C3B651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90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76542-13FA-4986-AF2F-366E4C162C2E}" type="datetime1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65F5F-148B-408A-91B9-0B3AD63C39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43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5E829-F743-450A-8B3A-8BFCC3DCBD27}" type="datetime1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928F4-EEE8-41DF-A355-7D4495FA04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39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558ED5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32D627-1493-47CA-85DA-3109638D28B1}" type="datetime1">
              <a:rPr lang="ru-RU"/>
              <a:pPr>
                <a:defRPr/>
              </a:pPr>
              <a:t>22.01.2016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29D2FA-A340-4569-A7C5-D3DDB73F17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26" Type="http://schemas.openxmlformats.org/officeDocument/2006/relationships/image" Target="../media/image36.png"/><Relationship Id="rId3" Type="http://schemas.openxmlformats.org/officeDocument/2006/relationships/image" Target="../media/image2.png"/><Relationship Id="rId21" Type="http://schemas.openxmlformats.org/officeDocument/2006/relationships/image" Target="../media/image31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5" Type="http://schemas.openxmlformats.org/officeDocument/2006/relationships/image" Target="../media/image35.png"/><Relationship Id="rId2" Type="http://schemas.openxmlformats.org/officeDocument/2006/relationships/image" Target="../media/image1.jpe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24" Type="http://schemas.openxmlformats.org/officeDocument/2006/relationships/image" Target="../media/image34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23" Type="http://schemas.openxmlformats.org/officeDocument/2006/relationships/image" Target="../media/image33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Relationship Id="rId27" Type="http://schemas.openxmlformats.org/officeDocument/2006/relationships/image" Target="../media/image3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153" y="2113000"/>
            <a:ext cx="7772400" cy="269167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9988" y="5992813"/>
            <a:ext cx="6156325" cy="865187"/>
          </a:xfrm>
        </p:spPr>
        <p:txBody>
          <a:bodyPr rtlCol="0">
            <a:normAutofit fontScale="85000" lnSpcReduction="20000"/>
          </a:bodyPr>
          <a:lstStyle/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altLang="ru-RU" sz="3000" b="1" dirty="0" smtClean="0">
                <a:solidFill>
                  <a:srgbClr val="002060"/>
                </a:solidFill>
                <a:latin typeface="Monotype Corsiva" pitchFamily="66" charset="0"/>
              </a:rPr>
              <a:t>Виконала:  Дихнич Світлана Борисівна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altLang="ru-RU" sz="3000" b="1" dirty="0" smtClean="0">
                <a:solidFill>
                  <a:srgbClr val="002060"/>
                </a:solidFill>
                <a:latin typeface="Monotype Corsiva" pitchFamily="66" charset="0"/>
              </a:rPr>
              <a:t>вчитель математики</a:t>
            </a:r>
          </a:p>
        </p:txBody>
      </p:sp>
      <p:grpSp>
        <p:nvGrpSpPr>
          <p:cNvPr id="15363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15367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364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3"/>
          <p:cNvSpPr txBox="1">
            <a:spLocks noChangeArrowheads="1"/>
          </p:cNvSpPr>
          <p:nvPr/>
        </p:nvSpPr>
        <p:spPr bwMode="auto">
          <a:xfrm>
            <a:off x="936625" y="1593850"/>
            <a:ext cx="7667625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uk-UA" altLang="uk-UA" sz="8000" b="1" dirty="0" smtClean="0">
                <a:solidFill>
                  <a:srgbClr val="002060"/>
                </a:solidFill>
                <a:latin typeface="Monotype Corsiva" pitchFamily="66" charset="0"/>
              </a:rPr>
              <a:t>Порівняння раціональних чисел</a:t>
            </a:r>
          </a:p>
          <a:p>
            <a:pPr algn="ctr">
              <a:spcBef>
                <a:spcPct val="20000"/>
              </a:spcBef>
            </a:pPr>
            <a:r>
              <a:rPr lang="uk-UA" altLang="uk-UA" sz="5000" dirty="0" smtClean="0">
                <a:solidFill>
                  <a:srgbClr val="002060"/>
                </a:solidFill>
                <a:latin typeface="Monotype Corsiva" pitchFamily="66" charset="0"/>
              </a:rPr>
              <a:t>(частина 1)</a:t>
            </a:r>
            <a:endParaRPr lang="uk-UA" altLang="uk-UA" sz="50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6908800" y="341313"/>
            <a:ext cx="198437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uk-UA" altLang="uk-UA" sz="5000" b="1">
                <a:solidFill>
                  <a:srgbClr val="002060"/>
                </a:solidFill>
                <a:latin typeface="Monotype Corsiva" pitchFamily="66" charset="0"/>
              </a:rPr>
              <a:t>6 клас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19480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460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 dirty="0" smtClean="0">
                <a:solidFill>
                  <a:srgbClr val="002060"/>
                </a:solidFill>
                <a:latin typeface="Monotype Corsiva" pitchFamily="66" charset="0"/>
              </a:rPr>
              <a:t>Зверніть увагу!</a:t>
            </a:r>
            <a:endParaRPr lang="uk-UA" altLang="uk-UA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9467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err="1"/>
              <a:t>Дихнич</a:t>
            </a:r>
            <a:r>
              <a:rPr lang="ru-RU" dirty="0"/>
              <a:t> </a:t>
            </a:r>
            <a:r>
              <a:rPr lang="ru-RU" dirty="0" err="1"/>
              <a:t>Світлана</a:t>
            </a:r>
            <a:r>
              <a:rPr lang="ru-RU" dirty="0"/>
              <a:t> </a:t>
            </a:r>
            <a:r>
              <a:rPr lang="ru-RU" dirty="0" err="1"/>
              <a:t>Борисівна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47882" y="1466155"/>
            <a:ext cx="7251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Позначте на координатній прямій </a:t>
            </a:r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точки: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8279" y="1932325"/>
            <a:ext cx="7251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2800" b="1" dirty="0" smtClean="0">
                <a:solidFill>
                  <a:srgbClr val="00B050"/>
                </a:solidFill>
                <a:latin typeface="Monotype Corsiva" pitchFamily="66" charset="0"/>
              </a:rPr>
              <a:t>з додатними координатами: А(2);  В(6); С(3,5)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517467"/>
            <a:ext cx="7273627" cy="983541"/>
          </a:xfrm>
          <a:prstGeom prst="rect">
            <a:avLst/>
          </a:prstGeom>
        </p:spPr>
      </p:pic>
      <p:grpSp>
        <p:nvGrpSpPr>
          <p:cNvPr id="13" name="Группа 12"/>
          <p:cNvGrpSpPr/>
          <p:nvPr/>
        </p:nvGrpSpPr>
        <p:grpSpPr>
          <a:xfrm>
            <a:off x="4788024" y="2244640"/>
            <a:ext cx="2304256" cy="720080"/>
            <a:chOff x="5004048" y="3140968"/>
            <a:chExt cx="2304256" cy="720080"/>
          </a:xfrm>
        </p:grpSpPr>
        <p:sp>
          <p:nvSpPr>
            <p:cNvPr id="8" name="Овал 7"/>
            <p:cNvSpPr/>
            <p:nvPr/>
          </p:nvSpPr>
          <p:spPr>
            <a:xfrm>
              <a:off x="5076056" y="3593285"/>
              <a:ext cx="216024" cy="267763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5724128" y="3583022"/>
              <a:ext cx="216024" cy="267763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6739081" y="3583022"/>
              <a:ext cx="216024" cy="267763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04048" y="3140968"/>
              <a:ext cx="2304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>
                  <a:solidFill>
                    <a:schemeClr val="accent3">
                      <a:lumMod val="75000"/>
                    </a:schemeClr>
                  </a:solidFill>
                  <a:latin typeface="Monotype Corsiva" panose="03010101010201010101" pitchFamily="66" charset="0"/>
                </a:rPr>
                <a:t>А</a:t>
              </a:r>
              <a:r>
                <a:rPr lang="uk-UA" sz="2800" b="1" dirty="0" smtClean="0">
                  <a:solidFill>
                    <a:schemeClr val="accent3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    С          В</a:t>
              </a:r>
              <a:endParaRPr lang="uk-UA" sz="28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endParaRPr>
            </a:p>
          </p:txBody>
        </p:sp>
      </p:grpSp>
      <p:sp>
        <p:nvSpPr>
          <p:cNvPr id="18" name="Загнутый угол 17"/>
          <p:cNvSpPr/>
          <p:nvPr/>
        </p:nvSpPr>
        <p:spPr>
          <a:xfrm>
            <a:off x="1485861" y="5013175"/>
            <a:ext cx="6251363" cy="1309673"/>
          </a:xfrm>
          <a:prstGeom prst="foldedCorner">
            <a:avLst>
              <a:gd name="adj" fmla="val 3364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30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ctr"/>
            <a:r>
              <a:rPr lang="uk-UA" sz="3000" dirty="0" smtClean="0">
                <a:solidFill>
                  <a:srgbClr val="002060"/>
                </a:solidFill>
                <a:latin typeface="Monotype Corsiva" pitchFamily="66" charset="0"/>
              </a:rPr>
              <a:t>Із двох </a:t>
            </a:r>
            <a:r>
              <a:rPr lang="uk-UA" sz="3000" u="sng" dirty="0" smtClean="0">
                <a:solidFill>
                  <a:srgbClr val="002060"/>
                </a:solidFill>
                <a:latin typeface="Monotype Corsiva" pitchFamily="66" charset="0"/>
              </a:rPr>
              <a:t>додатних</a:t>
            </a:r>
            <a:r>
              <a:rPr lang="uk-UA" sz="3000" dirty="0" smtClean="0">
                <a:solidFill>
                  <a:srgbClr val="002060"/>
                </a:solidFill>
                <a:latin typeface="Monotype Corsiva" pitchFamily="66" charset="0"/>
              </a:rPr>
              <a:t> чисел </a:t>
            </a:r>
            <a:r>
              <a:rPr lang="uk-UA" sz="3000" b="1" dirty="0" smtClean="0">
                <a:solidFill>
                  <a:srgbClr val="002060"/>
                </a:solidFill>
                <a:latin typeface="Monotype Corsiva" pitchFamily="66" charset="0"/>
              </a:rPr>
              <a:t>більшим</a:t>
            </a:r>
            <a:r>
              <a:rPr lang="uk-UA" sz="3000" dirty="0" smtClean="0">
                <a:solidFill>
                  <a:srgbClr val="002060"/>
                </a:solidFill>
                <a:latin typeface="Monotype Corsiva" pitchFamily="66" charset="0"/>
              </a:rPr>
              <a:t> є те число, модуль якого </a:t>
            </a:r>
            <a:r>
              <a:rPr lang="uk-UA" sz="3000" b="1" dirty="0" smtClean="0">
                <a:solidFill>
                  <a:srgbClr val="002060"/>
                </a:solidFill>
                <a:latin typeface="Monotype Corsiva" pitchFamily="66" charset="0"/>
              </a:rPr>
              <a:t>більший</a:t>
            </a:r>
            <a:r>
              <a:rPr lang="uk-UA" sz="3000" dirty="0" smtClean="0">
                <a:solidFill>
                  <a:srgbClr val="002060"/>
                </a:solidFill>
                <a:latin typeface="Monotype Corsiva" pitchFamily="66" charset="0"/>
              </a:rPr>
              <a:t>.</a:t>
            </a:r>
            <a:endParaRPr lang="uk-UA" dirty="0"/>
          </a:p>
        </p:txBody>
      </p:sp>
      <p:sp>
        <p:nvSpPr>
          <p:cNvPr id="38" name="TextBox 37"/>
          <p:cNvSpPr txBox="1"/>
          <p:nvPr/>
        </p:nvSpPr>
        <p:spPr>
          <a:xfrm>
            <a:off x="436704" y="4380743"/>
            <a:ext cx="8548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Помічаємо: при збільшенні числа (координати) </a:t>
            </a:r>
            <a:r>
              <a:rPr lang="uk-UA" sz="24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модуль збільшується.</a:t>
            </a:r>
            <a:endParaRPr lang="uk-UA" sz="2400" b="1" dirty="0">
              <a:solidFill>
                <a:schemeClr val="tx2">
                  <a:lumMod val="50000"/>
                </a:schemeClr>
              </a:solidFill>
              <a:latin typeface="Monotype Corsiva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208610" y="3645024"/>
                <a:ext cx="85297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Обчисліть модулі</a:t>
                </a:r>
                <a:r>
                  <a:rPr lang="uk-UA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 координат: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e>
                    </m:d>
                    <m:r>
                      <a:rPr lang="uk-UA" sz="2400" b="1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uk-UA" sz="2400" b="1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uk-UA" sz="24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;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uk-UA" sz="24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uk-UA" sz="24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𝟓</m:t>
                        </m:r>
                      </m:e>
                    </m:d>
                    <m:r>
                      <a:rPr lang="uk-UA" sz="2400" b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uk-UA" sz="2400" b="1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𝟑</m:t>
                    </m:r>
                    <m:r>
                      <a:rPr lang="uk-UA" sz="2400" b="1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,</m:t>
                    </m:r>
                    <m:r>
                      <a:rPr lang="uk-UA" sz="2400" b="1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𝟓</m:t>
                    </m:r>
                  </m:oMath>
                </a14:m>
                <a:r>
                  <a:rPr lang="uk-UA" sz="24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;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𝟔</m:t>
                        </m:r>
                      </m:e>
                    </m:d>
                    <m:r>
                      <a:rPr lang="uk-UA" sz="2400" b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uk-UA" sz="2400" b="1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𝟔</m:t>
                    </m:r>
                  </m:oMath>
                </a14:m>
                <a:r>
                  <a:rPr lang="uk-UA" sz="24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.</a:t>
                </a:r>
                <a:endParaRPr lang="uk-UA" sz="2400" b="1" dirty="0" smtClean="0">
                  <a:solidFill>
                    <a:schemeClr val="tx2">
                      <a:lumMod val="50000"/>
                    </a:schemeClr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10" y="3645024"/>
                <a:ext cx="8529747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1430" t="-10465" b="-3255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animBg="1"/>
      <p:bldP spid="38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19480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460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 dirty="0" smtClean="0">
                <a:solidFill>
                  <a:srgbClr val="002060"/>
                </a:solidFill>
                <a:latin typeface="Monotype Corsiva" pitchFamily="66" charset="0"/>
              </a:rPr>
              <a:t>Зверніть увагу!</a:t>
            </a:r>
            <a:endParaRPr lang="uk-UA" altLang="uk-UA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9467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err="1"/>
              <a:t>Дихнич</a:t>
            </a:r>
            <a:r>
              <a:rPr lang="ru-RU" dirty="0"/>
              <a:t> </a:t>
            </a:r>
            <a:r>
              <a:rPr lang="ru-RU" dirty="0" err="1"/>
              <a:t>Світлана</a:t>
            </a:r>
            <a:r>
              <a:rPr lang="ru-RU" dirty="0"/>
              <a:t> </a:t>
            </a:r>
            <a:r>
              <a:rPr lang="ru-RU" dirty="0" err="1"/>
              <a:t>Борисівна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47882" y="1466155"/>
            <a:ext cx="7251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Позначте на координатній прямій </a:t>
            </a:r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точки: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61483"/>
            <a:ext cx="7273627" cy="983541"/>
          </a:xfrm>
          <a:prstGeom prst="rect">
            <a:avLst/>
          </a:prstGeom>
        </p:spPr>
      </p:pic>
      <p:sp>
        <p:nvSpPr>
          <p:cNvPr id="18" name="Загнутый угол 17"/>
          <p:cNvSpPr/>
          <p:nvPr/>
        </p:nvSpPr>
        <p:spPr>
          <a:xfrm>
            <a:off x="1485861" y="5013175"/>
            <a:ext cx="6251363" cy="1309673"/>
          </a:xfrm>
          <a:prstGeom prst="foldedCorner">
            <a:avLst>
              <a:gd name="adj" fmla="val 1923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000" dirty="0">
                <a:solidFill>
                  <a:srgbClr val="002060"/>
                </a:solidFill>
                <a:latin typeface="Monotype Corsiva" pitchFamily="66" charset="0"/>
              </a:rPr>
              <a:t>Із двох </a:t>
            </a:r>
            <a:r>
              <a:rPr lang="uk-UA" sz="3000" u="sng" dirty="0" smtClean="0">
                <a:solidFill>
                  <a:srgbClr val="002060"/>
                </a:solidFill>
                <a:latin typeface="Monotype Corsiva" pitchFamily="66" charset="0"/>
              </a:rPr>
              <a:t>від'ємних</a:t>
            </a:r>
            <a:r>
              <a:rPr lang="uk-UA" sz="3000" dirty="0" smtClean="0">
                <a:solidFill>
                  <a:srgbClr val="002060"/>
                </a:solidFill>
                <a:latin typeface="Monotype Corsiva" pitchFamily="66" charset="0"/>
              </a:rPr>
              <a:t>  </a:t>
            </a:r>
            <a:r>
              <a:rPr lang="uk-UA" sz="3000" dirty="0">
                <a:solidFill>
                  <a:srgbClr val="002060"/>
                </a:solidFill>
                <a:latin typeface="Monotype Corsiva" pitchFamily="66" charset="0"/>
              </a:rPr>
              <a:t>чисел </a:t>
            </a:r>
            <a:r>
              <a:rPr lang="uk-UA" sz="3000" b="1" dirty="0">
                <a:solidFill>
                  <a:srgbClr val="002060"/>
                </a:solidFill>
                <a:latin typeface="Monotype Corsiva" pitchFamily="66" charset="0"/>
              </a:rPr>
              <a:t>більшим</a:t>
            </a:r>
            <a:r>
              <a:rPr lang="uk-UA" sz="3000" dirty="0">
                <a:solidFill>
                  <a:srgbClr val="002060"/>
                </a:solidFill>
                <a:latin typeface="Monotype Corsiva" pitchFamily="66" charset="0"/>
              </a:rPr>
              <a:t> є те число, модуль якого </a:t>
            </a:r>
            <a:r>
              <a:rPr lang="uk-UA" sz="3000" b="1" dirty="0" smtClean="0">
                <a:solidFill>
                  <a:srgbClr val="002060"/>
                </a:solidFill>
                <a:latin typeface="Monotype Corsiva" pitchFamily="66" charset="0"/>
              </a:rPr>
              <a:t>менший</a:t>
            </a:r>
            <a:r>
              <a:rPr lang="uk-UA" sz="3000" dirty="0">
                <a:solidFill>
                  <a:srgbClr val="002060"/>
                </a:solidFill>
                <a:latin typeface="Monotype Corsiva" pitchFamily="66" charset="0"/>
              </a:rPr>
              <a:t>.</a:t>
            </a:r>
            <a:endParaRPr lang="uk-UA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467866" y="4425579"/>
            <a:ext cx="8568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Помічаємо: при збільшенні числа (координати)  модуль </a:t>
            </a:r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зменшується</a:t>
            </a:r>
            <a:r>
              <a:rPr lang="uk-UA" sz="24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.</a:t>
            </a:r>
            <a:endParaRPr lang="uk-UA" sz="2400" b="1" dirty="0">
              <a:solidFill>
                <a:schemeClr val="tx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4898" y="1955692"/>
            <a:ext cx="7251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з від'ємними координатами: 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D(-3)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;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E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(-0,5);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 F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(-6).</a:t>
            </a:r>
            <a:endParaRPr lang="uk-UA" sz="2800" b="1" dirty="0">
              <a:solidFill>
                <a:schemeClr val="accent6">
                  <a:lumMod val="75000"/>
                </a:schemeClr>
              </a:solidFill>
              <a:latin typeface="Monotype Corsiva" pitchFamily="66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1695706" y="2439513"/>
            <a:ext cx="2804286" cy="701455"/>
            <a:chOff x="1634670" y="3193812"/>
            <a:chExt cx="2804286" cy="701455"/>
          </a:xfrm>
        </p:grpSpPr>
        <p:sp>
          <p:nvSpPr>
            <p:cNvPr id="28" name="Овал 27"/>
            <p:cNvSpPr/>
            <p:nvPr/>
          </p:nvSpPr>
          <p:spPr>
            <a:xfrm>
              <a:off x="1634670" y="3627504"/>
              <a:ext cx="216024" cy="26776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915816" y="3593284"/>
              <a:ext cx="216024" cy="26776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4006908" y="3593285"/>
              <a:ext cx="216024" cy="26776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634670" y="3193812"/>
              <a:ext cx="28042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F</a:t>
              </a:r>
              <a:r>
                <a:rPr lang="uk-UA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  </a:t>
              </a:r>
              <a:r>
                <a:rPr lang="en-US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      </a:t>
              </a:r>
              <a:r>
                <a:rPr lang="uk-UA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 </a:t>
              </a:r>
              <a:r>
                <a:rPr lang="en-US" sz="2800" b="1" dirty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D</a:t>
              </a:r>
              <a:r>
                <a:rPr lang="uk-UA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        </a:t>
              </a:r>
              <a:r>
                <a:rPr lang="en-US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</a:t>
              </a:r>
              <a:r>
                <a:rPr lang="uk-UA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</a:t>
              </a:r>
              <a:r>
                <a:rPr lang="en-US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E</a:t>
              </a:r>
              <a:endParaRPr lang="uk-UA" sz="2800" b="1" dirty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208610" y="3645024"/>
                <a:ext cx="89353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Обчисліть модулі</a:t>
                </a:r>
                <a:r>
                  <a:rPr lang="uk-UA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 координат: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uk-UA" sz="24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𝟔</m:t>
                        </m:r>
                      </m:e>
                    </m:d>
                    <m:r>
                      <a:rPr lang="uk-UA" sz="2400" b="1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uk-UA" sz="2400" b="1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𝟔</m:t>
                    </m:r>
                  </m:oMath>
                </a14:m>
                <a:r>
                  <a:rPr lang="uk-UA" sz="24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;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uk-UA" sz="24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e>
                    </m:d>
                    <m:r>
                      <a:rPr lang="uk-UA" sz="2400" b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uk-UA" sz="2400" b="1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𝟑</m:t>
                    </m:r>
                  </m:oMath>
                </a14:m>
                <a:r>
                  <a:rPr lang="uk-UA" sz="24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;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4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4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uk-UA" sz="24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uk-UA" sz="24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uk-UA" sz="24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𝟓</m:t>
                        </m:r>
                      </m:e>
                    </m:d>
                    <m:r>
                      <a:rPr lang="uk-UA" sz="2400" b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uk-UA" sz="2400" b="1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𝟎</m:t>
                    </m:r>
                    <m:r>
                      <a:rPr lang="uk-UA" sz="2400" b="1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,</m:t>
                    </m:r>
                    <m:r>
                      <a:rPr lang="uk-UA" sz="2400" b="1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𝟓</m:t>
                    </m:r>
                  </m:oMath>
                </a14:m>
                <a:r>
                  <a:rPr lang="uk-UA" sz="24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.</a:t>
                </a:r>
                <a:endParaRPr lang="uk-UA" sz="2400" b="1" dirty="0" smtClean="0">
                  <a:solidFill>
                    <a:schemeClr val="tx2">
                      <a:lumMod val="50000"/>
                    </a:schemeClr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10" y="3645024"/>
                <a:ext cx="8935390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1364" t="-10465" r="-1023" b="-3255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190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75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75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8" grpId="0"/>
      <p:bldP spid="26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153" y="2113000"/>
            <a:ext cx="7772400" cy="269167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58408" y="1860550"/>
                <a:ext cx="8425755" cy="3906596"/>
              </a:xfrm>
            </p:spPr>
            <p:txBody>
              <a:bodyPr>
                <a:normAutofit/>
              </a:bodyPr>
              <a:lstStyle/>
              <a:p>
                <a:pPr marL="1588" indent="360363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uk-UA" altLang="ru-RU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altLang="ru-RU" b="1" dirty="0">
                    <a:solidFill>
                      <a:srgbClr val="002060"/>
                    </a:solidFill>
                    <a:latin typeface="Monotype Corsiva" pitchFamily="66" charset="0"/>
                  </a:rPr>
                  <a:t>Я</a:t>
                </a:r>
                <a:r>
                  <a:rPr lang="uk-UA" altLang="ru-RU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кщо число </a:t>
                </a:r>
                <a:r>
                  <a:rPr lang="en-US" altLang="ru-RU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a</a:t>
                </a:r>
                <a:r>
                  <a:rPr lang="uk-UA" altLang="ru-RU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додатне, то записують: </a:t>
                </a:r>
                <a14:m>
                  <m:oMath xmlns:m="http://schemas.openxmlformats.org/officeDocument/2006/math">
                    <m:r>
                      <a:rPr lang="uk-UA" altLang="ru-RU" b="1" i="0" smtClean="0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r>
                      <a:rPr lang="en-US" altLang="ru-RU" b="1" i="1" smtClean="0">
                        <a:solidFill>
                          <a:srgbClr val="002060"/>
                        </a:solidFill>
                        <a:latin typeface="Cambria Math"/>
                      </a:rPr>
                      <m:t>𝒂</m:t>
                    </m:r>
                    <m:r>
                      <a:rPr lang="en-US" altLang="ru-RU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altLang="ru-RU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r>
                  <a:rPr lang="uk-UA" altLang="ru-RU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.</a:t>
                </a:r>
              </a:p>
              <a:p>
                <a:pPr marL="1588" indent="360363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uk-UA" altLang="ru-RU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altLang="ru-RU" b="1" dirty="0">
                    <a:solidFill>
                      <a:srgbClr val="002060"/>
                    </a:solidFill>
                    <a:latin typeface="Monotype Corsiva" pitchFamily="66" charset="0"/>
                  </a:rPr>
                  <a:t> Якщо число </a:t>
                </a:r>
                <a:r>
                  <a:rPr lang="en-US" altLang="ru-RU" b="1" dirty="0">
                    <a:solidFill>
                      <a:srgbClr val="002060"/>
                    </a:solidFill>
                    <a:latin typeface="Monotype Corsiva" pitchFamily="66" charset="0"/>
                  </a:rPr>
                  <a:t>a</a:t>
                </a:r>
                <a:r>
                  <a:rPr lang="uk-UA" altLang="ru-RU" b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altLang="ru-RU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від'ємне, </a:t>
                </a:r>
                <a:r>
                  <a:rPr lang="uk-UA" altLang="ru-RU" b="1" dirty="0">
                    <a:solidFill>
                      <a:srgbClr val="002060"/>
                    </a:solidFill>
                    <a:latin typeface="Monotype Corsiva" pitchFamily="66" charset="0"/>
                  </a:rPr>
                  <a:t>то записують:</a:t>
                </a:r>
                <a:r>
                  <a:rPr lang="uk-UA" altLang="ru-RU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ru-RU" b="1" i="1">
                        <a:solidFill>
                          <a:srgbClr val="002060"/>
                        </a:solidFill>
                        <a:latin typeface="Cambria Math"/>
                      </a:rPr>
                      <m:t>𝒂</m:t>
                    </m:r>
                    <m:r>
                      <a:rPr lang="en-US" altLang="ru-RU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altLang="ru-RU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r>
                  <a:rPr lang="uk-UA" altLang="ru-RU" b="1" dirty="0">
                    <a:solidFill>
                      <a:srgbClr val="002060"/>
                    </a:solidFill>
                    <a:latin typeface="Monotype Corsiva" pitchFamily="66" charset="0"/>
                  </a:rPr>
                  <a:t>.</a:t>
                </a:r>
              </a:p>
              <a:p>
                <a:pPr marL="1588" indent="360363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uk-UA" altLang="ru-RU" b="1" dirty="0">
                    <a:solidFill>
                      <a:srgbClr val="002060"/>
                    </a:solidFill>
                    <a:latin typeface="Monotype Corsiva" pitchFamily="66" charset="0"/>
                  </a:rPr>
                  <a:t> Якщо число </a:t>
                </a:r>
                <a:r>
                  <a:rPr lang="en-US" altLang="ru-RU" b="1" dirty="0">
                    <a:solidFill>
                      <a:srgbClr val="002060"/>
                    </a:solidFill>
                    <a:latin typeface="Monotype Corsiva" pitchFamily="66" charset="0"/>
                  </a:rPr>
                  <a:t>a</a:t>
                </a:r>
                <a:r>
                  <a:rPr lang="uk-UA" altLang="ru-RU" b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altLang="ru-RU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недодатне</a:t>
                </a:r>
                <a:r>
                  <a:rPr lang="uk-UA" altLang="ru-RU" b="1" dirty="0">
                    <a:solidFill>
                      <a:srgbClr val="002060"/>
                    </a:solidFill>
                    <a:latin typeface="Monotype Corsiva" pitchFamily="66" charset="0"/>
                  </a:rPr>
                  <a:t>, то записують</a:t>
                </a:r>
                <a:r>
                  <a:rPr lang="uk-UA" altLang="ru-RU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altLang="ru-RU" b="1" i="1">
                        <a:solidFill>
                          <a:srgbClr val="002060"/>
                        </a:solidFill>
                        <a:latin typeface="Cambria Math"/>
                      </a:rPr>
                      <m:t>𝒂</m:t>
                    </m:r>
                    <m:r>
                      <a:rPr lang="en-US" altLang="ru-RU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ru-RU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r>
                  <a:rPr lang="uk-UA" altLang="ru-RU" b="1" dirty="0">
                    <a:solidFill>
                      <a:srgbClr val="002060"/>
                    </a:solidFill>
                    <a:latin typeface="Monotype Corsiva" pitchFamily="66" charset="0"/>
                  </a:rPr>
                  <a:t>.</a:t>
                </a:r>
              </a:p>
              <a:p>
                <a:pPr marL="1588" indent="360363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uk-UA" altLang="ru-RU" b="1" dirty="0">
                    <a:solidFill>
                      <a:srgbClr val="002060"/>
                    </a:solidFill>
                    <a:latin typeface="Monotype Corsiva" pitchFamily="66" charset="0"/>
                  </a:rPr>
                  <a:t> Якщо число </a:t>
                </a:r>
                <a:r>
                  <a:rPr lang="en-US" altLang="ru-RU" b="1" dirty="0">
                    <a:solidFill>
                      <a:srgbClr val="002060"/>
                    </a:solidFill>
                    <a:latin typeface="Monotype Corsiva" pitchFamily="66" charset="0"/>
                  </a:rPr>
                  <a:t>a</a:t>
                </a:r>
                <a:r>
                  <a:rPr lang="uk-UA" altLang="ru-RU" b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altLang="ru-RU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невід'ємне, </a:t>
                </a:r>
                <a:r>
                  <a:rPr lang="uk-UA" altLang="ru-RU" b="1" dirty="0">
                    <a:solidFill>
                      <a:srgbClr val="002060"/>
                    </a:solidFill>
                    <a:latin typeface="Monotype Corsiva" pitchFamily="66" charset="0"/>
                  </a:rPr>
                  <a:t>то записують</a:t>
                </a:r>
                <a:r>
                  <a:rPr lang="uk-UA" altLang="ru-RU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altLang="ru-RU" b="1" i="1">
                        <a:solidFill>
                          <a:srgbClr val="002060"/>
                        </a:solidFill>
                        <a:latin typeface="Cambria Math"/>
                      </a:rPr>
                      <m:t>𝒂</m:t>
                    </m:r>
                    <m:r>
                      <a:rPr lang="en-US" altLang="ru-RU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altLang="ru-RU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r>
                  <a:rPr lang="uk-UA" altLang="ru-RU" b="1" dirty="0">
                    <a:solidFill>
                      <a:srgbClr val="002060"/>
                    </a:solidFill>
                    <a:latin typeface="Monotype Corsiva" pitchFamily="66" charset="0"/>
                  </a:rPr>
                  <a:t>.</a:t>
                </a:r>
              </a:p>
              <a:p>
                <a:pPr marL="1588" algn="just">
                  <a:lnSpc>
                    <a:spcPct val="80000"/>
                  </a:lnSpc>
                </a:pPr>
                <a:endParaRPr lang="uk-UA" altLang="ru-RU" sz="42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58408" y="1860550"/>
                <a:ext cx="8425755" cy="3906596"/>
              </a:xfrm>
              <a:blipFill rotWithShape="1">
                <a:blip r:embed="rId2"/>
                <a:stretch>
                  <a:fillRect l="-159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507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21531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508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 dirty="0" smtClean="0">
                <a:solidFill>
                  <a:srgbClr val="002060"/>
                </a:solidFill>
                <a:latin typeface="Monotype Corsiva" pitchFamily="66" charset="0"/>
              </a:rPr>
              <a:t>Запам'ятай!</a:t>
            </a:r>
            <a:endParaRPr lang="uk-UA" altLang="uk-UA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21515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uk-UA" altLang="ru-RU" sz="5000" b="1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5017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50180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185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187" name="Text Box 11"/>
              <p:cNvSpPr txBox="1">
                <a:spLocks noChangeArrowheads="1"/>
              </p:cNvSpPr>
              <p:nvPr/>
            </p:nvSpPr>
            <p:spPr bwMode="auto">
              <a:xfrm>
                <a:off x="483281" y="1296988"/>
                <a:ext cx="8552769" cy="17861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№  1083</a:t>
                </a:r>
                <a:endParaRPr lang="uk-UA" altLang="uk-UA" sz="32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uk-UA" altLang="uk-UA" sz="3200" b="1" u="sng" dirty="0">
                    <a:solidFill>
                      <a:srgbClr val="002060"/>
                    </a:solidFill>
                    <a:latin typeface="Monotype Corsiva" pitchFamily="66" charset="0"/>
                  </a:rPr>
                  <a:t>Завдання:</a:t>
                </a:r>
                <a:r>
                  <a:rPr lang="uk-UA" altLang="uk-UA" sz="3200" b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Складіть нерівність для чисел:</a:t>
                </a:r>
              </a:p>
              <a:p>
                <a:pPr>
                  <a:spcBef>
                    <a:spcPts val="0"/>
                  </a:spcBef>
                </a:pPr>
                <a:r>
                  <a:rPr lang="uk-UA" altLang="uk-UA" sz="3200" b="1" dirty="0">
                    <a:solidFill>
                      <a:srgbClr val="002060"/>
                    </a:solidFill>
                    <a:latin typeface="Monotype Corsiva" pitchFamily="66" charset="0"/>
                  </a:rPr>
                  <a:t>1) 2 і -4;  2) -45 і 6;  3) -3,45 і 3,4; 4) 2,3 і -3,2; 5)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altLang="uk-UA" sz="3200" b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</m:ctrlPr>
                      </m:fPr>
                      <m:num>
                        <m:r>
                          <a:rPr lang="uk-UA" altLang="uk-UA" sz="3200" b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  <m:t>𝟏</m:t>
                        </m:r>
                      </m:num>
                      <m:den>
                        <m:r>
                          <a:rPr lang="uk-UA" altLang="uk-UA" sz="3200" b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uk-UA" altLang="uk-UA" sz="3200" b="1" dirty="0">
                    <a:solidFill>
                      <a:srgbClr val="002060"/>
                    </a:solidFill>
                    <a:latin typeface="Monotype Corsiva" pitchFamily="66" charset="0"/>
                  </a:rPr>
                  <a:t> і -0,2   </a:t>
                </a:r>
                <a:endParaRPr lang="ru-RU" altLang="uk-UA" sz="3200" b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50187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3281" y="1296988"/>
                <a:ext cx="8552769" cy="1786195"/>
              </a:xfrm>
              <a:prstGeom prst="rect">
                <a:avLst/>
              </a:prstGeom>
              <a:blipFill rotWithShape="1">
                <a:blip r:embed="rId4"/>
                <a:stretch>
                  <a:fillRect l="-1782" t="-4437" r="-2637" b="-648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739186" y="2998916"/>
            <a:ext cx="1800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3200" b="1" u="sng" dirty="0">
                <a:solidFill>
                  <a:srgbClr val="00B050"/>
                </a:solidFill>
                <a:latin typeface="Monotype Corsiva" pitchFamily="66" charset="0"/>
              </a:rPr>
              <a:t>Розв'язок</a:t>
            </a:r>
            <a:endParaRPr lang="ru-RU" altLang="uk-UA" sz="3200" b="1" u="sng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3501008"/>
            <a:ext cx="8352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rgbClr val="00B050"/>
                </a:solidFill>
                <a:latin typeface="Monotype Corsiva" pitchFamily="66" charset="0"/>
              </a:rPr>
              <a:t>Від'ємне число завжди менше </a:t>
            </a:r>
            <a:r>
              <a:rPr lang="uk-UA" sz="3200" b="1" dirty="0">
                <a:solidFill>
                  <a:srgbClr val="00B050"/>
                </a:solidFill>
                <a:latin typeface="Monotype Corsiva" pitchFamily="66" charset="0"/>
              </a:rPr>
              <a:t>від </a:t>
            </a:r>
            <a:r>
              <a:rPr lang="uk-UA" sz="3200" b="1" dirty="0">
                <a:solidFill>
                  <a:srgbClr val="00B050"/>
                </a:solidFill>
                <a:latin typeface="Monotype Corsiva" pitchFamily="66" charset="0"/>
              </a:rPr>
              <a:t>додатного числа</a:t>
            </a:r>
            <a:r>
              <a:rPr lang="uk-UA" sz="3200" b="1" dirty="0">
                <a:solidFill>
                  <a:srgbClr val="00B050"/>
                </a:solidFill>
                <a:latin typeface="Monotype Corsiva" pitchFamily="66" charset="0"/>
              </a:rPr>
              <a:t>.</a:t>
            </a:r>
            <a:endParaRPr lang="uk-UA" sz="3200" b="1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115616" y="4392613"/>
                <a:ext cx="7543516" cy="16803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2 </a:t>
                </a:r>
                <a:r>
                  <a:rPr lang="en-US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&gt; </a:t>
                </a: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-4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; </a:t>
                </a:r>
                <a:r>
                  <a:rPr lang="en-US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			</a:t>
                </a: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4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) 2,3 </a:t>
                </a:r>
                <a:r>
                  <a:rPr lang="en-US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 &gt; 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-3,2; </a:t>
                </a:r>
                <a:r>
                  <a:rPr lang="en-US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</a:p>
              <a:p>
                <a:pPr marL="514350" indent="-514350">
                  <a:buFontTx/>
                  <a:buAutoNum type="arabicParenR"/>
                </a:pP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2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) -45 </a:t>
                </a:r>
                <a:r>
                  <a:rPr lang="en-US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&lt;</a:t>
                </a: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6; </a:t>
                </a:r>
                <a:r>
                  <a:rPr lang="en-US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		</a:t>
                </a: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5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)</a:t>
                </a:r>
                <a:r>
                  <a:rPr lang="en-US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  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altLang="uk-UA" sz="3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3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altLang="uk-UA" sz="3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en-US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&gt;  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-0,2 </a:t>
                </a:r>
                <a:r>
                  <a:rPr lang="en-US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.</a:t>
                </a:r>
                <a:endParaRPr lang="uk-UA" sz="3000" b="1" dirty="0"/>
              </a:p>
              <a:p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3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) </a:t>
                </a:r>
                <a:r>
                  <a:rPr lang="en-US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 </a:t>
                </a:r>
                <a:r>
                  <a:rPr lang="uk-UA" altLang="uk-UA" sz="3000" b="1" dirty="0" smtClean="0">
                    <a:solidFill>
                      <a:schemeClr val="tx2">
                        <a:lumMod val="75000"/>
                      </a:schemeClr>
                    </a:solidFill>
                    <a:latin typeface="Monotype Corsiva" pitchFamily="66" charset="0"/>
                  </a:rPr>
                  <a:t>-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3,45 </a:t>
                </a:r>
                <a:r>
                  <a:rPr lang="en-US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&lt;</a:t>
                </a: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3,4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; </a:t>
                </a:r>
                <a:endParaRPr lang="en-US" altLang="uk-UA" sz="30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392613"/>
                <a:ext cx="7543516" cy="1680396"/>
              </a:xfrm>
              <a:prstGeom prst="rect">
                <a:avLst/>
              </a:prstGeom>
              <a:blipFill rotWithShape="1">
                <a:blip r:embed="rId5"/>
                <a:stretch>
                  <a:fillRect l="-1859" t="-4727" b="-1054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648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4" grpId="0"/>
      <p:bldP spid="3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uk-UA" altLang="ru-RU" sz="5000" b="1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5017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50180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185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187" name="Text Box 11"/>
              <p:cNvSpPr txBox="1">
                <a:spLocks noChangeArrowheads="1"/>
              </p:cNvSpPr>
              <p:nvPr/>
            </p:nvSpPr>
            <p:spPr bwMode="auto">
              <a:xfrm>
                <a:off x="483281" y="1296988"/>
                <a:ext cx="8552769" cy="1817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№  108</a:t>
                </a:r>
                <a:r>
                  <a:rPr lang="en-US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5</a:t>
                </a:r>
                <a:endParaRPr lang="uk-UA" altLang="uk-UA" sz="32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uk-UA" altLang="uk-UA" sz="3200" b="1" u="sng" dirty="0">
                    <a:solidFill>
                      <a:srgbClr val="002060"/>
                    </a:solidFill>
                    <a:latin typeface="Monotype Corsiva" pitchFamily="66" charset="0"/>
                  </a:rPr>
                  <a:t>Завдання:</a:t>
                </a:r>
                <a:r>
                  <a:rPr lang="uk-UA" altLang="uk-UA" sz="3200" b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Порівняйте з нулем число</a:t>
                </a: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:</a:t>
                </a:r>
              </a:p>
              <a:p>
                <a:pPr>
                  <a:spcBef>
                    <a:spcPts val="0"/>
                  </a:spcBef>
                </a:pP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1) 4,4;  </a:t>
                </a:r>
                <a:r>
                  <a:rPr lang="uk-UA" altLang="uk-UA" sz="3200" b="1" dirty="0">
                    <a:solidFill>
                      <a:srgbClr val="002060"/>
                    </a:solidFill>
                    <a:latin typeface="Monotype Corsiva" pitchFamily="66" charset="0"/>
                  </a:rPr>
                  <a:t>2) </a:t>
                </a: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-3,1;  </a:t>
                </a:r>
                <a:r>
                  <a:rPr lang="uk-UA" altLang="uk-UA" sz="3200" b="1" dirty="0">
                    <a:solidFill>
                      <a:srgbClr val="002060"/>
                    </a:solidFill>
                    <a:latin typeface="Monotype Corsiva" pitchFamily="66" charset="0"/>
                  </a:rPr>
                  <a:t>3) </a:t>
                </a: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438; </a:t>
                </a:r>
                <a:r>
                  <a:rPr lang="uk-UA" altLang="uk-UA" sz="3200" b="1" dirty="0">
                    <a:solidFill>
                      <a:srgbClr val="002060"/>
                    </a:solidFill>
                    <a:latin typeface="Monotype Corsiva" pitchFamily="66" charset="0"/>
                  </a:rPr>
                  <a:t>4)  </a:t>
                </a: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-438; </a:t>
                </a:r>
                <a:r>
                  <a:rPr lang="uk-UA" altLang="uk-UA" sz="3200" b="1" dirty="0">
                    <a:solidFill>
                      <a:srgbClr val="002060"/>
                    </a:solidFill>
                    <a:latin typeface="Monotype Corsiva" pitchFamily="66" charset="0"/>
                  </a:rPr>
                  <a:t>5</a:t>
                </a: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) 0,005;  6)  </a:t>
                </a:r>
                <a14:m>
                  <m:oMath xmlns:m="http://schemas.openxmlformats.org/officeDocument/2006/math">
                    <m:r>
                      <a:rPr lang="uk-UA" altLang="uk-UA" sz="3200" b="1" i="0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uk-UA" altLang="uk-UA" sz="3200" b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</m:ctrlPr>
                      </m:fPr>
                      <m:num>
                        <m:r>
                          <a:rPr lang="uk-UA" altLang="uk-UA" sz="3200" b="1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uk-UA" altLang="uk-UA" sz="3200" b="1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.</a:t>
                </a:r>
                <a:r>
                  <a:rPr lang="uk-UA" altLang="uk-UA" sz="3200" b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  </a:t>
                </a:r>
                <a:endParaRPr lang="ru-RU" altLang="uk-UA" sz="3200" b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50187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3281" y="1296988"/>
                <a:ext cx="8552769" cy="1817229"/>
              </a:xfrm>
              <a:prstGeom prst="rect">
                <a:avLst/>
              </a:prstGeom>
              <a:blipFill rotWithShape="1">
                <a:blip r:embed="rId4"/>
                <a:stretch>
                  <a:fillRect l="-1782" t="-4362" b="-469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739186" y="2998916"/>
            <a:ext cx="1800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3200" b="1" u="sng" dirty="0">
                <a:solidFill>
                  <a:srgbClr val="00B050"/>
                </a:solidFill>
                <a:latin typeface="Monotype Corsiva" pitchFamily="66" charset="0"/>
              </a:rPr>
              <a:t>Розв'язок</a:t>
            </a:r>
            <a:endParaRPr lang="ru-RU" altLang="uk-UA" sz="3200" b="1" u="sng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3501008"/>
            <a:ext cx="8352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>
                <a:solidFill>
                  <a:srgbClr val="00B050"/>
                </a:solidFill>
                <a:latin typeface="Monotype Corsiva" pitchFamily="66" charset="0"/>
              </a:rPr>
              <a:t>Число 0 менше від додатного числа</a:t>
            </a:r>
            <a:r>
              <a:rPr lang="uk-UA" sz="3200" dirty="0" smtClean="0">
                <a:solidFill>
                  <a:srgbClr val="00B050"/>
                </a:solidFill>
                <a:latin typeface="Monotype Corsiva" pitchFamily="66" charset="0"/>
              </a:rPr>
              <a:t>. </a:t>
            </a:r>
            <a:endParaRPr lang="uk-UA" sz="3200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74102" y="4578226"/>
            <a:ext cx="521955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0"/>
              </a:spcBef>
              <a:buAutoNum type="arabicParenR"/>
            </a:pPr>
            <a:r>
              <a:rPr lang="uk-UA" altLang="uk-UA" sz="2800" b="1" dirty="0" smtClean="0">
                <a:solidFill>
                  <a:srgbClr val="002060"/>
                </a:solidFill>
                <a:latin typeface="Monotype Corsiva" pitchFamily="66" charset="0"/>
              </a:rPr>
              <a:t>4,4</a:t>
            </a:r>
            <a:r>
              <a:rPr lang="en-US" altLang="uk-UA" sz="2800" b="1" dirty="0" smtClean="0">
                <a:solidFill>
                  <a:srgbClr val="002060"/>
                </a:solidFill>
                <a:latin typeface="Monotype Corsiva" pitchFamily="66" charset="0"/>
              </a:rPr>
              <a:t> &gt; 0</a:t>
            </a:r>
            <a:r>
              <a:rPr lang="uk-UA" altLang="uk-UA" sz="2800" b="1" dirty="0" smtClean="0">
                <a:solidFill>
                  <a:srgbClr val="002060"/>
                </a:solidFill>
                <a:latin typeface="Monotype Corsiva" pitchFamily="66" charset="0"/>
              </a:rPr>
              <a:t>; </a:t>
            </a:r>
            <a:r>
              <a:rPr lang="en-US" altLang="uk-UA" sz="2800" b="1" dirty="0" smtClean="0">
                <a:solidFill>
                  <a:srgbClr val="002060"/>
                </a:solidFill>
                <a:latin typeface="Monotype Corsiva" pitchFamily="66" charset="0"/>
              </a:rPr>
              <a:t>		</a:t>
            </a:r>
            <a:r>
              <a:rPr lang="uk-UA" altLang="uk-UA" sz="28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</a:p>
          <a:p>
            <a:pPr>
              <a:spcBef>
                <a:spcPts val="0"/>
              </a:spcBef>
            </a:pPr>
            <a:endParaRPr lang="en-US" altLang="uk-UA" sz="6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spcBef>
                <a:spcPts val="0"/>
              </a:spcBef>
            </a:pPr>
            <a:r>
              <a:rPr lang="uk-UA" altLang="uk-UA" sz="2800" b="1" dirty="0" smtClean="0">
                <a:solidFill>
                  <a:srgbClr val="002060"/>
                </a:solidFill>
                <a:latin typeface="Monotype Corsiva" pitchFamily="66" charset="0"/>
              </a:rPr>
              <a:t> 	</a:t>
            </a:r>
            <a:r>
              <a:rPr lang="en-US" altLang="uk-UA" sz="2800" b="1" dirty="0" smtClean="0">
                <a:solidFill>
                  <a:srgbClr val="002060"/>
                </a:solidFill>
                <a:latin typeface="Monotype Corsiva" pitchFamily="66" charset="0"/>
              </a:rPr>
              <a:t>		</a:t>
            </a:r>
            <a:r>
              <a:rPr lang="uk-UA" altLang="uk-UA" sz="2800" b="1" dirty="0" smtClean="0">
                <a:solidFill>
                  <a:srgbClr val="002060"/>
                </a:solidFill>
                <a:latin typeface="Monotype Corsiva" pitchFamily="66" charset="0"/>
              </a:rPr>
              <a:t>5</a:t>
            </a:r>
            <a:r>
              <a:rPr lang="uk-UA" altLang="uk-UA" sz="2800" b="1" dirty="0">
                <a:solidFill>
                  <a:srgbClr val="002060"/>
                </a:solidFill>
                <a:latin typeface="Monotype Corsiva" pitchFamily="66" charset="0"/>
              </a:rPr>
              <a:t>) 0,005</a:t>
            </a:r>
            <a:r>
              <a:rPr lang="en-US" altLang="uk-UA" sz="2800" b="1" dirty="0">
                <a:solidFill>
                  <a:srgbClr val="002060"/>
                </a:solidFill>
                <a:latin typeface="Monotype Corsiva" pitchFamily="66" charset="0"/>
              </a:rPr>
              <a:t>&gt; 0</a:t>
            </a:r>
            <a:r>
              <a:rPr lang="uk-UA" altLang="uk-UA" sz="2800" b="1" dirty="0">
                <a:solidFill>
                  <a:srgbClr val="002060"/>
                </a:solidFill>
                <a:latin typeface="Monotype Corsiva" pitchFamily="66" charset="0"/>
              </a:rPr>
              <a:t>; </a:t>
            </a:r>
            <a:endParaRPr lang="en-US" altLang="uk-UA" sz="28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spcBef>
                <a:spcPts val="0"/>
              </a:spcBef>
            </a:pPr>
            <a:endParaRPr lang="uk-UA" altLang="uk-UA" sz="10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spcBef>
                <a:spcPts val="0"/>
              </a:spcBef>
            </a:pPr>
            <a:r>
              <a:rPr lang="uk-UA" altLang="uk-UA" sz="2800" b="1" dirty="0" smtClean="0">
                <a:solidFill>
                  <a:srgbClr val="002060"/>
                </a:solidFill>
                <a:latin typeface="Monotype Corsiva" pitchFamily="66" charset="0"/>
              </a:rPr>
              <a:t>3</a:t>
            </a:r>
            <a:r>
              <a:rPr lang="uk-UA" altLang="uk-UA" sz="2800" b="1" dirty="0">
                <a:solidFill>
                  <a:srgbClr val="002060"/>
                </a:solidFill>
                <a:latin typeface="Monotype Corsiva" pitchFamily="66" charset="0"/>
              </a:rPr>
              <a:t>) </a:t>
            </a:r>
            <a:r>
              <a:rPr lang="uk-UA" altLang="uk-UA" sz="2800" b="1" dirty="0" smtClean="0">
                <a:solidFill>
                  <a:srgbClr val="002060"/>
                </a:solidFill>
                <a:latin typeface="Monotype Corsiva" pitchFamily="66" charset="0"/>
              </a:rPr>
              <a:t>438</a:t>
            </a:r>
            <a:r>
              <a:rPr lang="en-US" altLang="uk-UA" sz="2800" b="1" dirty="0" smtClean="0">
                <a:solidFill>
                  <a:srgbClr val="002060"/>
                </a:solidFill>
                <a:latin typeface="Monotype Corsiva" pitchFamily="66" charset="0"/>
              </a:rPr>
              <a:t> &gt;0 </a:t>
            </a:r>
            <a:r>
              <a:rPr lang="uk-UA" altLang="uk-UA" sz="2800" b="1" dirty="0" smtClean="0">
                <a:solidFill>
                  <a:srgbClr val="002060"/>
                </a:solidFill>
                <a:latin typeface="Monotype Corsiva" pitchFamily="66" charset="0"/>
              </a:rPr>
              <a:t>; </a:t>
            </a:r>
            <a:r>
              <a:rPr lang="en-US" altLang="uk-UA" sz="2800" b="1" dirty="0" smtClean="0">
                <a:solidFill>
                  <a:srgbClr val="002060"/>
                </a:solidFill>
                <a:latin typeface="Monotype Corsiva" pitchFamily="66" charset="0"/>
              </a:rPr>
              <a:t>		</a:t>
            </a:r>
            <a:r>
              <a:rPr lang="uk-UA" altLang="uk-UA" sz="28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9667" y="3924345"/>
            <a:ext cx="8352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solidFill>
                  <a:srgbClr val="00B050"/>
                </a:solidFill>
                <a:latin typeface="Monotype Corsiva" pitchFamily="66" charset="0"/>
              </a:rPr>
              <a:t>Число </a:t>
            </a:r>
            <a:r>
              <a:rPr lang="uk-UA" sz="3200" dirty="0">
                <a:solidFill>
                  <a:srgbClr val="00B050"/>
                </a:solidFill>
                <a:latin typeface="Monotype Corsiva" pitchFamily="66" charset="0"/>
              </a:rPr>
              <a:t>0 більше за від'ємне  число. </a:t>
            </a:r>
            <a:endParaRPr lang="uk-UA" sz="32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1774102" y="4578226"/>
                <a:ext cx="5219558" cy="1668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uk-UA" altLang="uk-UA" sz="28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en-US" altLang="uk-UA" sz="28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	</a:t>
                </a:r>
                <a:r>
                  <a:rPr lang="uk-UA" altLang="uk-UA" sz="28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	</a:t>
                </a:r>
                <a:r>
                  <a:rPr lang="en-US" altLang="uk-UA" sz="28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	4)</a:t>
                </a:r>
                <a:r>
                  <a:rPr lang="uk-UA" altLang="uk-UA" sz="28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 </a:t>
                </a:r>
                <a:r>
                  <a:rPr lang="uk-UA" altLang="uk-UA" sz="2800" b="1" dirty="0">
                    <a:solidFill>
                      <a:srgbClr val="002060"/>
                    </a:solidFill>
                    <a:latin typeface="Monotype Corsiva" pitchFamily="66" charset="0"/>
                  </a:rPr>
                  <a:t>-438</a:t>
                </a:r>
                <a:r>
                  <a:rPr lang="en-US" altLang="uk-UA" sz="2800" b="1" dirty="0">
                    <a:solidFill>
                      <a:srgbClr val="002060"/>
                    </a:solidFill>
                    <a:latin typeface="Monotype Corsiva" pitchFamily="66" charset="0"/>
                  </a:rPr>
                  <a:t> &lt; 0 </a:t>
                </a:r>
                <a:r>
                  <a:rPr lang="uk-UA" altLang="uk-UA" sz="2800" b="1" dirty="0">
                    <a:solidFill>
                      <a:srgbClr val="002060"/>
                    </a:solidFill>
                    <a:latin typeface="Monotype Corsiva" pitchFamily="66" charset="0"/>
                  </a:rPr>
                  <a:t>; </a:t>
                </a:r>
                <a:endParaRPr lang="en-US" altLang="uk-UA" sz="28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  <a:p>
                <a:pPr>
                  <a:spcBef>
                    <a:spcPts val="0"/>
                  </a:spcBef>
                </a:pPr>
                <a:endParaRPr lang="uk-UA" altLang="uk-UA" sz="6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uk-UA" altLang="uk-UA" sz="28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2</a:t>
                </a:r>
                <a:r>
                  <a:rPr lang="uk-UA" altLang="uk-UA" sz="2800" b="1" dirty="0">
                    <a:solidFill>
                      <a:srgbClr val="002060"/>
                    </a:solidFill>
                    <a:latin typeface="Monotype Corsiva" pitchFamily="66" charset="0"/>
                  </a:rPr>
                  <a:t>) </a:t>
                </a:r>
                <a:r>
                  <a:rPr lang="uk-UA" altLang="uk-UA" sz="2800" b="1" dirty="0">
                    <a:solidFill>
                      <a:srgbClr val="002060"/>
                    </a:solidFill>
                    <a:latin typeface="Monotype Corsiva" pitchFamily="66" charset="0"/>
                  </a:rPr>
                  <a:t>-</a:t>
                </a:r>
                <a:r>
                  <a:rPr lang="uk-UA" altLang="uk-UA" sz="28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3,1</a:t>
                </a:r>
                <a:r>
                  <a:rPr lang="en-US" altLang="uk-UA" sz="28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&lt; 0</a:t>
                </a:r>
                <a:r>
                  <a:rPr lang="uk-UA" altLang="uk-UA" sz="28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</a:t>
                </a:r>
                <a:r>
                  <a:rPr lang="en-US" altLang="uk-UA" sz="28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		</a:t>
                </a:r>
                <a:r>
                  <a:rPr lang="uk-UA" altLang="uk-UA" sz="28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endParaRPr lang="en-US" altLang="uk-UA" sz="28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uk-UA" altLang="uk-UA" sz="28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	</a:t>
                </a:r>
                <a:r>
                  <a:rPr lang="en-US" altLang="uk-UA" sz="28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		</a:t>
                </a:r>
                <a:r>
                  <a:rPr lang="uk-UA" altLang="uk-UA" sz="28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6</a:t>
                </a:r>
                <a:r>
                  <a:rPr lang="uk-UA" altLang="uk-UA" sz="2800" b="1" dirty="0">
                    <a:solidFill>
                      <a:srgbClr val="002060"/>
                    </a:solidFill>
                    <a:latin typeface="Monotype Corsiva" pitchFamily="66" charset="0"/>
                  </a:rPr>
                  <a:t>)  </a:t>
                </a:r>
                <a14:m>
                  <m:oMath xmlns:m="http://schemas.openxmlformats.org/officeDocument/2006/math">
                    <m:r>
                      <a:rPr lang="uk-UA" altLang="uk-UA" sz="2800" b="1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uk-UA" altLang="uk-UA" sz="2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2800" b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uk-UA" altLang="uk-UA" sz="2800" b="1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uk-UA" sz="28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&lt; 0</a:t>
                </a:r>
                <a:r>
                  <a:rPr lang="uk-UA" altLang="uk-UA" sz="28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.   </a:t>
                </a:r>
                <a:endParaRPr lang="ru-RU" altLang="uk-UA" sz="2800" b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102" y="4578226"/>
                <a:ext cx="5219558" cy="1668790"/>
              </a:xfrm>
              <a:prstGeom prst="rect">
                <a:avLst/>
              </a:prstGeom>
              <a:blipFill rotWithShape="1">
                <a:blip r:embed="rId5"/>
                <a:stretch>
                  <a:fillRect l="-2336" t="-3285" b="-547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894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4" grpId="0"/>
      <p:bldP spid="3" grpId="0"/>
      <p:bldP spid="5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uk-UA" altLang="ru-RU" sz="5000" b="1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5017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50180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185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187" name="Text Box 11"/>
              <p:cNvSpPr txBox="1">
                <a:spLocks noChangeArrowheads="1"/>
              </p:cNvSpPr>
              <p:nvPr/>
            </p:nvSpPr>
            <p:spPr bwMode="auto">
              <a:xfrm>
                <a:off x="483281" y="1296988"/>
                <a:ext cx="8552769" cy="38694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№  1087</a:t>
                </a: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uk-UA" altLang="uk-UA" sz="3200" b="1" u="sng" dirty="0">
                    <a:solidFill>
                      <a:srgbClr val="002060"/>
                    </a:solidFill>
                    <a:latin typeface="Monotype Corsiva" pitchFamily="66" charset="0"/>
                  </a:rPr>
                  <a:t>Завдання:</a:t>
                </a:r>
                <a:r>
                  <a:rPr lang="uk-UA" altLang="uk-UA" sz="3200" b="1" dirty="0">
                    <a:solidFill>
                      <a:srgbClr val="002060"/>
                    </a:solidFill>
                    <a:latin typeface="Monotype Corsiva" pitchFamily="66" charset="0"/>
                  </a:rPr>
                  <a:t> Порівняйте числа </a:t>
                </a: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:</a:t>
                </a: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1)  -72 і -32;		4) -0,25 і </a:t>
                </a:r>
                <a14:m>
                  <m:oMath xmlns:m="http://schemas.openxmlformats.org/officeDocument/2006/math">
                    <m:r>
                      <a:rPr lang="uk-UA" altLang="uk-UA" sz="32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	7) -6,4 і  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𝟑𝟐</m:t>
                        </m:r>
                      </m:num>
                      <m:den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2) -4,2 і -4,201;	5) -0,25 і  </a:t>
                </a:r>
                <a14:m>
                  <m:oMath xmlns:m="http://schemas.openxmlformats.org/officeDocument/2006/math">
                    <m:r>
                      <a:rPr lang="uk-UA" altLang="uk-UA" sz="3200" b="1" i="0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	8) -0,6 і  </a:t>
                </a:r>
                <a14:m>
                  <m:oMath xmlns:m="http://schemas.openxmlformats.org/officeDocument/2006/math">
                    <m:r>
                      <a:rPr lang="uk-UA" altLang="uk-UA" sz="3200" b="1" i="0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ru-RU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3) -1,2 і </a:t>
                </a:r>
                <a14:m>
                  <m:oMath xmlns:m="http://schemas.openxmlformats.org/officeDocument/2006/math">
                    <m:r>
                      <a:rPr lang="uk-UA" altLang="uk-UA" sz="32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	6) -5,6 і </a:t>
                </a:r>
                <a14:m>
                  <m:oMath xmlns:m="http://schemas.openxmlformats.org/officeDocument/2006/math">
                    <m:r>
                      <a:rPr lang="uk-UA" altLang="uk-UA" sz="32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𝟑𝟐</m:t>
                        </m:r>
                      </m:num>
                      <m:den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	9) </a:t>
                </a:r>
                <a14:m>
                  <m:oMath xmlns:m="http://schemas.openxmlformats.org/officeDocument/2006/math">
                    <m:r>
                      <a:rPr lang="uk-UA" altLang="uk-UA" sz="32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і   </a:t>
                </a:r>
                <a14:m>
                  <m:oMath xmlns:m="http://schemas.openxmlformats.org/officeDocument/2006/math">
                    <m:r>
                      <a:rPr lang="uk-UA" altLang="uk-UA" sz="32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.</a:t>
                </a:r>
                <a:endParaRPr lang="ru-RU" altLang="uk-UA" sz="3200" b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50187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3281" y="1296988"/>
                <a:ext cx="8552769" cy="3869457"/>
              </a:xfrm>
              <a:prstGeom prst="rect">
                <a:avLst/>
              </a:prstGeom>
              <a:blipFill rotWithShape="1">
                <a:blip r:embed="rId4"/>
                <a:stretch>
                  <a:fillRect l="-1782" t="-157" b="-47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055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uk-UA" altLang="ru-RU" sz="5000" b="1" dirty="0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5017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50180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185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</a:t>
            </a:r>
            <a:r>
              <a:rPr lang="ru-RU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chemeClr val="tx1">
                    <a:tint val="75000"/>
                  </a:schemeClr>
                </a:solidFill>
                <a:latin typeface="+mn-lt"/>
              </a:rPr>
              <a:t>Світлана</a:t>
            </a:r>
            <a:r>
              <a:rPr lang="ru-RU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chemeClr val="tx1">
                    <a:tint val="75000"/>
                  </a:schemeClr>
                </a:solidFill>
                <a:latin typeface="+mn-lt"/>
              </a:rPr>
              <a:t>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483281" y="1268760"/>
            <a:ext cx="855276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Розв'язок </a:t>
            </a:r>
          </a:p>
          <a:p>
            <a:pPr algn="ctr">
              <a:spcBef>
                <a:spcPts val="0"/>
              </a:spcBef>
            </a:pP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Так як всі дані числа від'ємні, то необхідно спочатку прирівняти  модулі чисел, а потім поставити знак 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2780928"/>
            <a:ext cx="1944216" cy="108720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AutoNum type="arabicParenR"/>
            </a:pPr>
            <a:r>
              <a:rPr lang="uk-UA" altLang="uk-UA" sz="2500" b="1" dirty="0" smtClean="0">
                <a:solidFill>
                  <a:srgbClr val="002060"/>
                </a:solidFill>
                <a:latin typeface="Monotype Corsiva" pitchFamily="66" charset="0"/>
              </a:rPr>
              <a:t>-</a:t>
            </a:r>
            <a:r>
              <a:rPr lang="uk-UA" altLang="uk-UA" sz="2000" b="1" dirty="0" smtClean="0">
                <a:solidFill>
                  <a:srgbClr val="002060"/>
                </a:solidFill>
                <a:latin typeface="Cambria Math"/>
              </a:rPr>
              <a:t>72     </a:t>
            </a:r>
            <a:r>
              <a:rPr lang="uk-UA" altLang="uk-UA" sz="2000" b="1" dirty="0">
                <a:solidFill>
                  <a:srgbClr val="002060"/>
                </a:solidFill>
                <a:latin typeface="Cambria Math"/>
              </a:rPr>
              <a:t>-32</a:t>
            </a:r>
            <a:r>
              <a:rPr lang="uk-UA" altLang="uk-UA" sz="2000" b="1" dirty="0" smtClean="0">
                <a:solidFill>
                  <a:srgbClr val="002060"/>
                </a:solidFill>
                <a:latin typeface="Cambria Math"/>
              </a:rPr>
              <a:t>;</a:t>
            </a:r>
            <a:endParaRPr lang="en-US" altLang="uk-UA" sz="2000" b="1" dirty="0" smtClean="0">
              <a:solidFill>
                <a:srgbClr val="002060"/>
              </a:solidFill>
              <a:latin typeface="Cambria Math"/>
            </a:endParaRPr>
          </a:p>
          <a:p>
            <a:pPr marL="457200" indent="-457200">
              <a:buAutoNum type="arabicParenR"/>
            </a:pPr>
            <a:endParaRPr lang="en-US" altLang="uk-UA" sz="2000" b="1" dirty="0" smtClean="0">
              <a:solidFill>
                <a:srgbClr val="002060"/>
              </a:solidFill>
              <a:latin typeface="Cambria Math"/>
            </a:endParaRPr>
          </a:p>
          <a:p>
            <a:pPr marL="457200" indent="-457200">
              <a:buAutoNum type="arabicParenR"/>
            </a:pPr>
            <a:endParaRPr lang="uk-UA" altLang="uk-UA" sz="2000" b="1" dirty="0">
              <a:solidFill>
                <a:srgbClr val="002060"/>
              </a:solidFill>
              <a:latin typeface="Cambria Math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531772" y="3284984"/>
                <a:ext cx="19442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uk-UA" altLang="uk-UA" sz="20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altLang="uk-UA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uk-UA" altLang="uk-UA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𝟕𝟐</m:t>
                          </m:r>
                        </m:e>
                      </m:d>
                      <m:r>
                        <a:rPr lang="uk-UA" altLang="uk-UA" sz="20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d>
                        <m:dPr>
                          <m:begChr m:val="|"/>
                          <m:endChr m:val="|"/>
                          <m:ctrlPr>
                            <a:rPr lang="uk-UA" altLang="uk-UA" sz="20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uk-UA" altLang="uk-UA" sz="20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uk-UA" altLang="uk-UA" sz="20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𝟑𝟐</m:t>
                          </m:r>
                        </m:e>
                      </m:d>
                    </m:oMath>
                  </m:oMathPara>
                </a14:m>
                <a:endParaRPr lang="uk-UA" altLang="uk-UA" sz="2000" b="1" i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772" y="3284984"/>
                <a:ext cx="1944216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475656" y="278092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&lt;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90946" y="4005064"/>
            <a:ext cx="2424869" cy="108720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uk-UA" sz="2500" b="1" dirty="0" smtClean="0">
                <a:solidFill>
                  <a:srgbClr val="002060"/>
                </a:solidFill>
                <a:latin typeface="Monotype Corsiva" pitchFamily="66" charset="0"/>
              </a:rPr>
              <a:t>2)  </a:t>
            </a:r>
            <a:r>
              <a:rPr lang="uk-UA" altLang="uk-UA" sz="2500" b="1" dirty="0" smtClean="0">
                <a:solidFill>
                  <a:srgbClr val="002060"/>
                </a:solidFill>
                <a:latin typeface="Monotype Corsiva" pitchFamily="66" charset="0"/>
              </a:rPr>
              <a:t>-</a:t>
            </a:r>
            <a:r>
              <a:rPr lang="en-US" altLang="uk-UA" sz="2500" b="1" dirty="0" smtClean="0">
                <a:solidFill>
                  <a:srgbClr val="002060"/>
                </a:solidFill>
                <a:latin typeface="Monotype Corsiva" pitchFamily="66" charset="0"/>
              </a:rPr>
              <a:t>4,2</a:t>
            </a:r>
            <a:r>
              <a:rPr lang="uk-UA" altLang="uk-UA" sz="2000" b="1" dirty="0" smtClean="0">
                <a:solidFill>
                  <a:srgbClr val="002060"/>
                </a:solidFill>
                <a:latin typeface="Cambria Math"/>
              </a:rPr>
              <a:t>     </a:t>
            </a:r>
            <a:r>
              <a:rPr lang="en-US" altLang="uk-UA" sz="2000" b="1" dirty="0" smtClean="0">
                <a:solidFill>
                  <a:srgbClr val="002060"/>
                </a:solidFill>
                <a:latin typeface="Cambria Math"/>
              </a:rPr>
              <a:t>   - 4,201</a:t>
            </a:r>
            <a:r>
              <a:rPr lang="uk-UA" altLang="uk-UA" sz="2000" b="1" dirty="0" smtClean="0">
                <a:solidFill>
                  <a:srgbClr val="002060"/>
                </a:solidFill>
                <a:latin typeface="Cambria Math"/>
              </a:rPr>
              <a:t>;</a:t>
            </a:r>
            <a:endParaRPr lang="en-US" altLang="uk-UA" sz="2000" b="1" dirty="0" smtClean="0">
              <a:solidFill>
                <a:srgbClr val="002060"/>
              </a:solidFill>
              <a:latin typeface="Cambria Math"/>
            </a:endParaRPr>
          </a:p>
          <a:p>
            <a:pPr marL="457200" indent="-457200">
              <a:buAutoNum type="arabicParenR"/>
            </a:pPr>
            <a:endParaRPr lang="en-US" altLang="uk-UA" sz="2000" b="1" dirty="0" smtClean="0">
              <a:solidFill>
                <a:srgbClr val="002060"/>
              </a:solidFill>
              <a:latin typeface="Cambria Math"/>
            </a:endParaRPr>
          </a:p>
          <a:p>
            <a:pPr marL="457200" indent="-457200">
              <a:buAutoNum type="arabicParenR"/>
            </a:pPr>
            <a:endParaRPr lang="uk-UA" altLang="uk-UA" sz="2000" b="1" dirty="0">
              <a:solidFill>
                <a:srgbClr val="002060"/>
              </a:solidFill>
              <a:latin typeface="Cambria Math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483166" y="4509120"/>
                <a:ext cx="243264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uk-UA" altLang="uk-UA" sz="20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altLang="uk-UA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uk-UA" sz="20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n-US" altLang="uk-UA" sz="20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altLang="uk-UA" sz="20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e>
                      </m:d>
                      <m:r>
                        <a:rPr lang="uk-UA" altLang="uk-UA" sz="20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d>
                        <m:dPr>
                          <m:begChr m:val="|"/>
                          <m:endChr m:val="|"/>
                          <m:ctrlPr>
                            <a:rPr lang="uk-UA" altLang="uk-UA" sz="20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uk-UA" altLang="uk-UA" sz="20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altLang="uk-UA" sz="20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  <m:r>
                            <a:rPr lang="en-US" altLang="uk-UA" sz="20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altLang="uk-UA" sz="20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𝟐𝟎𝟏</m:t>
                          </m:r>
                        </m:e>
                      </m:d>
                    </m:oMath>
                  </m:oMathPara>
                </a14:m>
                <a:endParaRPr lang="uk-UA" altLang="uk-UA" sz="2000" b="1" i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66" y="4509120"/>
                <a:ext cx="2432649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 rot="10800000">
            <a:off x="1475656" y="400506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&lt;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Прямоугольник 24"/>
              <p:cNvSpPr/>
              <p:nvPr/>
            </p:nvSpPr>
            <p:spPr>
              <a:xfrm>
                <a:off x="483281" y="5406349"/>
                <a:ext cx="2424869" cy="108720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3)  </a:t>
                </a:r>
                <a:r>
                  <a:rPr lang="uk-UA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-</a:t>
                </a:r>
                <a:r>
                  <a:rPr lang="en-US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1,2</a:t>
                </a:r>
                <a:r>
                  <a:rPr lang="uk-UA" altLang="uk-UA" sz="2000" b="1" dirty="0" smtClean="0">
                    <a:solidFill>
                      <a:srgbClr val="002060"/>
                    </a:solidFill>
                    <a:latin typeface="Cambria Math"/>
                  </a:rPr>
                  <a:t>     </a:t>
                </a:r>
                <a:r>
                  <a:rPr lang="en-US" altLang="uk-UA" sz="2000" b="1" dirty="0" smtClean="0">
                    <a:solidFill>
                      <a:srgbClr val="002060"/>
                    </a:solidFill>
                    <a:latin typeface="Cambria Math"/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uk-UA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uk-UA" altLang="uk-UA" sz="2400" b="1" dirty="0" smtClean="0">
                    <a:solidFill>
                      <a:srgbClr val="002060"/>
                    </a:solidFill>
                    <a:latin typeface="Cambria Math"/>
                  </a:rPr>
                  <a:t>;</a:t>
                </a:r>
                <a:endParaRPr lang="en-US" altLang="uk-UA" sz="2400" b="1" dirty="0" smtClean="0">
                  <a:solidFill>
                    <a:srgbClr val="002060"/>
                  </a:solidFill>
                  <a:latin typeface="Cambria Math"/>
                </a:endParaRPr>
              </a:p>
              <a:p>
                <a:pPr marL="457200" indent="-457200">
                  <a:buAutoNum type="arabicParenR"/>
                </a:pPr>
                <a:endParaRPr lang="en-US" altLang="uk-UA" sz="2000" b="1" dirty="0" smtClean="0">
                  <a:solidFill>
                    <a:srgbClr val="002060"/>
                  </a:solidFill>
                  <a:latin typeface="Cambria Math"/>
                </a:endParaRPr>
              </a:p>
              <a:p>
                <a:pPr marL="457200" indent="-457200">
                  <a:buAutoNum type="arabicParenR"/>
                </a:pPr>
                <a:endParaRPr lang="uk-UA" altLang="uk-UA" sz="2000" b="1" dirty="0">
                  <a:solidFill>
                    <a:srgbClr val="002060"/>
                  </a:solidFill>
                  <a:latin typeface="Cambria Math"/>
                </a:endParaRPr>
              </a:p>
            </p:txBody>
          </p:sp>
        </mc:Choice>
        <mc:Fallback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281" y="5406349"/>
                <a:ext cx="2424869" cy="108720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475501" y="5910405"/>
                <a:ext cx="24326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altLang="uk-UA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e>
                      </m:d>
                      <m:r>
                        <a:rPr lang="en-US" altLang="uk-UA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uk-UA" altLang="uk-UA" b="1" i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01" y="5910405"/>
                <a:ext cx="2432649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 rot="10800000">
            <a:off x="1467991" y="5406349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Овальная выноска 9"/>
              <p:cNvSpPr/>
              <p:nvPr/>
            </p:nvSpPr>
            <p:spPr>
              <a:xfrm>
                <a:off x="2195736" y="4797152"/>
                <a:ext cx="1070554" cy="692181"/>
              </a:xfrm>
              <a:prstGeom prst="wedgeEllipseCallout">
                <a:avLst>
                  <a:gd name="adj1" fmla="val -30323"/>
                  <a:gd name="adj2" fmla="val 83469"/>
                </a:avLst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 smtClean="0"/>
                  <a:t>=1,2</a:t>
                </a:r>
                <a:endParaRPr lang="uk-UA" dirty="0"/>
              </a:p>
            </p:txBody>
          </p:sp>
        </mc:Choice>
        <mc:Fallback>
          <p:sp>
            <p:nvSpPr>
              <p:cNvPr id="10" name="Овальная выноска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4797152"/>
                <a:ext cx="1070554" cy="692181"/>
              </a:xfrm>
              <a:prstGeom prst="wedgeEllipseCallout">
                <a:avLst>
                  <a:gd name="adj1" fmla="val -30323"/>
                  <a:gd name="adj2" fmla="val 83469"/>
                </a:avLst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Прямоугольник 31"/>
              <p:cNvSpPr/>
              <p:nvPr/>
            </p:nvSpPr>
            <p:spPr>
              <a:xfrm>
                <a:off x="2899432" y="2780928"/>
                <a:ext cx="2424869" cy="108720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uk-UA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4)</a:t>
                </a:r>
                <a:r>
                  <a:rPr lang="en-US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 </a:t>
                </a:r>
                <a:r>
                  <a:rPr lang="uk-UA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-0,25</a:t>
                </a:r>
                <a:r>
                  <a:rPr lang="uk-UA" altLang="uk-UA" sz="2000" b="1" dirty="0" smtClean="0">
                    <a:solidFill>
                      <a:srgbClr val="002060"/>
                    </a:solidFill>
                    <a:latin typeface="Cambria Math"/>
                  </a:rPr>
                  <a:t>     </a:t>
                </a:r>
                <a:r>
                  <a:rPr lang="en-US" altLang="uk-UA" sz="2000" b="1" dirty="0" smtClean="0">
                    <a:solidFill>
                      <a:srgbClr val="002060"/>
                    </a:solidFill>
                    <a:latin typeface="Cambria Math"/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uk-UA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uk-UA" altLang="uk-UA" sz="2400" b="1" dirty="0" smtClean="0">
                    <a:solidFill>
                      <a:srgbClr val="002060"/>
                    </a:solidFill>
                    <a:latin typeface="Cambria Math"/>
                  </a:rPr>
                  <a:t>;</a:t>
                </a:r>
                <a:endParaRPr lang="en-US" altLang="uk-UA" sz="2400" b="1" dirty="0" smtClean="0">
                  <a:solidFill>
                    <a:srgbClr val="002060"/>
                  </a:solidFill>
                  <a:latin typeface="Cambria Math"/>
                </a:endParaRPr>
              </a:p>
              <a:p>
                <a:pPr marL="457200" indent="-457200">
                  <a:buAutoNum type="arabicParenR"/>
                </a:pPr>
                <a:endParaRPr lang="en-US" altLang="uk-UA" sz="2000" b="1" dirty="0" smtClean="0">
                  <a:solidFill>
                    <a:srgbClr val="002060"/>
                  </a:solidFill>
                  <a:latin typeface="Cambria Math"/>
                </a:endParaRPr>
              </a:p>
              <a:p>
                <a:pPr marL="457200" indent="-457200">
                  <a:buAutoNum type="arabicParenR"/>
                </a:pPr>
                <a:endParaRPr lang="uk-UA" altLang="uk-UA" sz="2000" b="1" dirty="0">
                  <a:solidFill>
                    <a:srgbClr val="002060"/>
                  </a:solidFill>
                  <a:latin typeface="Cambria Math"/>
                </a:endParaRPr>
              </a:p>
            </p:txBody>
          </p:sp>
        </mc:Choice>
        <mc:Fallback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432" y="2780928"/>
                <a:ext cx="2424869" cy="108720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2891652" y="3284984"/>
                <a:ext cx="24326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altLang="uk-UA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𝟐𝟓</m:t>
                          </m:r>
                        </m:e>
                      </m:d>
                      <m:r>
                        <a:rPr lang="en-US" altLang="uk-UA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𝟐𝟓</m:t>
                          </m:r>
                        </m:e>
                      </m:d>
                    </m:oMath>
                  </m:oMathPara>
                </a14:m>
                <a:endParaRPr lang="uk-UA" altLang="uk-UA" b="1" i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1652" y="3284984"/>
                <a:ext cx="2432649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 rot="10800000">
            <a:off x="3995936" y="282331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Овальная выноска 34"/>
              <p:cNvSpPr/>
              <p:nvPr/>
            </p:nvSpPr>
            <p:spPr>
              <a:xfrm>
                <a:off x="4765469" y="2466845"/>
                <a:ext cx="1224712" cy="692181"/>
              </a:xfrm>
              <a:prstGeom prst="wedgeEllipseCallout">
                <a:avLst>
                  <a:gd name="adj1" fmla="val -24388"/>
                  <a:gd name="adj2" fmla="val 85566"/>
                </a:avLst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 smtClean="0"/>
                  <a:t>=</a:t>
                </a:r>
                <a:r>
                  <a:rPr lang="uk-UA" dirty="0" smtClean="0"/>
                  <a:t>0,25</a:t>
                </a:r>
                <a:endParaRPr lang="uk-UA" dirty="0"/>
              </a:p>
            </p:txBody>
          </p:sp>
        </mc:Choice>
        <mc:Fallback>
          <p:sp>
            <p:nvSpPr>
              <p:cNvPr id="35" name="Овальная выноска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69" y="2466845"/>
                <a:ext cx="1224712" cy="692181"/>
              </a:xfrm>
              <a:prstGeom prst="wedgeEllipseCallout">
                <a:avLst>
                  <a:gd name="adj1" fmla="val -24388"/>
                  <a:gd name="adj2" fmla="val 85566"/>
                </a:avLst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Прямоугольник 35"/>
              <p:cNvSpPr/>
              <p:nvPr/>
            </p:nvSpPr>
            <p:spPr>
              <a:xfrm>
                <a:off x="3124200" y="4005137"/>
                <a:ext cx="2424869" cy="108720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uk-UA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5)</a:t>
                </a:r>
                <a:r>
                  <a:rPr lang="en-US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 </a:t>
                </a:r>
                <a:r>
                  <a:rPr lang="uk-UA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-0,25</a:t>
                </a:r>
                <a:r>
                  <a:rPr lang="uk-UA" altLang="uk-UA" sz="2000" b="1" dirty="0" smtClean="0">
                    <a:solidFill>
                      <a:srgbClr val="002060"/>
                    </a:solidFill>
                    <a:latin typeface="Cambria Math"/>
                  </a:rPr>
                  <a:t>     </a:t>
                </a:r>
                <a:r>
                  <a:rPr lang="en-US" altLang="uk-UA" sz="2000" b="1" dirty="0" smtClean="0">
                    <a:solidFill>
                      <a:srgbClr val="002060"/>
                    </a:solidFill>
                    <a:latin typeface="Cambria Math"/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uk-UA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uk-UA" altLang="uk-UA" sz="2400" b="1" dirty="0" smtClean="0">
                    <a:solidFill>
                      <a:srgbClr val="002060"/>
                    </a:solidFill>
                    <a:latin typeface="Cambria Math"/>
                  </a:rPr>
                  <a:t>;</a:t>
                </a:r>
                <a:endParaRPr lang="en-US" altLang="uk-UA" sz="2400" b="1" dirty="0" smtClean="0">
                  <a:solidFill>
                    <a:srgbClr val="002060"/>
                  </a:solidFill>
                  <a:latin typeface="Cambria Math"/>
                </a:endParaRPr>
              </a:p>
              <a:p>
                <a:pPr marL="457200" indent="-457200">
                  <a:buAutoNum type="arabicParenR"/>
                </a:pPr>
                <a:endParaRPr lang="en-US" altLang="uk-UA" sz="2000" b="1" dirty="0" smtClean="0">
                  <a:solidFill>
                    <a:srgbClr val="002060"/>
                  </a:solidFill>
                  <a:latin typeface="Cambria Math"/>
                </a:endParaRPr>
              </a:p>
              <a:p>
                <a:pPr marL="457200" indent="-457200">
                  <a:buAutoNum type="arabicParenR"/>
                </a:pPr>
                <a:endParaRPr lang="uk-UA" altLang="uk-UA" sz="2000" b="1" dirty="0">
                  <a:solidFill>
                    <a:srgbClr val="002060"/>
                  </a:solidFill>
                  <a:latin typeface="Cambria Math"/>
                </a:endParaRPr>
              </a:p>
            </p:txBody>
          </p:sp>
        </mc:Choice>
        <mc:Fallback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4005137"/>
                <a:ext cx="2424869" cy="108720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2843808" y="4509193"/>
                <a:ext cx="2432649" cy="620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altLang="uk-UA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uk-UA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uk-UA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uk-UA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den>
                          </m:f>
                        </m:e>
                      </m:d>
                      <m:r>
                        <a:rPr lang="en-US" altLang="uk-UA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&lt;</m:t>
                      </m:r>
                      <m:d>
                        <m:dPr>
                          <m:begChr m:val="|"/>
                          <m:endChr m:val="|"/>
                          <m:ctrlP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uk-UA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uk-UA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uk-UA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uk-UA" altLang="uk-UA" b="1" i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509193"/>
                <a:ext cx="2432649" cy="62023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 rot="10800000">
            <a:off x="4220704" y="4047527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&lt;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Овальная выноска 38"/>
              <p:cNvSpPr/>
              <p:nvPr/>
            </p:nvSpPr>
            <p:spPr>
              <a:xfrm>
                <a:off x="2349318" y="3522039"/>
                <a:ext cx="1224712" cy="692181"/>
              </a:xfrm>
              <a:prstGeom prst="wedgeEllipseCallout">
                <a:avLst>
                  <a:gd name="adj1" fmla="val 57385"/>
                  <a:gd name="adj2" fmla="val 35240"/>
                </a:avLst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0,25=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uk-UA" dirty="0"/>
              </a:p>
            </p:txBody>
          </p:sp>
        </mc:Choice>
        <mc:Fallback>
          <p:sp>
            <p:nvSpPr>
              <p:cNvPr id="39" name="Овальная выноска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9318" y="3522039"/>
                <a:ext cx="1224712" cy="692181"/>
              </a:xfrm>
              <a:prstGeom prst="wedgeEllipseCallout">
                <a:avLst>
                  <a:gd name="adj1" fmla="val 57385"/>
                  <a:gd name="adj2" fmla="val 35240"/>
                </a:avLst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Прямоугольник 39"/>
              <p:cNvSpPr/>
              <p:nvPr/>
            </p:nvSpPr>
            <p:spPr>
              <a:xfrm>
                <a:off x="3443275" y="5366804"/>
                <a:ext cx="2424869" cy="108720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6</a:t>
                </a:r>
                <a:r>
                  <a:rPr lang="uk-UA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)</a:t>
                </a:r>
                <a:r>
                  <a:rPr lang="en-US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 </a:t>
                </a:r>
                <a:r>
                  <a:rPr lang="uk-UA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-</a:t>
                </a:r>
                <a:r>
                  <a:rPr lang="en-US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5,6</a:t>
                </a:r>
                <a:r>
                  <a:rPr lang="uk-UA" altLang="uk-UA" sz="2000" b="1" dirty="0" smtClean="0">
                    <a:solidFill>
                      <a:srgbClr val="002060"/>
                    </a:solidFill>
                    <a:latin typeface="Cambria Math"/>
                  </a:rPr>
                  <a:t>     </a:t>
                </a:r>
                <a:r>
                  <a:rPr lang="en-US" altLang="uk-UA" sz="2000" b="1" dirty="0" smtClean="0">
                    <a:solidFill>
                      <a:srgbClr val="002060"/>
                    </a:solidFill>
                    <a:latin typeface="Cambria Math"/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uk-UA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𝟑𝟐</m:t>
                        </m:r>
                      </m:num>
                      <m:den>
                        <m: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uk-UA" altLang="uk-UA" sz="2400" b="1" dirty="0" smtClean="0">
                    <a:solidFill>
                      <a:srgbClr val="002060"/>
                    </a:solidFill>
                    <a:latin typeface="Cambria Math"/>
                  </a:rPr>
                  <a:t>;</a:t>
                </a:r>
                <a:endParaRPr lang="en-US" altLang="uk-UA" sz="2400" b="1" dirty="0" smtClean="0">
                  <a:solidFill>
                    <a:srgbClr val="002060"/>
                  </a:solidFill>
                  <a:latin typeface="Cambria Math"/>
                </a:endParaRPr>
              </a:p>
              <a:p>
                <a:pPr marL="457200" indent="-457200">
                  <a:buAutoNum type="arabicParenR"/>
                </a:pPr>
                <a:endParaRPr lang="en-US" altLang="uk-UA" sz="2000" b="1" dirty="0" smtClean="0">
                  <a:solidFill>
                    <a:srgbClr val="002060"/>
                  </a:solidFill>
                  <a:latin typeface="Cambria Math"/>
                </a:endParaRPr>
              </a:p>
              <a:p>
                <a:pPr marL="457200" indent="-457200">
                  <a:buAutoNum type="arabicParenR"/>
                </a:pPr>
                <a:endParaRPr lang="uk-UA" altLang="uk-UA" sz="2000" b="1" dirty="0">
                  <a:solidFill>
                    <a:srgbClr val="002060"/>
                  </a:solidFill>
                  <a:latin typeface="Cambria Math"/>
                </a:endParaRPr>
              </a:p>
            </p:txBody>
          </p:sp>
        </mc:Choice>
        <mc:Fallback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3275" y="5366804"/>
                <a:ext cx="2424869" cy="108720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3288161" y="5870860"/>
                <a:ext cx="2432649" cy="620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altLang="uk-UA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uk-UA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𝟏𝟔𝟖</m:t>
                              </m:r>
                            </m:num>
                            <m:den>
                              <m:r>
                                <a:rPr lang="en-US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𝟑𝟎</m:t>
                              </m:r>
                            </m:den>
                          </m:f>
                        </m:e>
                      </m:d>
                      <m:r>
                        <a:rPr lang="en-US" altLang="uk-UA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&gt;</m:t>
                      </m:r>
                      <m:d>
                        <m:dPr>
                          <m:begChr m:val="|"/>
                          <m:endChr m:val="|"/>
                          <m:ctrlP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uk-UA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𝟏𝟔𝟎</m:t>
                              </m:r>
                            </m:num>
                            <m:den>
                              <m:r>
                                <a:rPr lang="en-US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𝟑𝟎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uk-UA" altLang="uk-UA" b="1" i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8161" y="5870860"/>
                <a:ext cx="2432649" cy="62023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 rot="10800000">
            <a:off x="4499992" y="540919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&gt;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Овальная выноска 42"/>
              <p:cNvSpPr/>
              <p:nvPr/>
            </p:nvSpPr>
            <p:spPr>
              <a:xfrm>
                <a:off x="2349318" y="5943264"/>
                <a:ext cx="1430594" cy="772195"/>
              </a:xfrm>
              <a:prstGeom prst="wedgeEllipseCallout">
                <a:avLst>
                  <a:gd name="adj1" fmla="val 45534"/>
                  <a:gd name="adj2" fmla="val -77992"/>
                </a:avLst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500" b="0" i="1" smtClean="0">
                          <a:latin typeface="Cambria Math"/>
                        </a:rPr>
                        <m:t>5,6</m:t>
                      </m:r>
                      <m:r>
                        <a:rPr lang="en-US" sz="15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5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500" i="1">
                              <a:latin typeface="Cambria Math"/>
                            </a:rPr>
                            <m:t>168</m:t>
                          </m:r>
                        </m:num>
                        <m:den>
                          <m:r>
                            <a:rPr lang="en-US" sz="1500" i="1"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uk-UA" sz="1500" i="1" dirty="0">
                  <a:latin typeface="Cambria Math"/>
                </a:endParaRPr>
              </a:p>
            </p:txBody>
          </p:sp>
        </mc:Choice>
        <mc:Fallback>
          <p:sp>
            <p:nvSpPr>
              <p:cNvPr id="43" name="Овальная выноска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9318" y="5943264"/>
                <a:ext cx="1430594" cy="772195"/>
              </a:xfrm>
              <a:prstGeom prst="wedgeEllipseCallout">
                <a:avLst>
                  <a:gd name="adj1" fmla="val 45534"/>
                  <a:gd name="adj2" fmla="val -77992"/>
                </a:avLst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Овальная выноска 43"/>
              <p:cNvSpPr/>
              <p:nvPr/>
            </p:nvSpPr>
            <p:spPr>
              <a:xfrm>
                <a:off x="5036269" y="4509120"/>
                <a:ext cx="1407939" cy="692181"/>
              </a:xfrm>
              <a:prstGeom prst="wedgeEllipseCallout">
                <a:avLst>
                  <a:gd name="adj1" fmla="val -13503"/>
                  <a:gd name="adj2" fmla="val 102342"/>
                </a:avLst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sz="15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500" b="0" i="1" smtClean="0">
                              <a:latin typeface="Cambria Math"/>
                            </a:rPr>
                            <m:t>32</m:t>
                          </m:r>
                        </m:num>
                        <m:den>
                          <m:r>
                            <a:rPr lang="en-US" sz="15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500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5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500" b="0" i="1" smtClean="0">
                              <a:latin typeface="Cambria Math"/>
                            </a:rPr>
                            <m:t>160</m:t>
                          </m:r>
                        </m:num>
                        <m:den>
                          <m:r>
                            <a:rPr lang="en-US" sz="1500" b="0" i="1" smtClean="0"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uk-UA" sz="1500" dirty="0"/>
              </a:p>
            </p:txBody>
          </p:sp>
        </mc:Choice>
        <mc:Fallback>
          <p:sp>
            <p:nvSpPr>
              <p:cNvPr id="44" name="Овальная выноска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6269" y="4509120"/>
                <a:ext cx="1407939" cy="692181"/>
              </a:xfrm>
              <a:prstGeom prst="wedgeEllipseCallout">
                <a:avLst>
                  <a:gd name="adj1" fmla="val -13503"/>
                  <a:gd name="adj2" fmla="val 102342"/>
                </a:avLst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Прямоугольник 47"/>
              <p:cNvSpPr/>
              <p:nvPr/>
            </p:nvSpPr>
            <p:spPr>
              <a:xfrm>
                <a:off x="6012160" y="2780928"/>
                <a:ext cx="2424869" cy="108720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7)  </a:t>
                </a:r>
                <a:r>
                  <a:rPr lang="uk-UA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-</a:t>
                </a:r>
                <a:r>
                  <a:rPr lang="en-US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6,4</a:t>
                </a:r>
                <a:r>
                  <a:rPr lang="uk-UA" altLang="uk-UA" sz="2000" b="1" dirty="0" smtClean="0">
                    <a:solidFill>
                      <a:srgbClr val="002060"/>
                    </a:solidFill>
                    <a:latin typeface="Cambria Math"/>
                  </a:rPr>
                  <a:t>     </a:t>
                </a:r>
                <a:r>
                  <a:rPr lang="en-US" altLang="uk-UA" sz="2000" b="1" dirty="0" smtClean="0">
                    <a:solidFill>
                      <a:srgbClr val="002060"/>
                    </a:solidFill>
                    <a:latin typeface="Cambria Math"/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uk-UA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𝟑𝟐</m:t>
                        </m:r>
                      </m:num>
                      <m:den>
                        <m: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uk-UA" altLang="uk-UA" sz="2400" b="1" dirty="0" smtClean="0">
                    <a:solidFill>
                      <a:srgbClr val="002060"/>
                    </a:solidFill>
                    <a:latin typeface="Cambria Math"/>
                  </a:rPr>
                  <a:t>;</a:t>
                </a:r>
                <a:endParaRPr lang="en-US" altLang="uk-UA" sz="2400" b="1" dirty="0" smtClean="0">
                  <a:solidFill>
                    <a:srgbClr val="002060"/>
                  </a:solidFill>
                  <a:latin typeface="Cambria Math"/>
                </a:endParaRPr>
              </a:p>
              <a:p>
                <a:pPr marL="457200" indent="-457200">
                  <a:buAutoNum type="arabicParenR"/>
                </a:pPr>
                <a:endParaRPr lang="en-US" altLang="uk-UA" sz="2000" b="1" dirty="0" smtClean="0">
                  <a:solidFill>
                    <a:srgbClr val="002060"/>
                  </a:solidFill>
                  <a:latin typeface="Cambria Math"/>
                </a:endParaRPr>
              </a:p>
              <a:p>
                <a:endParaRPr lang="uk-UA" altLang="uk-UA" sz="2000" b="1" dirty="0">
                  <a:solidFill>
                    <a:srgbClr val="002060"/>
                  </a:solidFill>
                  <a:latin typeface="Cambria Math"/>
                </a:endParaRPr>
              </a:p>
            </p:txBody>
          </p:sp>
        </mc:Choice>
        <mc:Fallback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780928"/>
                <a:ext cx="2424869" cy="108720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6037712" y="3342134"/>
                <a:ext cx="24326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altLang="uk-UA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𝟔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𝟒</m:t>
                          </m:r>
                        </m:e>
                      </m:d>
                      <m:r>
                        <a:rPr lang="en-US" altLang="uk-UA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𝟔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uk-UA" altLang="uk-UA" b="1" i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712" y="3342134"/>
                <a:ext cx="2432649" cy="36933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 rot="10800000">
            <a:off x="7020272" y="279924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Овальная выноска 50"/>
              <p:cNvSpPr/>
              <p:nvPr/>
            </p:nvSpPr>
            <p:spPr>
              <a:xfrm>
                <a:off x="7956376" y="2329731"/>
                <a:ext cx="1224712" cy="692181"/>
              </a:xfrm>
              <a:prstGeom prst="wedgeEllipseCallout">
                <a:avLst>
                  <a:gd name="adj1" fmla="val -33869"/>
                  <a:gd name="adj2" fmla="val 58306"/>
                </a:avLst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 smtClean="0"/>
                  <a:t>=6,4</a:t>
                </a:r>
                <a:endParaRPr lang="uk-UA" dirty="0"/>
              </a:p>
            </p:txBody>
          </p:sp>
        </mc:Choice>
        <mc:Fallback>
          <p:sp>
            <p:nvSpPr>
              <p:cNvPr id="51" name="Овальная выноска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2329731"/>
                <a:ext cx="1224712" cy="692181"/>
              </a:xfrm>
              <a:prstGeom prst="wedgeEllipseCallout">
                <a:avLst>
                  <a:gd name="adj1" fmla="val -33869"/>
                  <a:gd name="adj2" fmla="val 58306"/>
                </a:avLst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Прямоугольник 51"/>
              <p:cNvSpPr/>
              <p:nvPr/>
            </p:nvSpPr>
            <p:spPr>
              <a:xfrm>
                <a:off x="6179579" y="4141998"/>
                <a:ext cx="2424869" cy="108720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altLang="uk-UA" sz="2500" b="1" dirty="0">
                    <a:solidFill>
                      <a:srgbClr val="002060"/>
                    </a:solidFill>
                    <a:latin typeface="Monotype Corsiva" pitchFamily="66" charset="0"/>
                  </a:rPr>
                  <a:t>8</a:t>
                </a:r>
                <a:r>
                  <a:rPr lang="en-US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)  </a:t>
                </a:r>
                <a:r>
                  <a:rPr lang="uk-UA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-</a:t>
                </a:r>
                <a:r>
                  <a:rPr lang="en-US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0,6</a:t>
                </a:r>
                <a:r>
                  <a:rPr lang="uk-UA" altLang="uk-UA" sz="2000" b="1" dirty="0" smtClean="0">
                    <a:solidFill>
                      <a:srgbClr val="002060"/>
                    </a:solidFill>
                    <a:latin typeface="Cambria Math"/>
                  </a:rPr>
                  <a:t>   </a:t>
                </a:r>
                <a:r>
                  <a:rPr lang="en-US" altLang="uk-UA" sz="2000" b="1" dirty="0" smtClean="0">
                    <a:solidFill>
                      <a:srgbClr val="002060"/>
                    </a:solidFill>
                    <a:latin typeface="Cambria Math"/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uk-UA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uk-UA" altLang="uk-UA" sz="2400" b="1" dirty="0" smtClean="0">
                    <a:solidFill>
                      <a:srgbClr val="002060"/>
                    </a:solidFill>
                    <a:latin typeface="Cambria Math"/>
                  </a:rPr>
                  <a:t>;</a:t>
                </a:r>
                <a:endParaRPr lang="en-US" altLang="uk-UA" sz="2400" b="1" dirty="0" smtClean="0">
                  <a:solidFill>
                    <a:srgbClr val="002060"/>
                  </a:solidFill>
                  <a:latin typeface="Cambria Math"/>
                </a:endParaRPr>
              </a:p>
              <a:p>
                <a:pPr marL="457200" indent="-457200">
                  <a:buAutoNum type="arabicParenR"/>
                </a:pPr>
                <a:endParaRPr lang="en-US" altLang="uk-UA" sz="2000" b="1" dirty="0" smtClean="0">
                  <a:solidFill>
                    <a:srgbClr val="002060"/>
                  </a:solidFill>
                  <a:latin typeface="Cambria Math"/>
                </a:endParaRPr>
              </a:p>
              <a:p>
                <a:endParaRPr lang="uk-UA" altLang="uk-UA" sz="2000" b="1" dirty="0">
                  <a:solidFill>
                    <a:srgbClr val="002060"/>
                  </a:solidFill>
                  <a:latin typeface="Cambria Math"/>
                </a:endParaRPr>
              </a:p>
            </p:txBody>
          </p:sp>
        </mc:Choice>
        <mc:Fallback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9579" y="4141998"/>
                <a:ext cx="2424869" cy="108720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6243807" y="4643844"/>
                <a:ext cx="24326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altLang="uk-UA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𝟔</m:t>
                          </m:r>
                        </m:e>
                      </m:d>
                      <m:r>
                        <a:rPr lang="en-US" altLang="uk-UA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&gt;</m:t>
                      </m:r>
                      <m:d>
                        <m:dPr>
                          <m:begChr m:val="|"/>
                          <m:endChr m:val="|"/>
                          <m:ctrlP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uk-UA" altLang="uk-UA" b="1" i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3807" y="4643844"/>
                <a:ext cx="2432649" cy="369332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 rot="10800000">
            <a:off x="7092281" y="3983835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&gt;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Овальная выноска 54"/>
              <p:cNvSpPr/>
              <p:nvPr/>
            </p:nvSpPr>
            <p:spPr>
              <a:xfrm>
                <a:off x="7956376" y="3658973"/>
                <a:ext cx="1224712" cy="692181"/>
              </a:xfrm>
              <a:prstGeom prst="wedgeEllipseCallout">
                <a:avLst>
                  <a:gd name="adj1" fmla="val -33869"/>
                  <a:gd name="adj2" fmla="val 58306"/>
                </a:avLst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 smtClean="0"/>
                  <a:t>=0,4</a:t>
                </a:r>
                <a:endParaRPr lang="uk-UA" dirty="0"/>
              </a:p>
            </p:txBody>
          </p:sp>
        </mc:Choice>
        <mc:Fallback>
          <p:sp>
            <p:nvSpPr>
              <p:cNvPr id="55" name="Овальная выноска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3658973"/>
                <a:ext cx="1224712" cy="692181"/>
              </a:xfrm>
              <a:prstGeom prst="wedgeEllipseCallout">
                <a:avLst>
                  <a:gd name="adj1" fmla="val -33869"/>
                  <a:gd name="adj2" fmla="val 58306"/>
                </a:avLst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Прямоугольник 55"/>
              <p:cNvSpPr/>
              <p:nvPr/>
            </p:nvSpPr>
            <p:spPr>
              <a:xfrm>
                <a:off x="6611181" y="5522467"/>
                <a:ext cx="2424869" cy="108720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altLang="uk-UA" sz="25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9)  </a:t>
                </a:r>
                <a14:m>
                  <m:oMath xmlns:m="http://schemas.openxmlformats.org/officeDocument/2006/math">
                    <m:r>
                      <a:rPr lang="en-US" altLang="uk-UA" sz="25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uk-UA" sz="25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uk-UA" sz="25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altLang="uk-UA" sz="25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uk-UA" altLang="uk-UA" sz="2000" b="1" dirty="0" smtClean="0">
                    <a:solidFill>
                      <a:srgbClr val="002060"/>
                    </a:solidFill>
                    <a:latin typeface="Cambria Math"/>
                  </a:rPr>
                  <a:t>     </a:t>
                </a:r>
                <a:r>
                  <a:rPr lang="en-US" altLang="uk-UA" sz="2000" b="1" dirty="0" smtClean="0">
                    <a:solidFill>
                      <a:srgbClr val="002060"/>
                    </a:solidFill>
                    <a:latin typeface="Cambria Math"/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uk-UA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altLang="uk-UA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uk-UA" altLang="uk-UA" sz="2400" b="1" dirty="0" smtClean="0">
                    <a:solidFill>
                      <a:srgbClr val="002060"/>
                    </a:solidFill>
                    <a:latin typeface="Cambria Math"/>
                  </a:rPr>
                  <a:t>;</a:t>
                </a:r>
                <a:endParaRPr lang="en-US" altLang="uk-UA" sz="2400" b="1" dirty="0" smtClean="0">
                  <a:solidFill>
                    <a:srgbClr val="002060"/>
                  </a:solidFill>
                  <a:latin typeface="Cambria Math"/>
                </a:endParaRPr>
              </a:p>
              <a:p>
                <a:pPr marL="457200" indent="-457200">
                  <a:buAutoNum type="arabicParenR"/>
                </a:pPr>
                <a:endParaRPr lang="en-US" altLang="uk-UA" sz="2000" b="1" dirty="0" smtClean="0">
                  <a:solidFill>
                    <a:srgbClr val="002060"/>
                  </a:solidFill>
                  <a:latin typeface="Cambria Math"/>
                </a:endParaRPr>
              </a:p>
              <a:p>
                <a:pPr marL="457200" indent="-457200">
                  <a:buAutoNum type="arabicParenR"/>
                </a:pPr>
                <a:endParaRPr lang="uk-UA" altLang="uk-UA" sz="2000" b="1" dirty="0">
                  <a:solidFill>
                    <a:srgbClr val="002060"/>
                  </a:solidFill>
                  <a:latin typeface="Cambria Math"/>
                </a:endParaRPr>
              </a:p>
            </p:txBody>
          </p:sp>
        </mc:Choice>
        <mc:Fallback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1181" y="5522467"/>
                <a:ext cx="2424869" cy="1087202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/>
              <p:cNvSpPr txBox="1"/>
              <p:nvPr/>
            </p:nvSpPr>
            <p:spPr>
              <a:xfrm>
                <a:off x="6603401" y="6026523"/>
                <a:ext cx="2432649" cy="620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altLang="uk-UA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  <m:f>
                            <m:fPr>
                              <m:ctrlPr>
                                <a:rPr lang="uk-UA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uk-UA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den>
                          </m:f>
                        </m:e>
                      </m:d>
                      <m:r>
                        <a:rPr lang="en-US" altLang="uk-UA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&gt;</m:t>
                      </m:r>
                      <m:d>
                        <m:dPr>
                          <m:begChr m:val="|"/>
                          <m:endChr m:val="|"/>
                          <m:ctrlP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uk-UA" altLang="uk-UA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uk-UA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altLang="uk-UA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𝟕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uk-UA" altLang="uk-UA" b="1" i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401" y="6026523"/>
                <a:ext cx="2432649" cy="620234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 rot="10800000">
            <a:off x="7596337" y="558924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&gt;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Овальная выноска 58"/>
              <p:cNvSpPr/>
              <p:nvPr/>
            </p:nvSpPr>
            <p:spPr>
              <a:xfrm>
                <a:off x="5580577" y="5990549"/>
                <a:ext cx="1439695" cy="692181"/>
              </a:xfrm>
              <a:prstGeom prst="wedgeEllipseCallout">
                <a:avLst>
                  <a:gd name="adj1" fmla="val 59401"/>
                  <a:gd name="adj2" fmla="val -61217"/>
                </a:avLst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59" name="Овальная выноска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577" y="5990549"/>
                <a:ext cx="1439695" cy="692181"/>
              </a:xfrm>
              <a:prstGeom prst="wedgeEllipseCallout">
                <a:avLst>
                  <a:gd name="adj1" fmla="val 59401"/>
                  <a:gd name="adj2" fmla="val -61217"/>
                </a:avLst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480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5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25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25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1250"/>
                            </p:stCondLst>
                            <p:childTnLst>
                              <p:par>
                                <p:cTn id="68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25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4500"/>
                            </p:stCondLst>
                            <p:childTnLst>
                              <p:par>
                                <p:cTn id="8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500"/>
                            </p:stCondLst>
                            <p:childTnLst>
                              <p:par>
                                <p:cTn id="92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6500"/>
                            </p:stCondLst>
                            <p:childTnLst>
                              <p:par>
                                <p:cTn id="99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7750"/>
                            </p:stCondLst>
                            <p:childTnLst>
                              <p:par>
                                <p:cTn id="10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875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9750"/>
                            </p:stCondLst>
                            <p:childTnLst>
                              <p:par>
                                <p:cTn id="116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750"/>
                            </p:stCondLst>
                            <p:childTnLst>
                              <p:par>
                                <p:cTn id="123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1500"/>
                            </p:stCondLst>
                            <p:childTnLst>
                              <p:par>
                                <p:cTn id="130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2750"/>
                            </p:stCondLst>
                            <p:childTnLst>
                              <p:par>
                                <p:cTn id="136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3750"/>
                            </p:stCondLst>
                            <p:childTnLst>
                              <p:par>
                                <p:cTn id="142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4750"/>
                            </p:stCondLst>
                            <p:childTnLst>
                              <p:par>
                                <p:cTn id="147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500"/>
                            </p:stCondLst>
                            <p:childTnLst>
                              <p:par>
                                <p:cTn id="154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6750"/>
                            </p:stCondLst>
                            <p:childTnLst>
                              <p:par>
                                <p:cTn id="160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7750"/>
                            </p:stCondLst>
                            <p:childTnLst>
                              <p:par>
                                <p:cTn id="166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8750"/>
                            </p:stCondLst>
                            <p:childTnLst>
                              <p:par>
                                <p:cTn id="171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9500"/>
                            </p:stCondLst>
                            <p:childTnLst>
                              <p:par>
                                <p:cTn id="178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30750"/>
                            </p:stCondLst>
                            <p:childTnLst>
                              <p:par>
                                <p:cTn id="184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31750"/>
                            </p:stCondLst>
                            <p:childTnLst>
                              <p:par>
                                <p:cTn id="19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2750"/>
                            </p:stCondLst>
                            <p:childTnLst>
                              <p:par>
                                <p:cTn id="195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33500"/>
                            </p:stCondLst>
                            <p:childTnLst>
                              <p:par>
                                <p:cTn id="202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34750"/>
                            </p:stCondLst>
                            <p:childTnLst>
                              <p:par>
                                <p:cTn id="208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8" grpId="0"/>
      <p:bldP spid="22" grpId="0" animBg="1"/>
      <p:bldP spid="23" grpId="0"/>
      <p:bldP spid="24" grpId="0"/>
      <p:bldP spid="25" grpId="0" animBg="1"/>
      <p:bldP spid="26" grpId="0"/>
      <p:bldP spid="27" grpId="0"/>
      <p:bldP spid="10" grpId="0" animBg="1"/>
      <p:bldP spid="32" grpId="0" animBg="1"/>
      <p:bldP spid="33" grpId="0"/>
      <p:bldP spid="34" grpId="0"/>
      <p:bldP spid="35" grpId="0" animBg="1"/>
      <p:bldP spid="36" grpId="0" animBg="1"/>
      <p:bldP spid="37" grpId="0"/>
      <p:bldP spid="38" grpId="0"/>
      <p:bldP spid="39" grpId="0" animBg="1"/>
      <p:bldP spid="40" grpId="0" animBg="1"/>
      <p:bldP spid="41" grpId="0"/>
      <p:bldP spid="42" grpId="0"/>
      <p:bldP spid="43" grpId="0" animBg="1"/>
      <p:bldP spid="44" grpId="0" animBg="1"/>
      <p:bldP spid="48" grpId="0" animBg="1"/>
      <p:bldP spid="49" grpId="0"/>
      <p:bldP spid="50" grpId="0"/>
      <p:bldP spid="51" grpId="0" animBg="1"/>
      <p:bldP spid="52" grpId="0" animBg="1"/>
      <p:bldP spid="53" grpId="0"/>
      <p:bldP spid="54" grpId="0"/>
      <p:bldP spid="55" grpId="0" animBg="1"/>
      <p:bldP spid="56" grpId="0" animBg="1"/>
      <p:bldP spid="57" grpId="0"/>
      <p:bldP spid="58" grpId="0"/>
      <p:bldP spid="5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pPr marL="0" indent="0" algn="ctr">
              <a:buNone/>
            </a:pPr>
            <a:r>
              <a:rPr lang="uk-UA" altLang="uk-UA" sz="5000" b="1" dirty="0" smtClean="0">
                <a:solidFill>
                  <a:srgbClr val="002060"/>
                </a:solidFill>
                <a:latin typeface="Monotype Corsiva" pitchFamily="66" charset="0"/>
              </a:rPr>
              <a:t>Спробуйте </a:t>
            </a:r>
            <a:r>
              <a:rPr lang="uk-UA" altLang="uk-UA" sz="5000" b="1" dirty="0">
                <a:solidFill>
                  <a:srgbClr val="002060"/>
                </a:solidFill>
                <a:latin typeface="Monotype Corsiva" pitchFamily="66" charset="0"/>
              </a:rPr>
              <a:t>самостійно</a:t>
            </a:r>
            <a:r>
              <a:rPr lang="uk-UA" altLang="ru-RU" sz="5000" b="1" dirty="0" smtClean="0">
                <a:solidFill>
                  <a:srgbClr val="002060"/>
                </a:solidFill>
                <a:latin typeface="Monotype Corsiva" pitchFamily="66" charset="0"/>
              </a:rPr>
              <a:t>!</a:t>
            </a:r>
            <a:endParaRPr lang="uk-UA" altLang="ru-RU" sz="5000" b="1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  <p:grpSp>
        <p:nvGrpSpPr>
          <p:cNvPr id="5017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50180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185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483281" y="1296988"/>
            <a:ext cx="855276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uk-UA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№  108</a:t>
            </a:r>
            <a:r>
              <a:rPr lang="en-US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9</a:t>
            </a:r>
            <a:endParaRPr lang="uk-UA" altLang="uk-UA" sz="32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spcBef>
                <a:spcPts val="0"/>
              </a:spcBef>
            </a:pPr>
            <a:r>
              <a:rPr lang="uk-UA" altLang="uk-UA" sz="3200" b="1" u="sng" dirty="0">
                <a:solidFill>
                  <a:srgbClr val="002060"/>
                </a:solidFill>
                <a:latin typeface="Monotype Corsiva" pitchFamily="66" charset="0"/>
              </a:rPr>
              <a:t>Завдання:</a:t>
            </a: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uk-UA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Порівняйте  </a:t>
            </a:r>
            <a:r>
              <a:rPr lang="uk-UA" altLang="uk-UA" sz="3200" b="1" dirty="0" err="1" smtClean="0">
                <a:solidFill>
                  <a:srgbClr val="002060"/>
                </a:solidFill>
                <a:latin typeface="Monotype Corsiva" pitchFamily="66" charset="0"/>
              </a:rPr>
              <a:t>числ</a:t>
            </a:r>
            <a:r>
              <a:rPr lang="ru-RU" altLang="uk-UA" sz="3200" b="1" dirty="0">
                <a:solidFill>
                  <a:srgbClr val="002060"/>
                </a:solidFill>
                <a:latin typeface="Monotype Corsiva" pitchFamily="66" charset="0"/>
              </a:rPr>
              <a:t>а</a:t>
            </a:r>
            <a:r>
              <a:rPr lang="uk-UA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uk-UA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1) 5,6 і  5,01;  </a:t>
            </a: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2) </a:t>
            </a:r>
            <a:r>
              <a:rPr lang="uk-UA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-5,6 і 5,01;  </a:t>
            </a: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3) </a:t>
            </a:r>
            <a:r>
              <a:rPr lang="uk-UA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5,6 і  -5,01; </a:t>
            </a: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4</a:t>
            </a:r>
            <a:r>
              <a:rPr lang="uk-UA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)-5,6 і -5,01.    </a:t>
            </a:r>
            <a:endParaRPr lang="ru-RU" altLang="uk-UA" sz="32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975262" y="2866648"/>
            <a:ext cx="1800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3200" b="1" u="sng" dirty="0" smtClean="0">
                <a:solidFill>
                  <a:srgbClr val="8B2570"/>
                </a:solidFill>
                <a:latin typeface="Monotype Corsiva" pitchFamily="66" charset="0"/>
              </a:rPr>
              <a:t>Допомога</a:t>
            </a:r>
            <a:endParaRPr lang="ru-RU" altLang="uk-UA" sz="3200" b="1" u="sng" dirty="0">
              <a:solidFill>
                <a:srgbClr val="8B2570"/>
              </a:solidFill>
              <a:latin typeface="Monotype Corsiva" pitchFamily="66" charset="0"/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380116" y="3563200"/>
            <a:ext cx="2744084" cy="2766161"/>
          </a:xfrm>
          <a:prstGeom prst="cloudCallout">
            <a:avLst>
              <a:gd name="adj1" fmla="val -10025"/>
              <a:gd name="adj2" fmla="val -7591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Із двох додатних чисел більшим є те число, модуль якого більший.</a:t>
            </a:r>
            <a:endParaRPr lang="uk-UA" dirty="0"/>
          </a:p>
        </p:txBody>
      </p:sp>
      <p:sp>
        <p:nvSpPr>
          <p:cNvPr id="23" name="Выноска-облако 22"/>
          <p:cNvSpPr/>
          <p:nvPr/>
        </p:nvSpPr>
        <p:spPr>
          <a:xfrm>
            <a:off x="6444208" y="3625742"/>
            <a:ext cx="2591842" cy="2766161"/>
          </a:xfrm>
          <a:prstGeom prst="cloudCallout">
            <a:avLst>
              <a:gd name="adj1" fmla="val -12931"/>
              <a:gd name="adj2" fmla="val -8409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Із двох </a:t>
            </a:r>
            <a:r>
              <a:rPr lang="uk-UA" dirty="0" smtClean="0"/>
              <a:t>від'ємних </a:t>
            </a:r>
            <a:r>
              <a:rPr lang="uk-UA" dirty="0"/>
              <a:t>чисел більшим є те число, модуль якого менший.</a:t>
            </a:r>
            <a:endParaRPr lang="uk-UA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3419872" y="3861048"/>
            <a:ext cx="2808312" cy="2519338"/>
            <a:chOff x="3743843" y="3718653"/>
            <a:chExt cx="2031644" cy="1872208"/>
          </a:xfrm>
        </p:grpSpPr>
        <p:sp>
          <p:nvSpPr>
            <p:cNvPr id="22" name="Выноска-облако 21"/>
            <p:cNvSpPr/>
            <p:nvPr/>
          </p:nvSpPr>
          <p:spPr>
            <a:xfrm>
              <a:off x="3743843" y="3718653"/>
              <a:ext cx="2031644" cy="1872208"/>
            </a:xfrm>
            <a:prstGeom prst="cloudCallout">
              <a:avLst>
                <a:gd name="adj1" fmla="val -40926"/>
                <a:gd name="adj2" fmla="val -93232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4" name="Выноска-облако 23"/>
            <p:cNvSpPr/>
            <p:nvPr/>
          </p:nvSpPr>
          <p:spPr>
            <a:xfrm>
              <a:off x="3743843" y="3718653"/>
              <a:ext cx="2031644" cy="1872208"/>
            </a:xfrm>
            <a:prstGeom prst="cloudCallout">
              <a:avLst>
                <a:gd name="adj1" fmla="val 40895"/>
                <a:gd name="adj2" fmla="val -92258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Від'ємне число завжди менше від додатного числа</a:t>
              </a:r>
              <a:endParaRPr lang="uk-UA" dirty="0"/>
            </a:p>
          </p:txBody>
        </p:sp>
      </p:grpSp>
    </p:spTree>
    <p:extLst>
      <p:ext uri="{BB962C8B-B14F-4D97-AF65-F5344CB8AC3E}">
        <p14:creationId xmlns:p14="http://schemas.microsoft.com/office/powerpoint/2010/main" val="43664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" grpId="0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pPr marL="0" indent="0" algn="ctr">
              <a:buNone/>
            </a:pPr>
            <a:r>
              <a:rPr lang="uk-UA" altLang="uk-UA" sz="5000" b="1" dirty="0" smtClean="0">
                <a:solidFill>
                  <a:srgbClr val="002060"/>
                </a:solidFill>
                <a:latin typeface="Monotype Corsiva" pitchFamily="66" charset="0"/>
              </a:rPr>
              <a:t>Перевірте себе</a:t>
            </a:r>
            <a:r>
              <a:rPr lang="uk-UA" altLang="ru-RU" sz="5000" b="1" dirty="0" smtClean="0">
                <a:solidFill>
                  <a:srgbClr val="002060"/>
                </a:solidFill>
                <a:latin typeface="Monotype Corsiva" pitchFamily="66" charset="0"/>
              </a:rPr>
              <a:t>!</a:t>
            </a:r>
            <a:endParaRPr lang="uk-UA" altLang="ru-RU" sz="5000" b="1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  <p:grpSp>
        <p:nvGrpSpPr>
          <p:cNvPr id="5017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50180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185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619670" y="2577662"/>
            <a:ext cx="5184577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Відповіді</a:t>
            </a:r>
          </a:p>
          <a:p>
            <a:pPr marL="514350" indent="-514350" algn="ctr">
              <a:spcBef>
                <a:spcPts val="0"/>
              </a:spcBef>
              <a:buAutoNum type="arabicParenR"/>
            </a:pP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5,6 </a:t>
            </a:r>
            <a:r>
              <a:rPr lang="en-US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 &gt;</a:t>
            </a: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5,01;  </a:t>
            </a:r>
            <a:endParaRPr lang="uk-UA" altLang="uk-UA" sz="3200" b="1" dirty="0" smtClean="0">
              <a:solidFill>
                <a:srgbClr val="00B050"/>
              </a:solidFill>
              <a:latin typeface="Monotype Corsiva" pitchFamily="66" charset="0"/>
            </a:endParaRPr>
          </a:p>
          <a:p>
            <a:pPr marL="514350" indent="-514350" algn="ctr">
              <a:spcBef>
                <a:spcPts val="0"/>
              </a:spcBef>
              <a:buAutoNum type="arabicParenR"/>
            </a:pP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-5,6 </a:t>
            </a:r>
            <a:r>
              <a:rPr lang="en-US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 &lt; </a:t>
            </a: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5,01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;  </a:t>
            </a:r>
            <a:endParaRPr lang="uk-UA" altLang="uk-UA" sz="3200" b="1" dirty="0" smtClean="0">
              <a:solidFill>
                <a:srgbClr val="00B050"/>
              </a:solidFill>
              <a:latin typeface="Monotype Corsiva" pitchFamily="66" charset="0"/>
            </a:endParaRPr>
          </a:p>
          <a:p>
            <a:pPr marL="514350" indent="-514350" algn="ctr">
              <a:spcBef>
                <a:spcPts val="0"/>
              </a:spcBef>
              <a:buAutoNum type="arabicParenR"/>
            </a:pP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5,6 </a:t>
            </a:r>
            <a:r>
              <a:rPr lang="en-US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&gt;</a:t>
            </a: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  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-5,01; </a:t>
            </a:r>
            <a:endParaRPr lang="uk-UA" altLang="uk-UA" sz="3200" b="1" dirty="0" smtClean="0">
              <a:solidFill>
                <a:srgbClr val="00B050"/>
              </a:solidFill>
              <a:latin typeface="Monotype Corsiva" pitchFamily="66" charset="0"/>
            </a:endParaRPr>
          </a:p>
          <a:p>
            <a:pPr marL="514350" indent="-514350" algn="ctr">
              <a:spcBef>
                <a:spcPts val="0"/>
              </a:spcBef>
              <a:buAutoNum type="arabicParenR"/>
            </a:pP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-5,6 </a:t>
            </a:r>
            <a:r>
              <a:rPr lang="en-US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  &lt;-</a:t>
            </a: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5,01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.</a:t>
            </a:r>
            <a:endParaRPr lang="uk-UA" altLang="uk-UA" sz="3200" b="1" dirty="0" smtClean="0">
              <a:solidFill>
                <a:srgbClr val="00B05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08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43014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3011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TextBox 2"/>
          <p:cNvSpPr txBox="1">
            <a:spLocks noChangeArrowheads="1"/>
          </p:cNvSpPr>
          <p:nvPr/>
        </p:nvSpPr>
        <p:spPr bwMode="auto">
          <a:xfrm>
            <a:off x="1547813" y="333375"/>
            <a:ext cx="63373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>
                <a:solidFill>
                  <a:srgbClr val="002060"/>
                </a:solidFill>
                <a:latin typeface="Monotype Corsiva" pitchFamily="66" charset="0"/>
              </a:rPr>
              <a:t>Домашнє завдання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684213" y="1628775"/>
            <a:ext cx="8135937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altLang="uk-UA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Прочитати </a:t>
            </a:r>
            <a:r>
              <a:rPr lang="en-US" altLang="uk-UA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§</a:t>
            </a:r>
            <a:r>
              <a:rPr lang="uk-UA" altLang="uk-UA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 </a:t>
            </a:r>
            <a:r>
              <a:rPr lang="uk-UA" altLang="uk-UA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25, </a:t>
            </a:r>
            <a:endParaRPr lang="uk-UA" altLang="uk-UA" sz="4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Monotype Corsiva" pitchFamily="66" charset="0"/>
              <a:ea typeface="+mj-ea"/>
              <a:cs typeface="+mj-cs"/>
            </a:endParaRPr>
          </a:p>
          <a:p>
            <a:pPr algn="ctr">
              <a:spcBef>
                <a:spcPct val="50000"/>
              </a:spcBef>
            </a:pPr>
            <a:r>
              <a:rPr lang="uk-UA" altLang="uk-UA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вивчити основні поняття, </a:t>
            </a:r>
          </a:p>
          <a:p>
            <a:pPr algn="ctr">
              <a:spcBef>
                <a:spcPct val="50000"/>
              </a:spcBef>
            </a:pPr>
            <a:r>
              <a:rPr lang="uk-UA" altLang="uk-UA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виконати №№ </a:t>
            </a:r>
            <a:r>
              <a:rPr lang="uk-UA" altLang="uk-UA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1084, 1086, 1088</a:t>
            </a:r>
            <a:endParaRPr lang="en-US" altLang="uk-UA" sz="4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Monotype Corsiva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153" y="2113000"/>
            <a:ext cx="7772400" cy="269167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66725" y="1340768"/>
                <a:ext cx="8569325" cy="5184576"/>
              </a:xfrm>
            </p:spPr>
            <p:txBody>
              <a:bodyPr>
                <a:normAutofit/>
              </a:bodyPr>
              <a:lstStyle/>
              <a:p>
                <a:pPr indent="420688" algn="l">
                  <a:lnSpc>
                    <a:spcPct val="110000"/>
                  </a:lnSpc>
                  <a:spcBef>
                    <a:spcPts val="0"/>
                  </a:spcBef>
                  <a:buFont typeface="Arial" charset="0"/>
                  <a:buAutoNum type="arabicPeriod"/>
                  <a:tabLst>
                    <a:tab pos="0" algn="l"/>
                  </a:tabLst>
                </a:pPr>
                <a:r>
                  <a:rPr lang="uk-UA" altLang="ru-RU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Сформулюйте правило порівняння:</a:t>
                </a:r>
              </a:p>
              <a:p>
                <a:pPr algn="l">
                  <a:lnSpc>
                    <a:spcPct val="110000"/>
                  </a:lnSpc>
                  <a:spcBef>
                    <a:spcPts val="0"/>
                  </a:spcBef>
                  <a:tabLst>
                    <a:tab pos="0" algn="l"/>
                  </a:tabLst>
                </a:pPr>
                <a:r>
                  <a:rPr lang="uk-UA" altLang="ru-RU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		а) натуральних чисел;  </a:t>
                </a:r>
              </a:p>
              <a:p>
                <a:pPr algn="l">
                  <a:lnSpc>
                    <a:spcPct val="110000"/>
                  </a:lnSpc>
                  <a:spcBef>
                    <a:spcPts val="0"/>
                  </a:spcBef>
                  <a:tabLst>
                    <a:tab pos="0" algn="l"/>
                  </a:tabLst>
                </a:pPr>
                <a:r>
                  <a:rPr lang="uk-UA" altLang="ru-RU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				б) десяткових </a:t>
                </a:r>
                <a:r>
                  <a:rPr lang="uk-UA" altLang="ru-RU" sz="2800" b="1" dirty="0" err="1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дробів</a:t>
                </a:r>
                <a:r>
                  <a:rPr lang="uk-UA" altLang="ru-RU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; </a:t>
                </a:r>
              </a:p>
              <a:p>
                <a:pPr algn="l">
                  <a:lnSpc>
                    <a:spcPct val="110000"/>
                  </a:lnSpc>
                  <a:spcBef>
                    <a:spcPts val="0"/>
                  </a:spcBef>
                  <a:tabLst>
                    <a:tab pos="0" algn="l"/>
                  </a:tabLst>
                </a:pPr>
                <a:r>
                  <a:rPr lang="uk-UA" altLang="ru-RU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						в) звичайних </a:t>
                </a:r>
                <a:r>
                  <a:rPr lang="uk-UA" altLang="ru-RU" sz="2800" b="1" dirty="0" err="1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дробів</a:t>
                </a:r>
                <a:r>
                  <a:rPr lang="uk-UA" altLang="ru-RU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.</a:t>
                </a:r>
              </a:p>
              <a:p>
                <a:pPr algn="l">
                  <a:lnSpc>
                    <a:spcPct val="110000"/>
                  </a:lnSpc>
                  <a:spcBef>
                    <a:spcPts val="0"/>
                  </a:spcBef>
                  <a:tabLst>
                    <a:tab pos="0" algn="l"/>
                  </a:tabLst>
                </a:pPr>
                <a:r>
                  <a:rPr lang="uk-UA" altLang="ru-RU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2. </a:t>
                </a:r>
                <a:r>
                  <a:rPr lang="uk-UA" altLang="ru-RU" sz="2800" b="1" dirty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Яке з двох чисел на координатному промені розташоване </a:t>
                </a:r>
                <a:r>
                  <a:rPr lang="uk-UA" altLang="ru-RU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праворуч:</a:t>
                </a:r>
              </a:p>
              <a:p>
                <a:pPr algn="l">
                  <a:lnSpc>
                    <a:spcPct val="110000"/>
                  </a:lnSpc>
                  <a:spcBef>
                    <a:spcPts val="0"/>
                  </a:spcBef>
                  <a:tabLst>
                    <a:tab pos="0" algn="l"/>
                  </a:tabLst>
                </a:pPr>
                <a:r>
                  <a:rPr lang="uk-UA" altLang="ru-RU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			а) 3 або 6; </a:t>
                </a:r>
              </a:p>
              <a:p>
                <a:pPr algn="l">
                  <a:lnSpc>
                    <a:spcPct val="110000"/>
                  </a:lnSpc>
                  <a:spcBef>
                    <a:spcPts val="0"/>
                  </a:spcBef>
                  <a:tabLst>
                    <a:tab pos="0" algn="l"/>
                  </a:tabLst>
                </a:pPr>
                <a:r>
                  <a:rPr lang="uk-UA" altLang="ru-RU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					б) 2,9 або 0,9;</a:t>
                </a:r>
              </a:p>
              <a:p>
                <a:pPr algn="l">
                  <a:lnSpc>
                    <a:spcPct val="110000"/>
                  </a:lnSpc>
                  <a:spcBef>
                    <a:spcPts val="0"/>
                  </a:spcBef>
                  <a:tabLst>
                    <a:tab pos="0" algn="l"/>
                  </a:tabLst>
                </a:pPr>
                <a:r>
                  <a:rPr lang="uk-UA" altLang="ru-RU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							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altLang="ru-RU" sz="28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ru-RU" sz="28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altLang="ru-RU" sz="28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uk-UA" altLang="ru-RU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  або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altLang="ru-RU" sz="28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ru-RU" sz="28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altLang="ru-RU" sz="28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uk-UA" altLang="ru-RU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Monotype Corsiva" pitchFamily="66" charset="0"/>
                  </a:rPr>
                  <a:t>. </a:t>
                </a:r>
                <a:endParaRPr lang="uk-UA" altLang="ru-RU" sz="2800" b="1" dirty="0">
                  <a:solidFill>
                    <a:schemeClr val="tx2">
                      <a:lumMod val="50000"/>
                    </a:schemeClr>
                  </a:solidFill>
                  <a:latin typeface="Monotype Corsiva" pitchFamily="66" charset="0"/>
                </a:endParaRPr>
              </a:p>
              <a:p>
                <a:pPr algn="l">
                  <a:lnSpc>
                    <a:spcPct val="120000"/>
                  </a:lnSpc>
                  <a:tabLst>
                    <a:tab pos="0" algn="l"/>
                  </a:tabLst>
                </a:pPr>
                <a:endParaRPr lang="uk-UA" altLang="ru-RU" sz="2800" b="1" dirty="0" smtClean="0">
                  <a:solidFill>
                    <a:schemeClr val="tx2">
                      <a:lumMod val="50000"/>
                    </a:schemeClr>
                  </a:solidFill>
                  <a:latin typeface="Monotype Corsiva" pitchFamily="66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66725" y="1340768"/>
                <a:ext cx="8569325" cy="5184576"/>
              </a:xfrm>
              <a:blipFill rotWithShape="1">
                <a:blip r:embed="rId2"/>
                <a:stretch>
                  <a:fillRect l="-1495" t="-23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411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17415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412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 dirty="0">
                <a:solidFill>
                  <a:srgbClr val="002060"/>
                </a:solidFill>
                <a:latin typeface="Monotype Corsiva" pitchFamily="66" charset="0"/>
              </a:rPr>
              <a:t>Пригадай!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75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25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50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6180" y="1577825"/>
            <a:ext cx="8470316" cy="4659488"/>
          </a:xfrm>
        </p:spPr>
        <p:txBody>
          <a:bodyPr>
            <a:normAutofit/>
          </a:bodyPr>
          <a:lstStyle/>
          <a:p>
            <a:r>
              <a:rPr lang="ru-RU" sz="7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ДЯКУЮ  ЗА  УВАГУ! </a:t>
            </a:r>
            <a:endParaRPr lang="ru-RU" sz="7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Monotype Corsiva" pitchFamily="66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1986" y="42432"/>
            <a:ext cx="8584323" cy="4350055"/>
            <a:chOff x="164141" y="87056"/>
            <a:chExt cx="8584323" cy="435005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141" y="87056"/>
              <a:ext cx="879468" cy="1151684"/>
            </a:xfrm>
            <a:prstGeom prst="rect">
              <a:avLst/>
            </a:prstGeom>
            <a:effectLst/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471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9552" y="1340768"/>
              <a:ext cx="0" cy="56336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520" y="1353470"/>
              <a:ext cx="0" cy="30836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536" y="1353471"/>
              <a:ext cx="0" cy="154182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909" y="5949280"/>
            <a:ext cx="759587" cy="7595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7664" y="332656"/>
            <a:ext cx="63367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000" b="1" dirty="0" smtClean="0">
                <a:solidFill>
                  <a:srgbClr val="002060"/>
                </a:solidFill>
                <a:latin typeface="Monotype Corsiva" pitchFamily="66" charset="0"/>
              </a:rPr>
              <a:t>Математика</a:t>
            </a:r>
            <a:endParaRPr lang="uk-UA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182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153" y="2113000"/>
            <a:ext cx="7772400" cy="269167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6725" y="1340768"/>
            <a:ext cx="8569325" cy="4946575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20000"/>
              </a:lnSpc>
              <a:tabLst>
                <a:tab pos="0" algn="l"/>
              </a:tabLst>
            </a:pPr>
            <a:r>
              <a:rPr lang="uk-UA" altLang="ru-RU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3. Яке з чисел на координатному промені розташоване ліворуч:</a:t>
            </a:r>
          </a:p>
          <a:p>
            <a:pPr algn="l">
              <a:lnSpc>
                <a:spcPct val="120000"/>
              </a:lnSpc>
              <a:tabLst>
                <a:tab pos="0" algn="l"/>
              </a:tabLst>
            </a:pPr>
            <a:r>
              <a:rPr lang="uk-UA" altLang="ru-RU" sz="28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а</a:t>
            </a:r>
            <a:r>
              <a:rPr lang="uk-UA" altLang="ru-RU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) нуль або будь-яке додатне число;</a:t>
            </a:r>
          </a:p>
          <a:p>
            <a:pPr algn="l">
              <a:lnSpc>
                <a:spcPct val="120000"/>
              </a:lnSpc>
              <a:tabLst>
                <a:tab pos="0" algn="l"/>
              </a:tabLst>
            </a:pPr>
            <a:r>
              <a:rPr lang="uk-UA" altLang="ru-RU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		б) нуль або будь-яке від'ємне число;</a:t>
            </a:r>
          </a:p>
          <a:p>
            <a:pPr algn="l">
              <a:lnSpc>
                <a:spcPct val="120000"/>
              </a:lnSpc>
              <a:tabLst>
                <a:tab pos="0" algn="l"/>
              </a:tabLst>
            </a:pPr>
            <a:r>
              <a:rPr lang="uk-UA" altLang="ru-RU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			в) будь-яке додатне або будь-яке від'ємне число?</a:t>
            </a:r>
          </a:p>
          <a:p>
            <a:pPr algn="l">
              <a:lnSpc>
                <a:spcPct val="120000"/>
              </a:lnSpc>
              <a:tabLst>
                <a:tab pos="0" algn="l"/>
              </a:tabLst>
            </a:pPr>
            <a:r>
              <a:rPr lang="uk-UA" altLang="ru-RU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4. Порівняйте модулі чисел:</a:t>
            </a:r>
          </a:p>
          <a:p>
            <a:pPr algn="l">
              <a:lnSpc>
                <a:spcPct val="120000"/>
              </a:lnSpc>
              <a:tabLst>
                <a:tab pos="0" algn="l"/>
              </a:tabLst>
            </a:pPr>
            <a:r>
              <a:rPr lang="uk-UA" altLang="ru-RU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		а)  -13  і  -9;</a:t>
            </a:r>
          </a:p>
          <a:p>
            <a:pPr algn="l">
              <a:lnSpc>
                <a:spcPct val="120000"/>
              </a:lnSpc>
              <a:tabLst>
                <a:tab pos="0" algn="l"/>
              </a:tabLst>
            </a:pPr>
            <a:r>
              <a:rPr lang="uk-UA" altLang="ru-RU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				б)  -2  і  -20;</a:t>
            </a:r>
          </a:p>
          <a:p>
            <a:pPr algn="l">
              <a:lnSpc>
                <a:spcPct val="120000"/>
              </a:lnSpc>
              <a:tabLst>
                <a:tab pos="0" algn="l"/>
              </a:tabLst>
            </a:pPr>
            <a:r>
              <a:rPr lang="uk-UA" altLang="ru-RU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						в)   -15  і  0.</a:t>
            </a:r>
          </a:p>
        </p:txBody>
      </p:sp>
      <p:grpSp>
        <p:nvGrpSpPr>
          <p:cNvPr id="17411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17415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412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>
                <a:solidFill>
                  <a:srgbClr val="002060"/>
                </a:solidFill>
                <a:latin typeface="Monotype Corsiva" pitchFamily="66" charset="0"/>
              </a:rPr>
              <a:t>Пригадай!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65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75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25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50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153" y="2113000"/>
            <a:ext cx="7772400" cy="269167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650" y="1773238"/>
            <a:ext cx="8137525" cy="4320058"/>
          </a:xfrm>
        </p:spPr>
        <p:txBody>
          <a:bodyPr>
            <a:noAutofit/>
          </a:bodyPr>
          <a:lstStyle/>
          <a:p>
            <a:pPr marL="381000" indent="-381000" algn="l">
              <a:lnSpc>
                <a:spcPct val="140000"/>
              </a:lnSpc>
              <a:spcBef>
                <a:spcPts val="0"/>
              </a:spcBef>
            </a:pPr>
            <a:r>
              <a:rPr lang="uk-UA" altLang="ru-RU" sz="3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</a:p>
        </p:txBody>
      </p:sp>
      <p:grpSp>
        <p:nvGrpSpPr>
          <p:cNvPr id="18435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18456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43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 dirty="0" smtClean="0">
                <a:solidFill>
                  <a:srgbClr val="002060"/>
                </a:solidFill>
                <a:latin typeface="Monotype Corsiva" pitchFamily="66" charset="0"/>
              </a:rPr>
              <a:t>Поміркуй!</a:t>
            </a:r>
            <a:endParaRPr lang="uk-UA" altLang="uk-UA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8443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019" y="1503355"/>
            <a:ext cx="6869287" cy="972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1772" y="2636912"/>
            <a:ext cx="83607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altLang="uk-UA" sz="28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Нехай уранці температура повітря була -5°С, а опівдні 3°С. Уранці було холодніше, ніж опівдні, тому кажуть, що число </a:t>
            </a:r>
            <a:r>
              <a:rPr lang="uk-UA" altLang="uk-UA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 -5 </a:t>
            </a:r>
            <a:r>
              <a:rPr lang="uk-UA" altLang="uk-UA" sz="28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менше від числа 3, записують так: -5 &lt; 3.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60297" y="4767535"/>
            <a:ext cx="617200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altLang="uk-UA" sz="2800" dirty="0">
                <a:cs typeface="Arial" charset="0"/>
              </a:rPr>
              <a:t> </a:t>
            </a:r>
            <a:r>
              <a:rPr lang="uk-UA" altLang="uk-UA" sz="2800" b="1" i="1" dirty="0">
                <a:solidFill>
                  <a:schemeClr val="hlink"/>
                </a:solidFill>
                <a:latin typeface="Monotype Corsiva" panose="03010101010201010101" pitchFamily="66" charset="0"/>
                <a:cs typeface="Arial" charset="0"/>
              </a:rPr>
              <a:t>На координатній прямій точка С(-5) розміщена лівіше від точки </a:t>
            </a:r>
            <a:r>
              <a:rPr lang="en-US" altLang="uk-UA" sz="2800" b="1" i="1" dirty="0">
                <a:solidFill>
                  <a:schemeClr val="hlink"/>
                </a:solidFill>
                <a:latin typeface="Monotype Corsiva" panose="03010101010201010101" pitchFamily="66" charset="0"/>
                <a:cs typeface="Arial" charset="0"/>
              </a:rPr>
              <a:t>D</a:t>
            </a:r>
            <a:r>
              <a:rPr lang="ru-RU" altLang="uk-UA" sz="2800" b="1" i="1" dirty="0">
                <a:solidFill>
                  <a:schemeClr val="hlink"/>
                </a:solidFill>
                <a:latin typeface="Monotype Corsiva" panose="03010101010201010101" pitchFamily="66" charset="0"/>
                <a:cs typeface="Arial" charset="0"/>
              </a:rPr>
              <a:t>(3).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153" y="2113000"/>
            <a:ext cx="7772400" cy="269167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650" y="1773238"/>
            <a:ext cx="8137525" cy="4320058"/>
          </a:xfrm>
        </p:spPr>
        <p:txBody>
          <a:bodyPr>
            <a:noAutofit/>
          </a:bodyPr>
          <a:lstStyle/>
          <a:p>
            <a:pPr marL="381000" indent="-381000" algn="l">
              <a:lnSpc>
                <a:spcPct val="140000"/>
              </a:lnSpc>
              <a:spcBef>
                <a:spcPts val="0"/>
              </a:spcBef>
            </a:pPr>
            <a:r>
              <a:rPr lang="uk-UA" altLang="ru-RU" sz="3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</a:p>
        </p:txBody>
      </p:sp>
      <p:grpSp>
        <p:nvGrpSpPr>
          <p:cNvPr id="18435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18456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43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 dirty="0" smtClean="0">
                <a:solidFill>
                  <a:srgbClr val="002060"/>
                </a:solidFill>
                <a:latin typeface="Monotype Corsiva" pitchFamily="66" charset="0"/>
              </a:rPr>
              <a:t>Поміркуй!</a:t>
            </a:r>
            <a:endParaRPr lang="uk-UA" altLang="uk-UA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8443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1772" y="2636912"/>
            <a:ext cx="83607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altLang="uk-UA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Нехай </a:t>
            </a:r>
            <a:r>
              <a:rPr lang="uk-UA" altLang="uk-UA" sz="28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увечері температура повітря була -3°С, а вночі -10°С. Уночі було холодніше, ніж увечері, тому вважають, що число -10 менше від числа </a:t>
            </a:r>
            <a:r>
              <a:rPr lang="uk-UA" altLang="uk-UA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-3</a:t>
            </a:r>
            <a:r>
              <a:rPr lang="uk-UA" altLang="uk-UA" sz="28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, записують так -10 &lt; -3.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60297" y="4767535"/>
            <a:ext cx="6172009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altLang="uk-UA" sz="2800" b="1" i="1" dirty="0" smtClean="0">
                <a:solidFill>
                  <a:schemeClr val="hlink"/>
                </a:solidFill>
                <a:latin typeface="Monotype Corsiva" panose="03010101010201010101" pitchFamily="66" charset="0"/>
                <a:cs typeface="Arial" charset="0"/>
              </a:rPr>
              <a:t>На </a:t>
            </a:r>
            <a:r>
              <a:rPr lang="uk-UA" altLang="uk-UA" sz="2800" b="1" i="1" dirty="0">
                <a:solidFill>
                  <a:schemeClr val="hlink"/>
                </a:solidFill>
                <a:latin typeface="Monotype Corsiva" panose="03010101010201010101" pitchFamily="66" charset="0"/>
                <a:cs typeface="Arial" charset="0"/>
              </a:rPr>
              <a:t>координатній прямій точка М(-10) розміщена лівіше від точки N(-3).</a:t>
            </a:r>
            <a:r>
              <a:rPr lang="ru-RU" altLang="uk-UA" sz="2800" b="1" i="1" dirty="0">
                <a:solidFill>
                  <a:schemeClr val="hlink"/>
                </a:solidFill>
                <a:latin typeface="Monotype Corsiva" panose="03010101010201010101" pitchFamily="66" charset="0"/>
                <a:cs typeface="Arial" charset="0"/>
              </a:rPr>
              <a:t> </a:t>
            </a:r>
            <a:endParaRPr lang="uk-UA" dirty="0"/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129" y="1469788"/>
            <a:ext cx="7029741" cy="1031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581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70630" y="2113000"/>
            <a:ext cx="4659636" cy="2691679"/>
          </a:xfrm>
          <a:noFill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p:grpSp>
        <p:nvGrpSpPr>
          <p:cNvPr id="45060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45061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506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7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 dirty="0" smtClean="0">
                <a:solidFill>
                  <a:srgbClr val="002060"/>
                </a:solidFill>
                <a:latin typeface="Monotype Corsiva" pitchFamily="66" charset="0"/>
              </a:rPr>
              <a:t>Запам'ятай!</a:t>
            </a:r>
            <a:endParaRPr lang="uk-UA" altLang="uk-UA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45069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8" name="Нижний колонтитул 7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Загнутый угол 3"/>
          <p:cNvSpPr/>
          <p:nvPr/>
        </p:nvSpPr>
        <p:spPr>
          <a:xfrm>
            <a:off x="560372" y="1828233"/>
            <a:ext cx="3579580" cy="3866455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175" indent="360363" algn="ctr">
              <a:lnSpc>
                <a:spcPct val="150000"/>
              </a:lnSpc>
              <a:buFont typeface="Arial" charset="0"/>
              <a:buNone/>
            </a:pPr>
            <a:r>
              <a:rPr lang="uk-UA" altLang="ru-RU" sz="3000" b="1" dirty="0">
                <a:solidFill>
                  <a:srgbClr val="002060"/>
                </a:solidFill>
                <a:latin typeface="Monotype Corsiva" pitchFamily="66" charset="0"/>
              </a:rPr>
              <a:t>Порівняти два раціональні </a:t>
            </a:r>
            <a:r>
              <a:rPr lang="uk-UA" altLang="ru-RU" sz="3000" b="1" dirty="0" smtClean="0">
                <a:solidFill>
                  <a:srgbClr val="002060"/>
                </a:solidFill>
                <a:latin typeface="Monotype Corsiva" pitchFamily="66" charset="0"/>
              </a:rPr>
              <a:t> числа </a:t>
            </a:r>
            <a:r>
              <a:rPr lang="uk-UA" altLang="ru-RU" sz="3000" b="1" dirty="0">
                <a:solidFill>
                  <a:srgbClr val="002060"/>
                </a:solidFill>
                <a:latin typeface="Monotype Corsiva" pitchFamily="66" charset="0"/>
              </a:rPr>
              <a:t>– означає встановити, яке з них є більшим, а яке – меншим.</a:t>
            </a:r>
          </a:p>
        </p:txBody>
      </p:sp>
      <p:sp>
        <p:nvSpPr>
          <p:cNvPr id="19" name="Загнутый угол 18"/>
          <p:cNvSpPr/>
          <p:nvPr/>
        </p:nvSpPr>
        <p:spPr>
          <a:xfrm>
            <a:off x="4741678" y="1578769"/>
            <a:ext cx="3934009" cy="4448408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175" indent="360363" algn="ctr">
              <a:lnSpc>
                <a:spcPct val="150000"/>
              </a:lnSpc>
              <a:buFont typeface="Arial" charset="0"/>
              <a:buNone/>
            </a:pPr>
            <a:r>
              <a:rPr lang="uk-UA" altLang="ru-RU" sz="3000" b="1" dirty="0" smtClean="0">
                <a:solidFill>
                  <a:srgbClr val="002060"/>
                </a:solidFill>
                <a:latin typeface="Monotype Corsiva" pitchFamily="66" charset="0"/>
              </a:rPr>
              <a:t>Із двох </a:t>
            </a:r>
            <a:r>
              <a:rPr lang="uk-UA" altLang="ru-RU" sz="3000" b="1" dirty="0" smtClean="0">
                <a:solidFill>
                  <a:srgbClr val="002060"/>
                </a:solidFill>
                <a:latin typeface="Monotype Corsiva" pitchFamily="66" charset="0"/>
              </a:rPr>
              <a:t> раціональних </a:t>
            </a:r>
            <a:r>
              <a:rPr lang="uk-UA" altLang="ru-RU" sz="3000" b="1" dirty="0" smtClean="0">
                <a:solidFill>
                  <a:srgbClr val="002060"/>
                </a:solidFill>
                <a:latin typeface="Monotype Corsiva" pitchFamily="66" charset="0"/>
              </a:rPr>
              <a:t>чисел більшим є те число, для якого  відповідна точка на координатній прямій розміщується правіше.</a:t>
            </a:r>
            <a:endParaRPr lang="uk-UA" altLang="ru-RU" sz="3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19480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460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 dirty="0" smtClean="0">
                <a:solidFill>
                  <a:srgbClr val="002060"/>
                </a:solidFill>
                <a:latin typeface="Monotype Corsiva" pitchFamily="66" charset="0"/>
              </a:rPr>
              <a:t>Зверніть увагу !</a:t>
            </a:r>
            <a:endParaRPr lang="uk-UA" altLang="uk-UA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9467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err="1"/>
              <a:t>Дихнич</a:t>
            </a:r>
            <a:r>
              <a:rPr lang="ru-RU" dirty="0"/>
              <a:t> </a:t>
            </a:r>
            <a:r>
              <a:rPr lang="ru-RU" dirty="0" err="1"/>
              <a:t>Світлана</a:t>
            </a:r>
            <a:r>
              <a:rPr lang="ru-RU" dirty="0"/>
              <a:t> </a:t>
            </a:r>
            <a:r>
              <a:rPr lang="ru-RU" dirty="0" err="1"/>
              <a:t>Борисівна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47882" y="1466155"/>
            <a:ext cx="7251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Позначте на координатній прямій </a:t>
            </a:r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точки: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8279" y="2636912"/>
            <a:ext cx="7251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з від'ємними координатами: 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D(-3)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;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E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(-0,5);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 F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(-6).</a:t>
            </a:r>
            <a:endParaRPr lang="uk-UA" sz="2800" b="1" dirty="0">
              <a:solidFill>
                <a:schemeClr val="accent6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3354" y="2080419"/>
            <a:ext cx="7251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2800" b="1" dirty="0" smtClean="0">
                <a:solidFill>
                  <a:srgbClr val="00B050"/>
                </a:solidFill>
                <a:latin typeface="Monotype Corsiva" pitchFamily="66" charset="0"/>
              </a:rPr>
              <a:t>з додатними координатами: А(2);  В(6); С(3,5)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86" y="3421017"/>
            <a:ext cx="7273627" cy="983541"/>
          </a:xfrm>
          <a:prstGeom prst="rect">
            <a:avLst/>
          </a:prstGeom>
        </p:spPr>
      </p:pic>
      <p:grpSp>
        <p:nvGrpSpPr>
          <p:cNvPr id="13" name="Группа 12"/>
          <p:cNvGrpSpPr/>
          <p:nvPr/>
        </p:nvGrpSpPr>
        <p:grpSpPr>
          <a:xfrm>
            <a:off x="5004048" y="3140968"/>
            <a:ext cx="2304256" cy="720080"/>
            <a:chOff x="5004048" y="3140968"/>
            <a:chExt cx="2304256" cy="720080"/>
          </a:xfrm>
        </p:grpSpPr>
        <p:sp>
          <p:nvSpPr>
            <p:cNvPr id="8" name="Овал 7"/>
            <p:cNvSpPr/>
            <p:nvPr/>
          </p:nvSpPr>
          <p:spPr>
            <a:xfrm>
              <a:off x="5076056" y="3593285"/>
              <a:ext cx="216024" cy="267763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5724128" y="3583022"/>
              <a:ext cx="216024" cy="267763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6739081" y="3583022"/>
              <a:ext cx="216024" cy="267763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04048" y="3140968"/>
              <a:ext cx="2304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>
                  <a:solidFill>
                    <a:schemeClr val="accent3">
                      <a:lumMod val="75000"/>
                    </a:schemeClr>
                  </a:solidFill>
                  <a:latin typeface="Monotype Corsiva" panose="03010101010201010101" pitchFamily="66" charset="0"/>
                </a:rPr>
                <a:t>А</a:t>
              </a:r>
              <a:r>
                <a:rPr lang="uk-UA" sz="2800" b="1" dirty="0" smtClean="0">
                  <a:solidFill>
                    <a:schemeClr val="accent3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    С          В</a:t>
              </a:r>
              <a:endParaRPr lang="uk-UA" sz="28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1634670" y="3193812"/>
            <a:ext cx="2804286" cy="701455"/>
            <a:chOff x="1634670" y="3193812"/>
            <a:chExt cx="2804286" cy="701455"/>
          </a:xfrm>
        </p:grpSpPr>
        <p:sp>
          <p:nvSpPr>
            <p:cNvPr id="25" name="Овал 24"/>
            <p:cNvSpPr/>
            <p:nvPr/>
          </p:nvSpPr>
          <p:spPr>
            <a:xfrm>
              <a:off x="1634670" y="3627504"/>
              <a:ext cx="216024" cy="26776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2915816" y="3593284"/>
              <a:ext cx="216024" cy="26776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4054476" y="3593285"/>
              <a:ext cx="216024" cy="26776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634670" y="3193812"/>
              <a:ext cx="28042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F</a:t>
              </a:r>
              <a:r>
                <a:rPr lang="uk-UA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  </a:t>
              </a:r>
              <a:r>
                <a:rPr lang="en-US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      </a:t>
              </a:r>
              <a:r>
                <a:rPr lang="uk-UA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 </a:t>
              </a:r>
              <a:r>
                <a:rPr lang="en-US" sz="2800" b="1" dirty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D</a:t>
              </a:r>
              <a:r>
                <a:rPr lang="uk-UA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        </a:t>
              </a:r>
              <a:r>
                <a:rPr lang="en-US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</a:t>
              </a:r>
              <a:r>
                <a:rPr lang="uk-UA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</a:t>
              </a:r>
              <a:r>
                <a:rPr lang="en-US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E</a:t>
              </a:r>
              <a:endParaRPr lang="uk-UA" sz="2800" b="1" dirty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endParaRPr>
            </a:p>
          </p:txBody>
        </p:sp>
      </p:grpSp>
      <p:sp>
        <p:nvSpPr>
          <p:cNvPr id="18" name="Загнутый угол 17"/>
          <p:cNvSpPr/>
          <p:nvPr/>
        </p:nvSpPr>
        <p:spPr>
          <a:xfrm>
            <a:off x="1454150" y="5082506"/>
            <a:ext cx="6251363" cy="1224137"/>
          </a:xfrm>
          <a:prstGeom prst="foldedCorner">
            <a:avLst>
              <a:gd name="adj" fmla="val 3364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30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ctr"/>
            <a:r>
              <a:rPr lang="uk-UA" sz="3000" dirty="0" smtClean="0">
                <a:solidFill>
                  <a:srgbClr val="002060"/>
                </a:solidFill>
                <a:latin typeface="Monotype Corsiva" pitchFamily="66" charset="0"/>
              </a:rPr>
              <a:t>Від'ємне </a:t>
            </a:r>
            <a:r>
              <a:rPr lang="uk-UA" sz="3000" dirty="0">
                <a:solidFill>
                  <a:srgbClr val="002060"/>
                </a:solidFill>
                <a:latin typeface="Monotype Corsiva" pitchFamily="66" charset="0"/>
              </a:rPr>
              <a:t>число завжди менше </a:t>
            </a:r>
            <a:endParaRPr lang="uk-UA" sz="30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ctr"/>
            <a:r>
              <a:rPr lang="uk-UA" sz="3000" dirty="0" smtClean="0">
                <a:solidFill>
                  <a:srgbClr val="002060"/>
                </a:solidFill>
                <a:latin typeface="Monotype Corsiva" pitchFamily="66" charset="0"/>
              </a:rPr>
              <a:t>від </a:t>
            </a:r>
            <a:r>
              <a:rPr lang="uk-UA" sz="3000" dirty="0">
                <a:solidFill>
                  <a:srgbClr val="002060"/>
                </a:solidFill>
                <a:latin typeface="Monotype Corsiva" pitchFamily="66" charset="0"/>
              </a:rPr>
              <a:t>додатного числа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2" name="TextBox 1"/>
          <p:cNvSpPr txBox="1"/>
          <p:nvPr/>
        </p:nvSpPr>
        <p:spPr>
          <a:xfrm>
            <a:off x="467866" y="4425579"/>
            <a:ext cx="8568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Від'ємні </a:t>
            </a:r>
            <a:r>
              <a:rPr lang="uk-UA" sz="24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координати </a:t>
            </a:r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знаходяться лівіше додатних </a:t>
            </a:r>
            <a:r>
              <a:rPr lang="uk-UA" sz="24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координат, тому</a:t>
            </a:r>
          </a:p>
        </p:txBody>
      </p:sp>
    </p:spTree>
    <p:extLst>
      <p:ext uri="{BB962C8B-B14F-4D97-AF65-F5344CB8AC3E}">
        <p14:creationId xmlns:p14="http://schemas.microsoft.com/office/powerpoint/2010/main" val="240694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75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19480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460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 dirty="0" smtClean="0">
                <a:solidFill>
                  <a:srgbClr val="002060"/>
                </a:solidFill>
                <a:latin typeface="Monotype Corsiva" pitchFamily="66" charset="0"/>
              </a:rPr>
              <a:t>Зверніть увагу!</a:t>
            </a:r>
            <a:endParaRPr lang="uk-UA" altLang="uk-UA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9467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err="1"/>
              <a:t>Дихнич</a:t>
            </a:r>
            <a:r>
              <a:rPr lang="ru-RU" dirty="0"/>
              <a:t> </a:t>
            </a:r>
            <a:r>
              <a:rPr lang="ru-RU" dirty="0" err="1"/>
              <a:t>Світлана</a:t>
            </a:r>
            <a:r>
              <a:rPr lang="ru-RU" dirty="0"/>
              <a:t> </a:t>
            </a:r>
            <a:r>
              <a:rPr lang="ru-RU" dirty="0" err="1"/>
              <a:t>Борисівна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47882" y="1466155"/>
            <a:ext cx="7251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Позначте на координатній прямій </a:t>
            </a:r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точки: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8279" y="2483258"/>
            <a:ext cx="7251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2800" b="1" dirty="0" smtClean="0">
                <a:solidFill>
                  <a:srgbClr val="00B050"/>
                </a:solidFill>
                <a:latin typeface="Monotype Corsiva" pitchFamily="66" charset="0"/>
              </a:rPr>
              <a:t>з додатними координатами: А(2);  В(6); С(3,5)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86" y="3421017"/>
            <a:ext cx="7273627" cy="983541"/>
          </a:xfrm>
          <a:prstGeom prst="rect">
            <a:avLst/>
          </a:prstGeom>
        </p:spPr>
      </p:pic>
      <p:grpSp>
        <p:nvGrpSpPr>
          <p:cNvPr id="13" name="Группа 12"/>
          <p:cNvGrpSpPr/>
          <p:nvPr/>
        </p:nvGrpSpPr>
        <p:grpSpPr>
          <a:xfrm>
            <a:off x="5004048" y="3140968"/>
            <a:ext cx="2304256" cy="720080"/>
            <a:chOff x="5004048" y="3140968"/>
            <a:chExt cx="2304256" cy="720080"/>
          </a:xfrm>
        </p:grpSpPr>
        <p:sp>
          <p:nvSpPr>
            <p:cNvPr id="8" name="Овал 7"/>
            <p:cNvSpPr/>
            <p:nvPr/>
          </p:nvSpPr>
          <p:spPr>
            <a:xfrm>
              <a:off x="5076056" y="3593285"/>
              <a:ext cx="216024" cy="267763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5724128" y="3583022"/>
              <a:ext cx="216024" cy="267763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6739081" y="3583022"/>
              <a:ext cx="216024" cy="267763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04048" y="3140968"/>
              <a:ext cx="2304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>
                  <a:solidFill>
                    <a:schemeClr val="accent3">
                      <a:lumMod val="75000"/>
                    </a:schemeClr>
                  </a:solidFill>
                  <a:latin typeface="Monotype Corsiva" panose="03010101010201010101" pitchFamily="66" charset="0"/>
                </a:rPr>
                <a:t>А</a:t>
              </a:r>
              <a:r>
                <a:rPr lang="uk-UA" sz="2800" b="1" dirty="0" smtClean="0">
                  <a:solidFill>
                    <a:schemeClr val="accent3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    С          В</a:t>
              </a:r>
              <a:endParaRPr lang="uk-UA" sz="28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endParaRPr>
            </a:p>
          </p:txBody>
        </p:sp>
      </p:grpSp>
      <p:sp>
        <p:nvSpPr>
          <p:cNvPr id="18" name="Загнутый угол 17"/>
          <p:cNvSpPr/>
          <p:nvPr/>
        </p:nvSpPr>
        <p:spPr>
          <a:xfrm>
            <a:off x="1485861" y="5013175"/>
            <a:ext cx="6251363" cy="1309673"/>
          </a:xfrm>
          <a:prstGeom prst="foldedCorner">
            <a:avLst>
              <a:gd name="adj" fmla="val 3364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30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ctr"/>
            <a:r>
              <a:rPr lang="uk-UA" sz="3000" dirty="0" smtClean="0">
                <a:solidFill>
                  <a:srgbClr val="002060"/>
                </a:solidFill>
                <a:latin typeface="Monotype Corsiva" pitchFamily="66" charset="0"/>
              </a:rPr>
              <a:t>Число 0 менше від додатного числа. </a:t>
            </a:r>
            <a:endParaRPr lang="uk-UA" dirty="0"/>
          </a:p>
        </p:txBody>
      </p:sp>
      <p:sp>
        <p:nvSpPr>
          <p:cNvPr id="31" name="TextBox 30"/>
          <p:cNvSpPr txBox="1"/>
          <p:nvPr/>
        </p:nvSpPr>
        <p:spPr>
          <a:xfrm>
            <a:off x="813354" y="1954096"/>
            <a:ext cx="7251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2800" b="1" dirty="0">
                <a:solidFill>
                  <a:srgbClr val="0070C0"/>
                </a:solidFill>
                <a:latin typeface="Monotype Corsiva" pitchFamily="66" charset="0"/>
              </a:rPr>
              <a:t>з</a:t>
            </a:r>
            <a:r>
              <a:rPr lang="uk-UA" sz="2800" b="1" dirty="0" smtClean="0">
                <a:solidFill>
                  <a:srgbClr val="0070C0"/>
                </a:solidFill>
                <a:latin typeface="Monotype Corsiva" pitchFamily="66" charset="0"/>
              </a:rPr>
              <a:t> координатою О(0);</a:t>
            </a:r>
          </a:p>
        </p:txBody>
      </p:sp>
      <p:grpSp>
        <p:nvGrpSpPr>
          <p:cNvPr id="19" name="Группа 18"/>
          <p:cNvGrpSpPr/>
          <p:nvPr/>
        </p:nvGrpSpPr>
        <p:grpSpPr>
          <a:xfrm>
            <a:off x="4130091" y="3140968"/>
            <a:ext cx="513917" cy="743884"/>
            <a:chOff x="4130091" y="3140968"/>
            <a:chExt cx="513917" cy="743884"/>
          </a:xfrm>
        </p:grpSpPr>
        <p:sp>
          <p:nvSpPr>
            <p:cNvPr id="35" name="Овал 34"/>
            <p:cNvSpPr/>
            <p:nvPr/>
          </p:nvSpPr>
          <p:spPr>
            <a:xfrm>
              <a:off x="4265359" y="3617089"/>
              <a:ext cx="216024" cy="26776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130091" y="3140968"/>
              <a:ext cx="5139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>
                  <a:solidFill>
                    <a:srgbClr val="0070C0"/>
                  </a:solidFill>
                  <a:latin typeface="Monotype Corsiva" panose="03010101010201010101" pitchFamily="66" charset="0"/>
                </a:rPr>
                <a:t>О</a:t>
              </a:r>
              <a:endParaRPr lang="uk-UA" sz="2800" b="1" dirty="0">
                <a:solidFill>
                  <a:srgbClr val="0070C0"/>
                </a:solidFill>
                <a:latin typeface="Monotype Corsiva" panose="03010101010201010101" pitchFamily="66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67866" y="4425579"/>
            <a:ext cx="7541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Число 0 знаходяться зліва від додатних </a:t>
            </a:r>
            <a:r>
              <a:rPr lang="uk-UA" sz="24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координат, тому</a:t>
            </a:r>
          </a:p>
        </p:txBody>
      </p:sp>
    </p:spTree>
    <p:extLst>
      <p:ext uri="{BB962C8B-B14F-4D97-AF65-F5344CB8AC3E}">
        <p14:creationId xmlns:p14="http://schemas.microsoft.com/office/powerpoint/2010/main" val="263750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animBg="1"/>
      <p:bldP spid="31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19480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460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 dirty="0" smtClean="0">
                <a:solidFill>
                  <a:srgbClr val="002060"/>
                </a:solidFill>
                <a:latin typeface="Monotype Corsiva" pitchFamily="66" charset="0"/>
              </a:rPr>
              <a:t>Зверніть увагу!</a:t>
            </a:r>
            <a:endParaRPr lang="uk-UA" altLang="uk-UA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9467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err="1"/>
              <a:t>Дихнич</a:t>
            </a:r>
            <a:r>
              <a:rPr lang="ru-RU" dirty="0"/>
              <a:t> </a:t>
            </a:r>
            <a:r>
              <a:rPr lang="ru-RU" dirty="0" err="1"/>
              <a:t>Світлана</a:t>
            </a:r>
            <a:r>
              <a:rPr lang="ru-RU" dirty="0"/>
              <a:t> </a:t>
            </a:r>
            <a:r>
              <a:rPr lang="ru-RU" dirty="0" err="1"/>
              <a:t>Борисівна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47882" y="1466155"/>
            <a:ext cx="7251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Позначте на координатній прямій </a:t>
            </a:r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точки: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86" y="3421017"/>
            <a:ext cx="7273627" cy="983541"/>
          </a:xfrm>
          <a:prstGeom prst="rect">
            <a:avLst/>
          </a:prstGeom>
        </p:spPr>
      </p:pic>
      <p:sp>
        <p:nvSpPr>
          <p:cNvPr id="18" name="Загнутый угол 17"/>
          <p:cNvSpPr/>
          <p:nvPr/>
        </p:nvSpPr>
        <p:spPr>
          <a:xfrm>
            <a:off x="1485861" y="5013175"/>
            <a:ext cx="6251363" cy="1309673"/>
          </a:xfrm>
          <a:prstGeom prst="foldedCorner">
            <a:avLst>
              <a:gd name="adj" fmla="val 3364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30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ctr"/>
            <a:r>
              <a:rPr lang="uk-UA" sz="3000" dirty="0" smtClean="0">
                <a:solidFill>
                  <a:srgbClr val="002060"/>
                </a:solidFill>
                <a:latin typeface="Monotype Corsiva" pitchFamily="66" charset="0"/>
              </a:rPr>
              <a:t>Число 0 більше за від'ємне  число. </a:t>
            </a:r>
            <a:endParaRPr lang="uk-UA" dirty="0"/>
          </a:p>
        </p:txBody>
      </p:sp>
      <p:sp>
        <p:nvSpPr>
          <p:cNvPr id="31" name="TextBox 30"/>
          <p:cNvSpPr txBox="1"/>
          <p:nvPr/>
        </p:nvSpPr>
        <p:spPr>
          <a:xfrm>
            <a:off x="813354" y="1954096"/>
            <a:ext cx="7251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2800" b="1" dirty="0">
                <a:solidFill>
                  <a:srgbClr val="0070C0"/>
                </a:solidFill>
                <a:latin typeface="Monotype Corsiva" pitchFamily="66" charset="0"/>
              </a:rPr>
              <a:t>з</a:t>
            </a:r>
            <a:r>
              <a:rPr lang="uk-UA" sz="2800" b="1" dirty="0" smtClean="0">
                <a:solidFill>
                  <a:srgbClr val="0070C0"/>
                </a:solidFill>
                <a:latin typeface="Monotype Corsiva" pitchFamily="66" charset="0"/>
              </a:rPr>
              <a:t> координатою О(0);</a:t>
            </a:r>
          </a:p>
        </p:txBody>
      </p:sp>
      <p:grpSp>
        <p:nvGrpSpPr>
          <p:cNvPr id="19" name="Группа 18"/>
          <p:cNvGrpSpPr/>
          <p:nvPr/>
        </p:nvGrpSpPr>
        <p:grpSpPr>
          <a:xfrm>
            <a:off x="4130091" y="3140968"/>
            <a:ext cx="513917" cy="743884"/>
            <a:chOff x="4130091" y="3140968"/>
            <a:chExt cx="513917" cy="743884"/>
          </a:xfrm>
        </p:grpSpPr>
        <p:sp>
          <p:nvSpPr>
            <p:cNvPr id="35" name="Овал 34"/>
            <p:cNvSpPr/>
            <p:nvPr/>
          </p:nvSpPr>
          <p:spPr>
            <a:xfrm>
              <a:off x="4265359" y="3617089"/>
              <a:ext cx="216024" cy="26776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130091" y="3140968"/>
              <a:ext cx="5139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>
                  <a:solidFill>
                    <a:srgbClr val="0070C0"/>
                  </a:solidFill>
                  <a:latin typeface="Monotype Corsiva" panose="03010101010201010101" pitchFamily="66" charset="0"/>
                </a:rPr>
                <a:t>О</a:t>
              </a:r>
              <a:endParaRPr lang="uk-UA" sz="2800" b="1" dirty="0">
                <a:solidFill>
                  <a:srgbClr val="0070C0"/>
                </a:solidFill>
                <a:latin typeface="Monotype Corsiva" panose="03010101010201010101" pitchFamily="66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67866" y="4425579"/>
            <a:ext cx="7541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Число 0 знаходяться справа від  від'ємних  </a:t>
            </a:r>
            <a:r>
              <a:rPr lang="uk-UA" sz="24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координат, тому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81080" y="2478912"/>
            <a:ext cx="7251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з від'ємними координатами: 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D(-3)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;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E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(-0,5);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 F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(-6).</a:t>
            </a:r>
            <a:endParaRPr lang="uk-UA" sz="2800" b="1" dirty="0">
              <a:solidFill>
                <a:schemeClr val="accent6">
                  <a:lumMod val="75000"/>
                </a:schemeClr>
              </a:solidFill>
              <a:latin typeface="Monotype Corsiva" pitchFamily="66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1634670" y="3193812"/>
            <a:ext cx="2804286" cy="701455"/>
            <a:chOff x="1634670" y="3193812"/>
            <a:chExt cx="2804286" cy="701455"/>
          </a:xfrm>
        </p:grpSpPr>
        <p:sp>
          <p:nvSpPr>
            <p:cNvPr id="28" name="Овал 27"/>
            <p:cNvSpPr/>
            <p:nvPr/>
          </p:nvSpPr>
          <p:spPr>
            <a:xfrm>
              <a:off x="1634670" y="3627504"/>
              <a:ext cx="216024" cy="26776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915816" y="3593284"/>
              <a:ext cx="216024" cy="26776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4054476" y="3593285"/>
              <a:ext cx="216024" cy="26776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634670" y="3193812"/>
              <a:ext cx="28042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F</a:t>
              </a:r>
              <a:r>
                <a:rPr lang="uk-UA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  </a:t>
              </a:r>
              <a:r>
                <a:rPr lang="en-US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      </a:t>
              </a:r>
              <a:r>
                <a:rPr lang="uk-UA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 </a:t>
              </a:r>
              <a:r>
                <a:rPr lang="en-US" sz="2800" b="1" dirty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D</a:t>
              </a:r>
              <a:r>
                <a:rPr lang="uk-UA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        </a:t>
              </a:r>
              <a:r>
                <a:rPr lang="en-US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</a:t>
              </a:r>
              <a:r>
                <a:rPr lang="uk-UA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 </a:t>
              </a:r>
              <a:r>
                <a:rPr lang="en-US" sz="2800" b="1" dirty="0" smtClean="0">
                  <a:solidFill>
                    <a:schemeClr val="accent6">
                      <a:lumMod val="75000"/>
                    </a:schemeClr>
                  </a:solidFill>
                  <a:latin typeface="Monotype Corsiva" panose="03010101010201010101" pitchFamily="66" charset="0"/>
                </a:rPr>
                <a:t>E</a:t>
              </a:r>
              <a:endParaRPr lang="uk-UA" sz="2800" b="1" dirty="0">
                <a:solidFill>
                  <a:schemeClr val="accent6">
                    <a:lumMod val="75000"/>
                  </a:schemeClr>
                </a:solidFill>
                <a:latin typeface="Monotype Corsiva" panose="030101010102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114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1" grpId="0"/>
      <p:bldP spid="38" grpId="0"/>
      <p:bldP spid="26" grpId="0"/>
    </p:bldLst>
  </p:timing>
</p:sld>
</file>

<file path=ppt/theme/theme1.xml><?xml version="1.0" encoding="utf-8"?>
<a:theme xmlns:a="http://schemas.openxmlformats.org/drawingml/2006/main" name="Матем. 6 клас. Модуль (частина 1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Матем. 6 клас. Модуль (частина 1)</Template>
  <TotalTime>952</TotalTime>
  <Words>1177</Words>
  <Application>Microsoft Office PowerPoint</Application>
  <PresentationFormat>Экран (4:3)</PresentationFormat>
  <Paragraphs>197</Paragraphs>
  <Slides>20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Матем. 6 клас. Модуль (частина 1)</vt:lpstr>
      <vt:lpstr> </vt:lpstr>
      <vt:lpstr> </vt:lpstr>
      <vt:lpstr> </vt:lpstr>
      <vt:lpstr> </vt:lpstr>
      <vt:lpstr>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 ЗА  УВАГУ!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7svetic</dc:creator>
  <cp:lastModifiedBy>7svetic</cp:lastModifiedBy>
  <cp:revision>101</cp:revision>
  <dcterms:created xsi:type="dcterms:W3CDTF">2016-01-18T16:10:15Z</dcterms:created>
  <dcterms:modified xsi:type="dcterms:W3CDTF">2016-01-22T19:19:20Z</dcterms:modified>
</cp:coreProperties>
</file>