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87" r:id="rId4"/>
    <p:sldId id="274" r:id="rId5"/>
    <p:sldId id="288" r:id="rId6"/>
    <p:sldId id="289" r:id="rId7"/>
    <p:sldId id="291" r:id="rId8"/>
    <p:sldId id="290" r:id="rId9"/>
    <p:sldId id="292" r:id="rId10"/>
    <p:sldId id="286" r:id="rId11"/>
    <p:sldId id="29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CC5C3-9CA5-45A5-BFF0-7278F41904B3}" type="datetimeFigureOut">
              <a:rPr lang="uk-UA" smtClean="0"/>
              <a:t>20.01.2016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5B4C2-22D6-45A6-B405-5A3E47915BA4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42336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91AE2-3D0B-42A2-B5CE-FDB194033E8C}" type="datetimeFigureOut">
              <a:rPr lang="uk-UA" smtClean="0"/>
              <a:t>20.01.2016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66951-8B82-4703-B487-DC1C801BF4D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76788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44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7479-145A-433F-86BD-E966D2A01F3F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9851D-1DB8-430B-9CA3-970AD0CE14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67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C40F-93B8-4AD2-820F-FD7B9165180E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9851D-1DB8-430B-9CA3-970AD0CE14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24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CB5-79AE-4E37-90BA-7006C203F620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9851D-1DB8-430B-9CA3-970AD0CE14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8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9EA2-E22C-452E-9A1D-577EB607FEEB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9851D-1DB8-430B-9CA3-970AD0CE14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96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3C1-CC88-48B0-813A-6E7C4BB340F3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9851D-1DB8-430B-9CA3-970AD0CE14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9D41-C8BF-4D38-B291-554D66BE0ED2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9851D-1DB8-430B-9CA3-970AD0CE14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96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425-62D4-4166-A22F-E6F18C39C872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9851D-1DB8-430B-9CA3-970AD0CE14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3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A955-91D7-4240-B5B2-A4CC10562F24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9851D-1DB8-430B-9CA3-970AD0CE14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03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7AE4-C72D-4919-865C-04E2BEFD18FE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9851D-1DB8-430B-9CA3-970AD0CE14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58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B4E7-47A5-4ED0-8966-2C089E75CB78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9851D-1DB8-430B-9CA3-970AD0CE14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45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50E2-E98E-4D4E-96B9-0306F7EA219A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9851D-1DB8-430B-9CA3-970AD0CE14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1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CCE8-15E9-4792-A88B-82C68A36DA3A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9851D-1DB8-430B-9CA3-970AD0CE14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45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jpeg"/><Relationship Id="rId7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0508" y="5992228"/>
            <a:ext cx="6156176" cy="86577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Виконала:  Дихнич Світлана Борисівна</a:t>
            </a:r>
          </a:p>
          <a:p>
            <a:pPr algn="r"/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вчитель математики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1986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6228" y="1594015"/>
            <a:ext cx="66247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uk-UA" sz="8000" b="1" dirty="0">
                <a:solidFill>
                  <a:srgbClr val="002060"/>
                </a:solidFill>
                <a:latin typeface="Monotype Corsiva" pitchFamily="66" charset="0"/>
              </a:rPr>
              <a:t>МОДУЛЬ </a:t>
            </a:r>
            <a:r>
              <a:rPr lang="uk-UA" sz="8000" b="1" dirty="0" smtClean="0">
                <a:solidFill>
                  <a:srgbClr val="002060"/>
                </a:solidFill>
                <a:latin typeface="Monotype Corsiva" pitchFamily="66" charset="0"/>
              </a:rPr>
              <a:t>ЧИСЛА</a:t>
            </a:r>
            <a:endParaRPr lang="en-US" sz="8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spcBef>
                <a:spcPct val="2000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Monotype Corsiva" pitchFamily="66" charset="0"/>
              </a:rPr>
              <a:t>(2 </a:t>
            </a:r>
            <a:r>
              <a:rPr lang="uk-UA" sz="4000" b="1" dirty="0" smtClean="0">
                <a:solidFill>
                  <a:srgbClr val="002060"/>
                </a:solidFill>
                <a:latin typeface="Monotype Corsiva" pitchFamily="66" charset="0"/>
              </a:rPr>
              <a:t>частина)</a:t>
            </a:r>
            <a:endParaRPr lang="uk-UA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08756" y="341275"/>
            <a:ext cx="19837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000" b="1" dirty="0">
                <a:solidFill>
                  <a:srgbClr val="002060"/>
                </a:solidFill>
                <a:latin typeface="Monotype Corsiva" pitchFamily="66" charset="0"/>
              </a:rPr>
              <a:t>6 </a:t>
            </a:r>
            <a:r>
              <a:rPr 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клас</a:t>
            </a:r>
            <a:endParaRPr 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58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180" y="1577825"/>
            <a:ext cx="8470316" cy="4659488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	Прочитати § 24, повторити всі означення та властивості, виконати №№ 1008, 1015, 1003, 1012.</a:t>
            </a:r>
            <a:endParaRPr lang="ru-RU" sz="37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1986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332656"/>
            <a:ext cx="63367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Домашнє завдання</a:t>
            </a:r>
            <a:endParaRPr 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91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180" y="1577825"/>
            <a:ext cx="8470316" cy="4659488"/>
          </a:xfrm>
        </p:spPr>
        <p:txBody>
          <a:bodyPr>
            <a:normAutofit/>
          </a:bodyPr>
          <a:lstStyle/>
          <a:p>
            <a:r>
              <a:rPr lang="ru-RU" sz="7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ДЯКУЮ  ЗА  УВАГУ! </a:t>
            </a:r>
            <a:endParaRPr lang="ru-RU" sz="7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1986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332656"/>
            <a:ext cx="63367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Математика</a:t>
            </a:r>
            <a:endParaRPr 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9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1"/>
            <a:ext cx="7772400" cy="1964072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81213" y="1859505"/>
                <a:ext cx="8532293" cy="991162"/>
              </a:xfrm>
            </p:spPr>
            <p:txBody>
              <a:bodyPr>
                <a:normAutofit fontScale="92500" lnSpcReduction="10000"/>
              </a:bodyPr>
              <a:lstStyle/>
              <a:p>
                <a:pPr marL="742950" indent="-742950" algn="l"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5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5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9</m:t>
                        </m:r>
                      </m:e>
                    </m:d>
                    <m:r>
                      <a:rPr lang="uk-UA" altLang="ru-RU" sz="3500" b="0" i="1" smtClean="0">
                        <a:solidFill>
                          <a:srgbClr val="002060"/>
                        </a:solidFill>
                        <a:latin typeface="Cambria Math"/>
                      </a:rPr>
                      <m:t>= …</m:t>
                    </m:r>
                  </m:oMath>
                </a14:m>
                <a:r>
                  <a:rPr lang="uk-UA" altLang="ru-RU" sz="3500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5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5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uk-UA" altLang="ru-RU" sz="3500" b="0" i="1">
                        <a:solidFill>
                          <a:srgbClr val="002060"/>
                        </a:solidFill>
                        <a:latin typeface="Cambria Math"/>
                      </a:rPr>
                      <m:t>= …</m:t>
                    </m:r>
                  </m:oMath>
                </a14:m>
                <a:r>
                  <a:rPr lang="uk-UA" altLang="ru-RU" sz="3500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5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5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−12</m:t>
                        </m:r>
                      </m:e>
                    </m:d>
                    <m:r>
                      <a:rPr lang="uk-UA" altLang="ru-RU" sz="3500" b="0" i="1">
                        <a:solidFill>
                          <a:srgbClr val="002060"/>
                        </a:solidFill>
                        <a:latin typeface="Cambria Math"/>
                      </a:rPr>
                      <m:t>= …</m:t>
                    </m:r>
                  </m:oMath>
                </a14:m>
                <a:r>
                  <a:rPr lang="uk-UA" altLang="ru-RU" sz="3500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5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5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2,6</m:t>
                        </m:r>
                      </m:e>
                    </m:d>
                    <m:r>
                      <a:rPr lang="uk-UA" altLang="ru-RU" sz="3500" i="1">
                        <a:solidFill>
                          <a:srgbClr val="002060"/>
                        </a:solidFill>
                        <a:latin typeface="Cambria Math"/>
                      </a:rPr>
                      <m:t>= …</m:t>
                    </m:r>
                  </m:oMath>
                </a14:m>
                <a:r>
                  <a:rPr lang="uk-UA" altLang="ru-RU" sz="3500" dirty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5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5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uk-UA" altLang="ru-RU" sz="3500" i="1">
                        <a:solidFill>
                          <a:srgbClr val="002060"/>
                        </a:solidFill>
                        <a:latin typeface="Cambria Math"/>
                      </a:rPr>
                      <m:t>= …</m:t>
                    </m:r>
                  </m:oMath>
                </a14:m>
                <a:r>
                  <a:rPr lang="uk-UA" altLang="ru-RU" sz="3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</a:p>
              <a:p>
                <a:pPr marL="742950" indent="-742950" algn="l">
                  <a:buAutoNum type="arabicPeriod"/>
                </a:pPr>
                <a:endParaRPr lang="uk-UA" altLang="ru-RU" sz="36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81213" y="1859505"/>
                <a:ext cx="8532293" cy="991162"/>
              </a:xfrm>
              <a:blipFill rotWithShape="1">
                <a:blip r:embed="rId2"/>
                <a:stretch>
                  <a:fillRect t="-11043" r="-78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Группа 15"/>
          <p:cNvGrpSpPr/>
          <p:nvPr/>
        </p:nvGrpSpPr>
        <p:grpSpPr>
          <a:xfrm>
            <a:off x="105802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53523" y="295108"/>
            <a:ext cx="66247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Математичний диктант!</a:t>
            </a:r>
            <a:endParaRPr 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31720" y="2905330"/>
            <a:ext cx="8043608" cy="17329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altLang="ru-RU" sz="2600" dirty="0">
                <a:solidFill>
                  <a:srgbClr val="002060"/>
                </a:solidFill>
              </a:rPr>
              <a:t>2.</a:t>
            </a:r>
            <a:r>
              <a:rPr lang="uk-UA" altLang="ru-RU" sz="2600" dirty="0" smtClean="0">
                <a:solidFill>
                  <a:srgbClr val="002060"/>
                </a:solidFill>
              </a:rPr>
              <a:t> </a:t>
            </a:r>
          </a:p>
          <a:p>
            <a:pPr algn="l"/>
            <a:endParaRPr lang="uk-UA" altLang="ru-RU" sz="2600" dirty="0">
              <a:solidFill>
                <a:srgbClr val="002060"/>
              </a:solidFill>
            </a:endParaRPr>
          </a:p>
          <a:p>
            <a:pPr algn="l"/>
            <a:endParaRPr lang="uk-UA" altLang="ru-RU" sz="2600" dirty="0" smtClean="0">
              <a:solidFill>
                <a:srgbClr val="002060"/>
              </a:solidFill>
            </a:endParaRPr>
          </a:p>
          <a:p>
            <a:pPr algn="l"/>
            <a:r>
              <a:rPr lang="uk-UA" altLang="ru-RU" dirty="0" smtClean="0">
                <a:solidFill>
                  <a:srgbClr val="002060"/>
                </a:solidFill>
              </a:rPr>
              <a:t>А(…);  В(…);   С(…);  </a:t>
            </a:r>
            <a:r>
              <a:rPr lang="en-US" altLang="ru-RU" dirty="0" smtClean="0">
                <a:solidFill>
                  <a:srgbClr val="002060"/>
                </a:solidFill>
              </a:rPr>
              <a:t>D</a:t>
            </a:r>
            <a:r>
              <a:rPr lang="uk-UA" altLang="ru-RU" dirty="0" smtClean="0">
                <a:solidFill>
                  <a:srgbClr val="002060"/>
                </a:solidFill>
              </a:rPr>
              <a:t>(…). </a:t>
            </a:r>
            <a:endParaRPr lang="uk-UA" altLang="ru-RU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742950" indent="-742950" algn="l">
              <a:buFont typeface="Arial" panose="020B0604020202020204" pitchFamily="34" charset="0"/>
              <a:buAutoNum type="arabicPeriod"/>
            </a:pPr>
            <a:endParaRPr lang="uk-UA" altLang="ru-RU" sz="36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одзаголовок 2"/>
              <p:cNvSpPr txBox="1">
                <a:spLocks/>
              </p:cNvSpPr>
              <p:nvPr/>
            </p:nvSpPr>
            <p:spPr>
              <a:xfrm>
                <a:off x="467397" y="4922898"/>
                <a:ext cx="8532293" cy="14061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uk-UA" altLang="ru-RU" sz="3000" i="1" dirty="0" smtClean="0">
                    <a:solidFill>
                      <a:srgbClr val="002060"/>
                    </a:solidFill>
                    <a:latin typeface="Cambria Math"/>
                  </a:rPr>
                  <a:t>3.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uk-UA" altLang="ru-RU" sz="3000" b="0" i="1" smtClean="0">
                        <a:solidFill>
                          <a:srgbClr val="002060"/>
                        </a:solidFill>
                        <a:latin typeface="Cambria Math"/>
                      </a:rPr>
                      <m:t>=5</m:t>
                    </m:r>
                  </m:oMath>
                </a14:m>
                <a:r>
                  <a:rPr lang="uk-UA" altLang="ru-RU" sz="3000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uk-UA" altLang="ru-RU" sz="30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uk-UA" altLang="ru-RU" sz="3000" b="0" i="1" smtClean="0">
                        <a:solidFill>
                          <a:srgbClr val="002060"/>
                        </a:solidFill>
                        <a:latin typeface="Cambria Math"/>
                      </a:rPr>
                      <m:t>6</m:t>
                    </m:r>
                  </m:oMath>
                </a14:m>
                <a:r>
                  <a:rPr lang="uk-UA" altLang="ru-RU" sz="3000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uk-UA" altLang="ru-RU" sz="30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uk-UA" altLang="ru-RU" sz="3000" b="0" i="1" smtClean="0">
                        <a:solidFill>
                          <a:srgbClr val="002060"/>
                        </a:solidFill>
                        <a:latin typeface="Cambria Math"/>
                      </a:rPr>
                      <m:t>57</m:t>
                    </m:r>
                  </m:oMath>
                </a14:m>
                <a:r>
                  <a:rPr lang="uk-UA" altLang="ru-RU" sz="3000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uk-UA" altLang="ru-RU" sz="30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uk-UA" altLang="ru-RU" sz="3000" b="0" i="1" smtClean="0">
                        <a:solidFill>
                          <a:srgbClr val="002060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uk-UA" altLang="ru-RU" sz="3000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uk-UA" altLang="ru-RU" sz="3000" i="1">
                        <a:solidFill>
                          <a:srgbClr val="00206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uk-UA" altLang="ru-RU" sz="3000" i="1" dirty="0">
                    <a:solidFill>
                      <a:srgbClr val="002060"/>
                    </a:solidFill>
                    <a:latin typeface="Cambria Math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uk-UA" altLang="ru-RU" sz="3000" i="1">
                        <a:solidFill>
                          <a:srgbClr val="00206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ru-RU" sz="3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uk-UA" altLang="ru-RU" sz="3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uk-UA" altLang="ru-RU" sz="3000" i="1" dirty="0">
                    <a:solidFill>
                      <a:srgbClr val="002060"/>
                    </a:solidFill>
                    <a:latin typeface="Cambria Math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uk-UA" altLang="ru-RU" sz="30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uk-UA" altLang="ru-RU" sz="3000" b="0" i="1" smtClean="0">
                        <a:solidFill>
                          <a:srgbClr val="002060"/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uk-UA" altLang="ru-RU" sz="3000" i="1" dirty="0">
                    <a:solidFill>
                      <a:srgbClr val="002060"/>
                    </a:solidFill>
                    <a:latin typeface="Cambria Math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altLang="ru-RU" sz="30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uk-UA" altLang="ru-RU" sz="30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altLang="ru-RU" sz="3000" b="0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uk-UA" altLang="ru-RU" sz="3000" b="0" i="1" smtClean="0">
                        <a:solidFill>
                          <a:srgbClr val="002060"/>
                        </a:solidFill>
                        <a:latin typeface="Cambria Math"/>
                      </a:rPr>
                      <m:t>10</m:t>
                    </m:r>
                  </m:oMath>
                </a14:m>
                <a:r>
                  <a:rPr lang="uk-UA" altLang="ru-RU" sz="3000" i="1" dirty="0" smtClean="0">
                    <a:solidFill>
                      <a:srgbClr val="002060"/>
                    </a:solidFill>
                    <a:latin typeface="Cambria Math"/>
                  </a:rPr>
                  <a:t>.</a:t>
                </a:r>
                <a:endParaRPr lang="uk-UA" altLang="ru-RU" sz="3000" i="1" dirty="0">
                  <a:solidFill>
                    <a:srgbClr val="00206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15" name="Подзаголовок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97" y="4922898"/>
                <a:ext cx="8532293" cy="1406175"/>
              </a:xfrm>
              <a:prstGeom prst="rect">
                <a:avLst/>
              </a:prstGeom>
              <a:blipFill rotWithShape="1">
                <a:blip r:embed="rId5"/>
                <a:stretch>
                  <a:fillRect l="-1716" b="-478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Группа 28"/>
          <p:cNvGrpSpPr/>
          <p:nvPr/>
        </p:nvGrpSpPr>
        <p:grpSpPr>
          <a:xfrm>
            <a:off x="971454" y="2807484"/>
            <a:ext cx="7424228" cy="1203960"/>
            <a:chOff x="971454" y="2807484"/>
            <a:chExt cx="7424228" cy="1203960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971454" y="3007539"/>
              <a:ext cx="7424228" cy="1003905"/>
              <a:chOff x="971454" y="3007539"/>
              <a:chExt cx="7424228" cy="1003905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1454" y="3007539"/>
                <a:ext cx="7424228" cy="1003905"/>
              </a:xfrm>
              <a:prstGeom prst="rect">
                <a:avLst/>
              </a:prstGeom>
            </p:spPr>
          </p:pic>
          <p:sp>
            <p:nvSpPr>
              <p:cNvPr id="12" name="Овал 11"/>
              <p:cNvSpPr/>
              <p:nvPr/>
            </p:nvSpPr>
            <p:spPr>
              <a:xfrm>
                <a:off x="2627784" y="3215246"/>
                <a:ext cx="216024" cy="21375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5664595" y="3215246"/>
                <a:ext cx="216024" cy="21375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4148029" y="3215246"/>
                <a:ext cx="216024" cy="21375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5004048" y="3219797"/>
                <a:ext cx="216024" cy="21375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459811" y="2807484"/>
              <a:ext cx="36243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 smtClean="0"/>
                <a:t>  </a:t>
              </a:r>
              <a:r>
                <a:rPr lang="en-US" sz="2000" dirty="0" smtClean="0"/>
                <a:t>A 	            C             B        D</a:t>
              </a:r>
              <a:endParaRPr lang="uk-UA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803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1"/>
            <a:ext cx="7772400" cy="1964072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707" y="2355085"/>
            <a:ext cx="8532293" cy="991162"/>
          </a:xfrm>
        </p:spPr>
        <p:txBody>
          <a:bodyPr>
            <a:normAutofit/>
          </a:bodyPr>
          <a:lstStyle/>
          <a:p>
            <a:pPr marL="742950" indent="-742950" algn="l">
              <a:buFont typeface="Arial" panose="020B0604020202020204" pitchFamily="34" charset="0"/>
              <a:buAutoNum type="arabicPeriod"/>
            </a:pPr>
            <a:r>
              <a:rPr lang="uk-UA" altLang="ru-RU" sz="3500" b="1" dirty="0" smtClean="0">
                <a:solidFill>
                  <a:srgbClr val="00B050"/>
                </a:solidFill>
                <a:latin typeface="Monotype Corsiva" pitchFamily="66" charset="0"/>
              </a:rPr>
              <a:t>9;   5;   12;   2,6;   0.</a:t>
            </a:r>
          </a:p>
          <a:p>
            <a:pPr marL="742950" indent="-742950" algn="l">
              <a:buAutoNum type="arabicPeriod"/>
            </a:pPr>
            <a:endParaRPr lang="uk-UA" altLang="ru-RU" sz="36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05802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53523" y="295108"/>
            <a:ext cx="66247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Математичний диктант!</a:t>
            </a:r>
            <a:endParaRPr 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640319" y="3066589"/>
            <a:ext cx="8043608" cy="866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altLang="ru-RU" sz="3500" b="1" dirty="0">
                <a:solidFill>
                  <a:srgbClr val="00B050"/>
                </a:solidFill>
                <a:latin typeface="Monotype Corsiva" pitchFamily="66" charset="0"/>
              </a:rPr>
              <a:t>2.   А(-4);  В(1,5);   С(-0,5);  </a:t>
            </a:r>
            <a:r>
              <a:rPr lang="en-US" altLang="ru-RU" sz="3500" b="1" dirty="0">
                <a:solidFill>
                  <a:srgbClr val="00B050"/>
                </a:solidFill>
                <a:latin typeface="Monotype Corsiva" pitchFamily="66" charset="0"/>
              </a:rPr>
              <a:t>D</a:t>
            </a:r>
            <a:r>
              <a:rPr lang="uk-UA" altLang="ru-RU" sz="3500" b="1" dirty="0">
                <a:solidFill>
                  <a:srgbClr val="00B050"/>
                </a:solidFill>
                <a:latin typeface="Monotype Corsiva" pitchFamily="66" charset="0"/>
              </a:rPr>
              <a:t>(3). </a:t>
            </a:r>
          </a:p>
          <a:p>
            <a:pPr marL="742950" indent="-742950" algn="l">
              <a:buFont typeface="Arial" panose="020B0604020202020204" pitchFamily="34" charset="0"/>
              <a:buAutoNum type="arabicPeriod"/>
            </a:pPr>
            <a:endParaRPr lang="uk-UA" altLang="ru-RU" sz="36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одзаголовок 2"/>
              <p:cNvSpPr txBox="1">
                <a:spLocks/>
              </p:cNvSpPr>
              <p:nvPr/>
            </p:nvSpPr>
            <p:spPr>
              <a:xfrm>
                <a:off x="494441" y="4077072"/>
                <a:ext cx="8532293" cy="22520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uk-UA" altLang="ru-RU" sz="3500" b="1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3.  5 та -5;   6 та -6;   57 та -57;  0</a:t>
                </a:r>
                <a:r>
                  <a:rPr lang="uk-UA" altLang="ru-RU" sz="3500" b="1" dirty="0">
                    <a:solidFill>
                      <a:srgbClr val="00B050"/>
                    </a:solidFill>
                    <a:latin typeface="Monotype Corsiva" pitchFamily="66" charset="0"/>
                  </a:rPr>
                  <a:t>; </a:t>
                </a:r>
                <a:r>
                  <a:rPr lang="uk-UA" altLang="ru-RU" sz="3500" b="1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altLang="ru-RU" sz="35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ru-RU" sz="35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uk-UA" altLang="ru-RU" sz="35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uk-UA" altLang="ru-RU" sz="3500" b="1" dirty="0">
                    <a:solidFill>
                      <a:srgbClr val="00B050"/>
                    </a:solidFill>
                    <a:latin typeface="Monotype Corsiva" pitchFamily="66" charset="0"/>
                  </a:rPr>
                  <a:t> та  </a:t>
                </a:r>
                <a14:m>
                  <m:oMath xmlns:m="http://schemas.openxmlformats.org/officeDocument/2006/math">
                    <m:r>
                      <a:rPr lang="uk-UA" altLang="ru-RU" sz="3500" b="1">
                        <a:solidFill>
                          <a:srgbClr val="00B050"/>
                        </a:solidFill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uk-UA" altLang="ru-RU" sz="35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ru-RU" sz="35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uk-UA" altLang="ru-RU" sz="35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uk-UA" altLang="ru-RU" sz="3500" b="1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altLang="ru-RU" sz="35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ru-RU" sz="35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altLang="ru-RU" sz="35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uk-UA" altLang="ru-RU" sz="3500" b="1" dirty="0">
                    <a:solidFill>
                      <a:srgbClr val="00B050"/>
                    </a:solidFill>
                    <a:latin typeface="Monotype Corsiva" pitchFamily="66" charset="0"/>
                  </a:rPr>
                  <a:t>  та   </a:t>
                </a:r>
                <a14:m>
                  <m:oMath xmlns:m="http://schemas.openxmlformats.org/officeDocument/2006/math">
                    <m:r>
                      <a:rPr lang="uk-UA" altLang="ru-RU" sz="3500" b="1">
                        <a:solidFill>
                          <a:srgbClr val="00B05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altLang="ru-RU" sz="35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ru-RU" sz="35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altLang="ru-RU" sz="35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uk-UA" altLang="ru-RU" sz="3500" b="1" dirty="0">
                    <a:solidFill>
                      <a:srgbClr val="00B050"/>
                    </a:solidFill>
                    <a:latin typeface="Monotype Corsiva" pitchFamily="66" charset="0"/>
                  </a:rPr>
                  <a:t> </a:t>
                </a:r>
                <a:r>
                  <a:rPr lang="uk-UA" altLang="ru-RU" sz="3500" b="1" dirty="0" smtClean="0">
                    <a:solidFill>
                      <a:srgbClr val="00B050"/>
                    </a:solidFill>
                    <a:latin typeface="Monotype Corsiva" pitchFamily="66" charset="0"/>
                  </a:rPr>
                  <a:t>;  коренів немає; коренів немає.</a:t>
                </a:r>
                <a:endParaRPr lang="uk-UA" altLang="ru-RU" sz="3500" b="1" dirty="0">
                  <a:solidFill>
                    <a:srgbClr val="00B050"/>
                  </a:solidFill>
                  <a:latin typeface="Monotype Corsiva" pitchFamily="66" charset="0"/>
                </a:endParaRPr>
              </a:p>
            </p:txBody>
          </p:sp>
        </mc:Choice>
        <mc:Fallback xmlns="">
          <p:sp>
            <p:nvSpPr>
              <p:cNvPr id="15" name="Подзаголовок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41" y="4077072"/>
                <a:ext cx="8532293" cy="2252001"/>
              </a:xfrm>
              <a:prstGeom prst="rect">
                <a:avLst/>
              </a:prstGeom>
              <a:blipFill rotWithShape="1">
                <a:blip r:embed="rId4"/>
                <a:stretch>
                  <a:fillRect l="-2071" r="-214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674842" y="1490172"/>
            <a:ext cx="249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i="1" dirty="0">
                <a:solidFill>
                  <a:srgbClr val="00B050"/>
                </a:solidFill>
              </a:rPr>
              <a:t>Відповіді</a:t>
            </a:r>
          </a:p>
        </p:txBody>
      </p:sp>
    </p:spTree>
    <p:extLst>
      <p:ext uri="{BB962C8B-B14F-4D97-AF65-F5344CB8AC3E}">
        <p14:creationId xmlns:p14="http://schemas.microsoft.com/office/powerpoint/2010/main" val="305839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398" y="1481387"/>
            <a:ext cx="8569098" cy="1587573"/>
          </a:xfrm>
        </p:spPr>
        <p:txBody>
          <a:bodyPr>
            <a:normAutofit/>
          </a:bodyPr>
          <a:lstStyle/>
          <a:p>
            <a:pPr algn="l"/>
            <a:r>
              <a:rPr lang="uk-UA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			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	№ 1000</a:t>
            </a:r>
            <a:b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r>
              <a:rPr lang="uk-UA" sz="30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Завдання.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 Знайдіть </a:t>
            </a:r>
            <a:r>
              <a:rPr lang="en-US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p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, якщо:</a:t>
            </a:r>
            <a:b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1) –</a:t>
            </a:r>
            <a:r>
              <a:rPr lang="en-US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p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=9;   2) 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–</a:t>
            </a:r>
            <a:r>
              <a:rPr lang="en-US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p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=-20;   3) 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–</a:t>
            </a:r>
            <a:r>
              <a:rPr lang="en-US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p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=0,4;    1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) –</a:t>
            </a:r>
            <a:r>
              <a:rPr lang="en-US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p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=0. </a:t>
            </a:r>
            <a:endParaRPr lang="ru-RU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3" y="185388"/>
            <a:ext cx="6624736" cy="865772"/>
          </a:xfrm>
        </p:spPr>
        <p:txBody>
          <a:bodyPr>
            <a:normAutofit/>
          </a:bodyPr>
          <a:lstStyle/>
          <a:p>
            <a:r>
              <a:rPr lang="uk-UA" alt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1986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31720" y="3068960"/>
            <a:ext cx="82887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Розв'язування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.</a:t>
            </a:r>
            <a:b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r>
              <a:rPr lang="uk-UA" sz="3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onotype Corsiva" pitchFamily="66" charset="0"/>
              </a:rPr>
              <a:t>Міркуємо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onotype Corsiva" pitchFamily="66" charset="0"/>
              </a:rPr>
              <a:t>: Так  як  р і –р – протилежні числа, то наше завдання полягає в знаходженні протилежних чисел. Отже, </a:t>
            </a:r>
            <a:r>
              <a:rPr lang="uk-UA" sz="3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onotype Corsiva" pitchFamily="66" charset="0"/>
              </a:rPr>
              <a:t>Записуємо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onotype Corsiva" pitchFamily="66" charset="0"/>
              </a:rPr>
              <a:t>: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1) р=-9;  2) р=20;  3)  р=-0,4;   4) р=0.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76927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398" y="1585896"/>
            <a:ext cx="8569098" cy="1483064"/>
          </a:xfrm>
        </p:spPr>
        <p:txBody>
          <a:bodyPr>
            <a:normAutofit fontScale="90000"/>
          </a:bodyPr>
          <a:lstStyle/>
          <a:p>
            <a:pPr algn="l"/>
            <a:r>
              <a:rPr lang="uk-UA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				</a:t>
            </a:r>
            <a:r>
              <a:rPr lang="uk-UA" sz="3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№ 1002</a:t>
            </a:r>
            <a:br>
              <a:rPr lang="uk-UA" sz="3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r>
              <a:rPr lang="uk-UA" sz="33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Завдання.</a:t>
            </a:r>
            <a:r>
              <a:rPr lang="uk-UA" sz="3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 Розв'яжіть рівняння:</a:t>
            </a:r>
            <a:br>
              <a:rPr lang="uk-UA" sz="3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r>
              <a:rPr lang="uk-UA" sz="3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1) –х=34;   2) –х=5;   3) –х=65;    1</a:t>
            </a:r>
            <a:r>
              <a:rPr lang="uk-UA" sz="3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) </a:t>
            </a:r>
            <a:r>
              <a:rPr lang="uk-UA" sz="3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–х</a:t>
            </a:r>
            <a:r>
              <a:rPr lang="uk-UA" sz="3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=</a:t>
            </a:r>
            <a:r>
              <a:rPr lang="en-US" sz="3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</a:t>
            </a:r>
            <a:r>
              <a:rPr lang="uk-UA" sz="3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-</a:t>
            </a:r>
            <a:r>
              <a:rPr lang="uk-UA" sz="3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8. </a:t>
            </a:r>
            <a:r>
              <a:rPr lang="uk-UA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3" y="185388"/>
            <a:ext cx="6624736" cy="865772"/>
          </a:xfrm>
        </p:spPr>
        <p:txBody>
          <a:bodyPr>
            <a:normAutofit/>
          </a:bodyPr>
          <a:lstStyle/>
          <a:p>
            <a:r>
              <a:rPr lang="uk-UA" alt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1986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1720" y="2850666"/>
            <a:ext cx="82887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Розв'язування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.</a:t>
            </a:r>
            <a:b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r>
              <a:rPr lang="uk-UA" sz="3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onotype Corsiva" pitchFamily="66" charset="0"/>
              </a:rPr>
              <a:t>Міркуємо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onotype Corsiva" pitchFamily="66" charset="0"/>
              </a:rPr>
              <a:t>: «Розв'язати рівняння» означає знайти всі його корені або встановити, що рівняння не має жодного кореня. В нашому випадку х буде коренем рівняння. Так  як </a:t>
            </a:r>
            <a:r>
              <a:rPr lang="uk-UA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</a:rPr>
              <a:t>х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Monotype Corsiva" pitchFamily="66" charset="0"/>
              </a:rPr>
              <a:t> 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onotype Corsiva" pitchFamily="66" charset="0"/>
              </a:rPr>
              <a:t>та </a:t>
            </a:r>
            <a:r>
              <a:rPr lang="uk-UA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</a:rPr>
              <a:t>–х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onotype Corsiva" pitchFamily="66" charset="0"/>
              </a:rPr>
              <a:t>– протилежні числа, то наше завдання полягає в знаходженні протилежних чисел. Отже, </a:t>
            </a:r>
            <a:r>
              <a:rPr lang="uk-UA" sz="3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onotype Corsiva" pitchFamily="66" charset="0"/>
              </a:rPr>
              <a:t>Записуємо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Monotype Corsiva" pitchFamily="66" charset="0"/>
              </a:rPr>
              <a:t>: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1) х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=</a:t>
            </a:r>
            <a:r>
              <a:rPr lang="en-US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-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34;  2) х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=</a:t>
            </a:r>
            <a:r>
              <a:rPr lang="en-US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-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5;  3)  х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=</a:t>
            </a:r>
            <a:r>
              <a:rPr lang="en-US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-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065;   4) х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=</a:t>
            </a:r>
            <a:r>
              <a:rPr lang="en-US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-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8.</a:t>
            </a:r>
            <a:r>
              <a:rPr lang="uk-UA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13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963003" y="1484784"/>
                <a:ext cx="6912915" cy="216024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uk-UA" sz="36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				</a:t>
                </a:r>
                <a:r>
                  <a:rPr lang="uk-UA" sz="33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№ 1011</a:t>
                </a:r>
                <a:r>
                  <a:rPr lang="uk-UA" sz="36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/>
                </a:r>
                <a:br>
                  <a:rPr lang="uk-UA" sz="36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r>
                  <a:rPr lang="uk-UA" sz="3300" u="sng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Завдання.</a:t>
                </a:r>
                <a:r>
                  <a:rPr lang="uk-UA" sz="33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 Розв'яжіть рівняння:</a:t>
                </a:r>
                <a:br>
                  <a:rPr lang="uk-UA" sz="33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r>
                  <a:rPr lang="uk-UA" sz="33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1)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330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3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sz="33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uk-UA" sz="3300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15;     </a:t>
                </a:r>
                <a:r>
                  <a:rPr lang="uk-UA" sz="33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3)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33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3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sz="33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uk-UA" sz="3300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4,5; </a:t>
                </a:r>
                <a:r>
                  <a:rPr lang="en-US" sz="33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</a:t>
                </a:r>
                <a:r>
                  <a:rPr lang="uk-UA" sz="33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 5)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33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3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sz="33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uk-UA" sz="330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3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sz="33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uk-UA" sz="3300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</a:t>
                </a:r>
                <a:r>
                  <a:rPr lang="en-US" sz="3300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/>
                </a:r>
                <a:br>
                  <a:rPr lang="en-US" sz="3300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r>
                  <a:rPr lang="uk-UA" sz="33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2</a:t>
                </a:r>
                <a:r>
                  <a:rPr lang="uk-UA" sz="33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33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3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sz="33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uk-UA" sz="3300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100;</a:t>
                </a:r>
                <a:r>
                  <a:rPr lang="en-US" sz="3300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  </a:t>
                </a:r>
                <a:r>
                  <a:rPr lang="uk-UA" sz="3300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4)</a:t>
                </a:r>
                <a:r>
                  <a:rPr lang="uk-UA" sz="33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33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3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sz="33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uk-UA" sz="3300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7,2;</a:t>
                </a:r>
                <a:r>
                  <a:rPr lang="en-US" sz="3300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   6)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33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3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sz="33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uk-UA" sz="33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0. </a:t>
                </a:r>
                <a:br>
                  <a:rPr lang="uk-UA" sz="33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endParaRPr lang="ru-RU" sz="3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latin typeface="Monotype Corsiva" pitchFamily="66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63003" y="1484784"/>
                <a:ext cx="6912915" cy="2160240"/>
              </a:xfrm>
              <a:blipFill rotWithShape="1">
                <a:blip r:embed="rId2"/>
                <a:stretch>
                  <a:fillRect l="-2116" t="-1355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3" y="185388"/>
            <a:ext cx="6624736" cy="865772"/>
          </a:xfrm>
        </p:spPr>
        <p:txBody>
          <a:bodyPr>
            <a:normAutofit/>
          </a:bodyPr>
          <a:lstStyle/>
          <a:p>
            <a:r>
              <a:rPr lang="uk-UA" alt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1986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Дихнич</a:t>
            </a:r>
            <a:r>
              <a:rPr lang="ru-RU" dirty="0" smtClean="0"/>
              <a:t> </a:t>
            </a:r>
            <a:r>
              <a:rPr lang="ru-RU" dirty="0" err="1" smtClean="0"/>
              <a:t>Світлана</a:t>
            </a:r>
            <a:r>
              <a:rPr lang="ru-RU" dirty="0" smtClean="0"/>
              <a:t> </a:t>
            </a:r>
            <a:r>
              <a:rPr lang="ru-RU" dirty="0" err="1" smtClean="0"/>
              <a:t>Борисівна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76188" y="3356992"/>
                <a:ext cx="8867811" cy="3055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3000" u="sng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Розв'язування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. </a:t>
                </a:r>
                <a:r>
                  <a:rPr lang="uk-UA" sz="3000" u="sng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latin typeface="Monotype Corsiva" pitchFamily="66" charset="0"/>
                  </a:rPr>
                  <a:t>Міркуємо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latin typeface="Monotype Corsiva" pitchFamily="66" charset="0"/>
                  </a:rPr>
                  <a:t>: Нам необхідно знайти такі значення невідомої величини, які розташовані на однаковій відстані від початку відліку</a:t>
                </a:r>
                <a:r>
                  <a:rPr lang="ru-RU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latin typeface="Monotype Corsiva" pitchFamily="66" charset="0"/>
                  </a:rPr>
                  <a:t>. 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latin typeface="Monotype Corsiva" pitchFamily="66" charset="0"/>
                  </a:rPr>
                  <a:t>Рухаючись вправо, а потім вліво від початку відліку, отримаємо наступні значення: </a:t>
                </a:r>
                <a:b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latin typeface="Monotype Corsiva" pitchFamily="66" charset="0"/>
                  </a:rPr>
                </a:b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1) х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=</a:t>
                </a:r>
                <a:r>
                  <a:rPr lang="en-US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-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15 та х=15 ;  2) х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=</a:t>
                </a:r>
                <a:r>
                  <a:rPr lang="en-US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-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100 та х=100 ; 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3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) х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=</a:t>
                </a:r>
                <a:r>
                  <a:rPr lang="en-US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-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4,5 та х=4,5; 4) х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=</a:t>
                </a:r>
                <a:r>
                  <a:rPr lang="en-US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-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7,2  та х=7,2;   5) х=</a:t>
                </a:r>
                <a14:m>
                  <m:oMath xmlns:m="http://schemas.openxmlformats.org/officeDocument/2006/math">
                    <m:r>
                      <a:rPr lang="uk-UA" sz="300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sz="30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0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sz="30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uk-UA" sz="3000" i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та х=</a:t>
                </a:r>
                <a14:m>
                  <m:oMath xmlns:m="http://schemas.openxmlformats.org/officeDocument/2006/math">
                    <m:r>
                      <a:rPr lang="uk-UA" sz="300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uk-UA" sz="30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0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sz="30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uk-UA" sz="3000" i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   6) х=0.</a:t>
                </a:r>
                <a:endParaRPr lang="uk-UA" sz="3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88" y="3356992"/>
                <a:ext cx="8867811" cy="3055901"/>
              </a:xfrm>
              <a:prstGeom prst="rect">
                <a:avLst/>
              </a:prstGeom>
              <a:blipFill rotWithShape="1">
                <a:blip r:embed="rId5"/>
                <a:stretch>
                  <a:fillRect l="-1581" t="-2595" r="-2199" b="-319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00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5083" y="1122108"/>
            <a:ext cx="8777437" cy="2234884"/>
          </a:xfrm>
        </p:spPr>
        <p:txBody>
          <a:bodyPr>
            <a:normAutofit/>
          </a:bodyPr>
          <a:lstStyle/>
          <a:p>
            <a:pPr algn="l"/>
            <a:r>
              <a:rPr lang="uk-UA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				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№ 1007</a:t>
            </a:r>
            <a:b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r>
              <a:rPr lang="uk-UA" sz="30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Завдання.</a:t>
            </a: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 Знайдіть суму і добуток модулів чисел:</a:t>
            </a:r>
            <a:b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1) -0,6 і 3;		3) 44 і -12;		5) -22 і 5;</a:t>
            </a:r>
            <a:b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r>
              <a:rPr lang="uk-UA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2) -24 і 12;		4) -15 і -5;		6) -6 і 16.</a:t>
            </a:r>
            <a:endParaRPr lang="ru-RU" sz="27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3" y="185388"/>
            <a:ext cx="6624736" cy="865772"/>
          </a:xfrm>
        </p:spPr>
        <p:txBody>
          <a:bodyPr>
            <a:normAutofit/>
          </a:bodyPr>
          <a:lstStyle/>
          <a:p>
            <a:r>
              <a:rPr lang="uk-UA" alt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1986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Дихнич</a:t>
            </a:r>
            <a:r>
              <a:rPr lang="ru-RU" dirty="0" smtClean="0"/>
              <a:t> </a:t>
            </a:r>
            <a:r>
              <a:rPr lang="ru-RU" dirty="0" err="1" smtClean="0"/>
              <a:t>Світлана</a:t>
            </a:r>
            <a:r>
              <a:rPr lang="ru-RU" dirty="0" smtClean="0"/>
              <a:t> </a:t>
            </a:r>
            <a:r>
              <a:rPr lang="ru-RU" dirty="0" err="1" smtClean="0"/>
              <a:t>Борисівна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1490" y="3225460"/>
                <a:ext cx="8545006" cy="3305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uk-UA" sz="3000" u="sng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Розв'язування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. 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latin typeface="Monotype Corsiva" pitchFamily="66" charset="0"/>
                  </a:rPr>
                  <a:t>Згідно умови маємо:</a:t>
                </a: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latin typeface="Monotype Corsiva" pitchFamily="66" charset="0"/>
                  </a:rPr>
                  <a:t/>
                </a:r>
                <a:b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latin typeface="Monotype Corsiva" pitchFamily="66" charset="0"/>
                  </a:rPr>
                </a:b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1)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−0,6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=0,6+3=3,6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−0,6</m:t>
                        </m:r>
                      </m:e>
                    </m:d>
                    <m:r>
                      <a:rPr lang="ru-RU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=0,6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∙3=1,8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</a:t>
                </a:r>
                <a:b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2)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−24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12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=24+12=36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−24</m:t>
                        </m:r>
                      </m:e>
                    </m:d>
                    <m:r>
                      <a:rPr lang="ru-RU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12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=24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∙12=288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</a:t>
                </a: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</a:t>
                </a:r>
                <a:b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3)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44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−12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=44+12=3,6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44</m:t>
                        </m:r>
                      </m:e>
                    </m:d>
                    <m:r>
                      <a:rPr lang="ru-RU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−12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=44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∙12=528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</a:t>
                </a: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 </a:t>
                </a:r>
                <a:endParaRPr lang="uk-UA" sz="24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Monotype Corsiva" pitchFamily="66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uk-UA" sz="24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4</a:t>
                </a: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−15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=15+5=20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−15</m:t>
                        </m:r>
                      </m:e>
                    </m:d>
                    <m:r>
                      <a:rPr lang="ru-RU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=15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∙5=75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</a:t>
                </a: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 </a:t>
                </a:r>
                <a:b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5)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−22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=22+5=27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−22</m:t>
                        </m:r>
                      </m:e>
                    </m:d>
                    <m:r>
                      <a:rPr lang="ru-RU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=22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∙5=110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</a:t>
                </a: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</a:t>
                </a:r>
                <a:b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6)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−6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16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=6+16=22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−6</m:t>
                        </m:r>
                      </m:e>
                    </m:d>
                    <m:r>
                      <a:rPr lang="ru-RU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16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=6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∙16=96</m:t>
                    </m:r>
                    <m:r>
                      <a:rPr lang="uk-UA" sz="240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uk-UA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90" y="3225460"/>
                <a:ext cx="8545006" cy="3305520"/>
              </a:xfrm>
              <a:prstGeom prst="rect">
                <a:avLst/>
              </a:prstGeom>
              <a:blipFill rotWithShape="1">
                <a:blip r:embed="rId4"/>
                <a:stretch>
                  <a:fillRect l="-1713" t="-369" r="-357" b="-276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89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475083" y="1124744"/>
                <a:ext cx="8777437" cy="223488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uk-UA" sz="36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				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№ 1014</a:t>
                </a:r>
                <a:b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r>
                  <a:rPr lang="uk-UA" sz="3000" u="sng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Завдання.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 Знайдіть число, протилежне до значення суми:</a:t>
                </a:r>
                <a:b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1)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15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38</m:t>
                        </m:r>
                      </m:e>
                    </m:d>
                  </m:oMath>
                </a14:m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		3)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43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−2</m:t>
                        </m:r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8</m:t>
                        </m:r>
                      </m:e>
                    </m:d>
                  </m:oMath>
                </a14:m>
                <a:r>
                  <a:rPr lang="uk-UA" sz="24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	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/>
                </a:r>
                <a:b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2)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−16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11</m:t>
                        </m:r>
                      </m:e>
                    </m:d>
                  </m:oMath>
                </a14:m>
                <a:r>
                  <a:rPr lang="uk-UA" sz="24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		4)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−101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−6</m:t>
                        </m:r>
                      </m:e>
                    </m:d>
                  </m:oMath>
                </a14:m>
                <a:r>
                  <a:rPr lang="uk-UA" sz="24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.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	</a:t>
                </a:r>
                <a:endParaRPr lang="ru-RU" sz="27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Monotype Corsiva" pitchFamily="66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75083" y="1124744"/>
                <a:ext cx="8777437" cy="2234884"/>
              </a:xfrm>
              <a:blipFill rotWithShape="1">
                <a:blip r:embed="rId2"/>
                <a:stretch>
                  <a:fillRect l="-1667" b="-355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3" y="185388"/>
            <a:ext cx="6624736" cy="865772"/>
          </a:xfrm>
        </p:spPr>
        <p:txBody>
          <a:bodyPr>
            <a:normAutofit/>
          </a:bodyPr>
          <a:lstStyle/>
          <a:p>
            <a:r>
              <a:rPr lang="uk-UA" alt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1986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Дихнич</a:t>
            </a:r>
            <a:r>
              <a:rPr lang="ru-RU" dirty="0" smtClean="0"/>
              <a:t> </a:t>
            </a:r>
            <a:r>
              <a:rPr lang="ru-RU" dirty="0" err="1" smtClean="0"/>
              <a:t>Світлана</a:t>
            </a:r>
            <a:r>
              <a:rPr lang="ru-RU" dirty="0" smtClean="0"/>
              <a:t> </a:t>
            </a:r>
            <a:r>
              <a:rPr lang="ru-RU" dirty="0" err="1" smtClean="0"/>
              <a:t>Борисівна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1490" y="3068960"/>
                <a:ext cx="8545006" cy="3527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uk-UA" sz="3000" u="sng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Розв'язування</a:t>
                </a:r>
                <a:r>
                  <a:rPr lang="uk-UA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. 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latin typeface="Monotype Corsiva" pitchFamily="66" charset="0"/>
                  </a:rPr>
                  <a:t>Спочатку обчислюємо суму, а потім знаходимо протилежне число: </a:t>
                </a: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latin typeface="Monotype Corsiva" pitchFamily="66" charset="0"/>
                  </a:rPr>
                  <a:t/>
                </a:r>
                <a:b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latin typeface="Monotype Corsiva" pitchFamily="66" charset="0"/>
                  </a:rPr>
                </a:br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1)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15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8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15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+3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8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53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 </a:t>
                </a:r>
                <a:r>
                  <a:rPr lang="ru-RU" sz="24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</a:t>
                </a:r>
                <a:r>
                  <a:rPr lang="ru-RU" sz="3000" dirty="0" err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  <a:ea typeface="+mj-ea"/>
                    <a:cs typeface="+mj-cs"/>
                  </a:rPr>
                  <a:t>Відвовідь</a:t>
                </a:r>
                <a:r>
                  <a:rPr lang="ru-RU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  <a:ea typeface="+mj-ea"/>
                    <a:cs typeface="+mj-cs"/>
                  </a:rPr>
                  <a:t>: </a:t>
                </a:r>
                <a:r>
                  <a:rPr lang="ru-RU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  <a:ea typeface="+mj-ea"/>
                    <a:cs typeface="+mj-cs"/>
                  </a:rPr>
                  <a:t>-53.</a:t>
                </a:r>
              </a:p>
              <a:p>
                <a:pPr>
                  <a:lnSpc>
                    <a:spcPct val="120000"/>
                  </a:lnSpc>
                </a:pPr>
                <a:r>
                  <a:rPr lang="uk-UA" sz="32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2)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−1</m:t>
                        </m:r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6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11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16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11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27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  </a:t>
                </a:r>
                <a:r>
                  <a:rPr lang="ru-RU" sz="3000" dirty="0" err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Відвовідь</a:t>
                </a:r>
                <a:r>
                  <a:rPr lang="ru-RU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: </a:t>
                </a:r>
                <a:r>
                  <a:rPr lang="ru-RU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-27.</a:t>
                </a:r>
                <a:endParaRPr lang="uk-UA" sz="3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Monotype Corsiva" pitchFamily="66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uk-UA" sz="32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3)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43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−28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43+28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71</m:t>
                    </m:r>
                  </m:oMath>
                </a14:m>
                <a:r>
                  <a:rPr lang="ru-RU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  </a:t>
                </a:r>
                <a:r>
                  <a:rPr lang="ru-RU" sz="3000" dirty="0" err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Відвовідь</a:t>
                </a:r>
                <a:r>
                  <a:rPr lang="ru-RU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: </a:t>
                </a:r>
                <a:r>
                  <a:rPr lang="ru-RU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-71.</a:t>
                </a:r>
                <a:endParaRPr lang="uk-UA" sz="3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Monotype Corsiva" pitchFamily="66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uk-UA" sz="32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4)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101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−6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101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6</m:t>
                    </m:r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107</m:t>
                    </m:r>
                  </m:oMath>
                </a14:m>
                <a:r>
                  <a:rPr lang="ru-RU" sz="24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  </a:t>
                </a:r>
                <a:r>
                  <a:rPr lang="ru-RU" sz="3000" dirty="0" err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Відвовідь</a:t>
                </a:r>
                <a:r>
                  <a:rPr lang="ru-RU" sz="30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: </a:t>
                </a:r>
                <a:r>
                  <a:rPr lang="ru-RU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-107.</a:t>
                </a:r>
                <a:endParaRPr lang="uk-UA" sz="3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Monotype Corsiva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90" y="3068960"/>
                <a:ext cx="8545006" cy="3527119"/>
              </a:xfrm>
              <a:prstGeom prst="rect">
                <a:avLst/>
              </a:prstGeom>
              <a:blipFill rotWithShape="1">
                <a:blip r:embed="rId5"/>
                <a:stretch>
                  <a:fillRect l="-1856" t="-345" b="-397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31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23381" y="1124744"/>
                <a:ext cx="8929139" cy="223488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uk-UA" sz="36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				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№ 1029 (2,4,5,6)</a:t>
                </a:r>
                <a:b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r>
                  <a:rPr lang="uk-UA" sz="3000" u="sng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Завдання.</a:t>
                </a: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 Розв'яжіть рівняння:</a:t>
                </a:r>
                <a:b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</a:br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2)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+55=68</m:t>
                    </m:r>
                  </m:oMath>
                </a14:m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4)</a:t>
                </a:r>
                <a:r>
                  <a:rPr lang="uk-UA" sz="36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54,9</m:t>
                    </m:r>
                    <m:r>
                      <a:rPr lang="uk-UA" sz="2400" b="0" i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 ;</m:t>
                    </m:r>
                  </m:oMath>
                </a14:m>
                <a:r>
                  <a:rPr lang="uk-UA" sz="3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5)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2400" b="0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ru-RU" sz="2400" b="0" i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−4</m:t>
                    </m:r>
                  </m:oMath>
                </a14:m>
                <a:r>
                  <a:rPr lang="ru-RU" sz="27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  6) </a:t>
                </a:r>
                <a14:m>
                  <m:oMath xmlns:m="http://schemas.openxmlformats.org/officeDocument/2006/math">
                    <m:r>
                      <a:rPr lang="uk-UA" sz="2400" b="0" i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uk-UA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sz="2400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uk-UA" sz="2400" b="0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−12</m:t>
                    </m:r>
                  </m:oMath>
                </a14:m>
                <a:r>
                  <a:rPr lang="ru-RU" sz="27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.</a:t>
                </a:r>
                <a:endParaRPr lang="ru-RU" sz="27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Monotype Corsiva" pitchFamily="66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23381" y="1124744"/>
                <a:ext cx="8929139" cy="2234884"/>
              </a:xfrm>
              <a:blipFill rotWithShape="1">
                <a:blip r:embed="rId2"/>
                <a:stretch>
                  <a:fillRect l="-157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3" y="185388"/>
            <a:ext cx="6624736" cy="865772"/>
          </a:xfrm>
        </p:spPr>
        <p:txBody>
          <a:bodyPr>
            <a:normAutofit/>
          </a:bodyPr>
          <a:lstStyle/>
          <a:p>
            <a:r>
              <a:rPr lang="uk-UA" alt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1986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Дихнич</a:t>
            </a:r>
            <a:r>
              <a:rPr lang="ru-RU" dirty="0" smtClean="0"/>
              <a:t> </a:t>
            </a:r>
            <a:r>
              <a:rPr lang="ru-RU" dirty="0" err="1" smtClean="0"/>
              <a:t>Світлана</a:t>
            </a:r>
            <a:r>
              <a:rPr lang="ru-RU" dirty="0" smtClean="0"/>
              <a:t> </a:t>
            </a:r>
            <a:r>
              <a:rPr lang="ru-RU" dirty="0" err="1" smtClean="0"/>
              <a:t>Борисівна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3775" y="3140958"/>
            <a:ext cx="2304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uk-UA" sz="30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Розв'язування</a:t>
            </a:r>
            <a:r>
              <a:rPr lang="uk-UA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Загнутый угол 11"/>
              <p:cNvSpPr/>
              <p:nvPr/>
            </p:nvSpPr>
            <p:spPr>
              <a:xfrm>
                <a:off x="412916" y="4119811"/>
                <a:ext cx="1944363" cy="2492990"/>
              </a:xfrm>
              <a:prstGeom prst="foldedCorner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</a:rPr>
                  <a:t>2)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−70=30;</m:t>
                    </m:r>
                  </m:oMath>
                </a14:m>
                <a:endParaRPr lang="uk-UA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=30+70</m:t>
                    </m:r>
                  </m:oMath>
                </a14:m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=100</m:t>
                    </m:r>
                  </m:oMath>
                </a14:m>
                <a:r>
                  <a:rPr lang="uk-UA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;</a:t>
                </a:r>
              </a:p>
              <a:p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Звідки </a:t>
                </a:r>
                <a:endParaRPr lang="uk-UA" sz="24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Monotype Corsiva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uk-UA" i="1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= −100</m:t>
                      </m:r>
                      <m:r>
                        <a:rPr lang="en-US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uk-UA" i="1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= 100</m:t>
                      </m:r>
                      <m:r>
                        <a:rPr lang="en-US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uk-UA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Monotype Corsiva" pitchFamily="66" charset="0"/>
                </a:endParaRPr>
              </a:p>
            </p:txBody>
          </p:sp>
        </mc:Choice>
        <mc:Fallback xmlns="">
          <p:sp>
            <p:nvSpPr>
              <p:cNvPr id="12" name="Загнутый угол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16" y="4119811"/>
                <a:ext cx="1944363" cy="2492990"/>
              </a:xfrm>
              <a:prstGeom prst="foldedCorner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Загнутый угол 20"/>
              <p:cNvSpPr/>
              <p:nvPr/>
            </p:nvSpPr>
            <p:spPr>
              <a:xfrm>
                <a:off x="2987824" y="3619329"/>
                <a:ext cx="2055731" cy="2541784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</a:rPr>
                  <a:t>4)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54,9</m:t>
                    </m:r>
                    <m:r>
                      <a:rPr lang="uk-UA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;</m:t>
                    </m:r>
                  </m:oMath>
                </a14:m>
                <a:endParaRPr lang="uk-UA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</a:endParaRPr>
              </a:p>
              <a:p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Звідки </a:t>
                </a:r>
                <a14:m>
                  <m:oMath xmlns:m="http://schemas.openxmlformats.org/officeDocument/2006/math">
                    <m:r>
                      <a:rPr lang="en-US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uk-UA" i="1" dirty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uk-UA" i="1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 −</m:t>
                    </m:r>
                    <m:r>
                      <a:rPr lang="en-US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54,9,</m:t>
                    </m:r>
                  </m:oMath>
                </a14:m>
                <a:endParaRPr lang="en-US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uk-UA" i="1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=</m:t>
                      </m:r>
                      <m:r>
                        <a:rPr lang="en-US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54,9,</m:t>
                      </m:r>
                    </m:oMath>
                  </m:oMathPara>
                </a14:m>
                <a:endParaRPr lang="en-US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Monotype Corsiva" pitchFamily="66" charset="0"/>
                </a:endParaRPr>
              </a:p>
              <a:p>
                <a:r>
                  <a:rPr lang="ru-RU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тому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uk-UA" i="1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= </m:t>
                      </m:r>
                      <m:r>
                        <a:rPr lang="en-US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54,9,</m:t>
                      </m:r>
                    </m:oMath>
                  </m:oMathPara>
                </a14:m>
                <a:endParaRPr lang="en-US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uk-UA" i="1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=</m:t>
                      </m:r>
                      <m:r>
                        <a:rPr lang="ru-RU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−</m:t>
                      </m:r>
                      <m:r>
                        <a:rPr lang="en-US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54,9,</m:t>
                      </m:r>
                    </m:oMath>
                  </m:oMathPara>
                </a14:m>
                <a:endParaRPr lang="en-US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Monotype Corsiva" pitchFamily="66" charset="0"/>
                </a:endParaRPr>
              </a:p>
            </p:txBody>
          </p:sp>
        </mc:Choice>
        <mc:Fallback xmlns="">
          <p:sp>
            <p:nvSpPr>
              <p:cNvPr id="21" name="Загнутый угол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619329"/>
                <a:ext cx="2055731" cy="2541784"/>
              </a:xfrm>
              <a:prstGeom prst="foldedCorner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Загнутый угол 21"/>
              <p:cNvSpPr/>
              <p:nvPr/>
            </p:nvSpPr>
            <p:spPr>
              <a:xfrm>
                <a:off x="5436096" y="3787290"/>
                <a:ext cx="1728192" cy="2150054"/>
              </a:xfrm>
              <a:prstGeom prst="foldedCorner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uk-UA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</a:rPr>
                  <a:t>5)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uk-UA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=−4;</m:t>
                    </m:r>
                  </m:oMath>
                </a14:m>
                <a:endParaRPr lang="uk-UA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</a:endParaRPr>
              </a:p>
              <a:p>
                <a:r>
                  <a:rPr lang="uk-UA" i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</a:rPr>
                  <a:t>Модуль не може бути від'ємним числом, тому коренів немає</a:t>
                </a:r>
                <a:r>
                  <a:rPr lang="uk-UA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22" name="Загнутый угол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787290"/>
                <a:ext cx="1728192" cy="2150054"/>
              </a:xfrm>
              <a:prstGeom prst="foldedCorner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Загнутый угол 22"/>
              <p:cNvSpPr/>
              <p:nvPr/>
            </p:nvSpPr>
            <p:spPr>
              <a:xfrm>
                <a:off x="7301397" y="3225358"/>
                <a:ext cx="1688831" cy="2334258"/>
              </a:xfrm>
              <a:prstGeom prst="foldedCorner">
                <a:avLst>
                  <a:gd name="adj" fmla="val 26121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uk-UA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</a:rPr>
                  <a:t>6</a:t>
                </a:r>
                <a:r>
                  <a:rPr lang="en-US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uk-UA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uk-UA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=−12;</m:t>
                    </m:r>
                  </m:oMath>
                </a14:m>
                <a:endParaRPr lang="uk-UA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</a:endParaRPr>
              </a:p>
              <a:p>
                <a:r>
                  <a:rPr lang="uk-UA" sz="240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uk-UA" i="1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=12 </m:t>
                    </m:r>
                  </m:oMath>
                </a14:m>
                <a:endParaRPr lang="uk-UA" i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Cambria Math"/>
                </a:endParaRPr>
              </a:p>
              <a:p>
                <a:r>
                  <a:rPr lang="uk-UA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       Звідки </a:t>
                </a:r>
                <a:endParaRPr lang="uk-UA" i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000066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uk-UA" i="1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=</m:t>
                      </m:r>
                      <m:r>
                        <a:rPr lang="uk-UA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−12</m:t>
                      </m:r>
                      <m:r>
                        <a:rPr lang="en-US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uk-UA" i="1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       </m:t>
                    </m:r>
                    <m:sSub>
                      <m:sSubPr>
                        <m:ctrlPr>
                          <a:rPr lang="uk-UA" i="1" dirty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solidFill>
                              <a:srgbClr val="000066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uk-UA" i="1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=</m:t>
                    </m:r>
                    <m:r>
                      <a:rPr lang="uk-UA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latin typeface="Cambria Math"/>
                      </a:rPr>
                      <m:t>12</m:t>
                    </m:r>
                  </m:oMath>
                </a14:m>
                <a:r>
                  <a:rPr lang="uk-UA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latin typeface="Monotype Corsiva" pitchFamily="66" charset="0"/>
                  </a:rPr>
                  <a:t>.</a:t>
                </a:r>
                <a:endParaRPr lang="en-US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latin typeface="Monotype Corsiva" pitchFamily="66" charset="0"/>
                </a:endParaRPr>
              </a:p>
            </p:txBody>
          </p:sp>
        </mc:Choice>
        <mc:Fallback xmlns="">
          <p:sp>
            <p:nvSpPr>
              <p:cNvPr id="23" name="Загнутый угол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1397" y="3225358"/>
                <a:ext cx="1688831" cy="2334258"/>
              </a:xfrm>
              <a:prstGeom prst="foldedCorner">
                <a:avLst>
                  <a:gd name="adj" fmla="val 26121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559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Матем. 6 клас. Модуль (частина 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Матем. 6 клас. Модуль (частина 1)</Template>
  <TotalTime>529</TotalTime>
  <Words>420</Words>
  <Application>Microsoft Office PowerPoint</Application>
  <PresentationFormat>Экран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Матем. 6 клас. Модуль (частина 1)</vt:lpstr>
      <vt:lpstr> </vt:lpstr>
      <vt:lpstr> </vt:lpstr>
      <vt:lpstr> </vt:lpstr>
      <vt:lpstr>    № 1000 Завдання.  Знайдіть p, якщо: 1) –p=9;   2) –p=-20;   3) –p=0,4;    1) –p=0. </vt:lpstr>
      <vt:lpstr>    № 1002 Завдання.  Розв'яжіть рівняння: 1) –х=34;   2) –х=5;   3) –х=65;    1) –х= -8.  </vt:lpstr>
      <vt:lpstr>    № 1011 Завдання.  Розв'яжіть рівняння: 1) |x|=15;     3) |x|=4,5;    5) |x|=2/3;  2) |x|=100;   4) |x|=7,2;    6) |x|=0.  </vt:lpstr>
      <vt:lpstr>    № 1007 Завдання.  Знайдіть суму і добуток модулів чисел: 1) -0,6 і 3;  3) 44 і -12;  5) -22 і 5; 2) -24 і 12;  4) -15 і -5;  6) -6 і 16.</vt:lpstr>
      <vt:lpstr>    № 1014 Завдання.  Знайдіть число, протилежне до значення суми: 1) |15|+|38|;  3) |43|+|-28|;  2) |-16|+|11|;  4) |-101|+|-6|. </vt:lpstr>
      <vt:lpstr>    № 1029 (2,4,5,6) Завдання.  Розв'яжіть рівняння: 2) |x|+55=68; 4) |-x|=54,9 ;5) |-x|=-4;  6) -|x|=-12.</vt:lpstr>
      <vt:lpstr> Прочитати § 24, повторити всі означення та властивості, виконати №№ 1008, 1015, 1003, 1012.</vt:lpstr>
      <vt:lpstr>ДЯКУЮ  ЗА 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7svetic</dc:creator>
  <cp:lastModifiedBy>7svetic</cp:lastModifiedBy>
  <cp:revision>56</cp:revision>
  <dcterms:created xsi:type="dcterms:W3CDTF">2016-01-18T16:10:15Z</dcterms:created>
  <dcterms:modified xsi:type="dcterms:W3CDTF">2016-01-20T16:36:41Z</dcterms:modified>
</cp:coreProperties>
</file>