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59" r:id="rId3"/>
    <p:sldId id="287" r:id="rId4"/>
    <p:sldId id="274" r:id="rId5"/>
    <p:sldId id="288" r:id="rId6"/>
    <p:sldId id="289" r:id="rId7"/>
    <p:sldId id="291" r:id="rId8"/>
    <p:sldId id="290" r:id="rId9"/>
    <p:sldId id="292" r:id="rId10"/>
    <p:sldId id="286" r:id="rId11"/>
    <p:sldId id="29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CC5C3-9CA5-45A5-BFF0-7278F41904B3}" type="datetimeFigureOut">
              <a:rPr lang="uk-UA" smtClean="0"/>
              <a:t>20.01.2016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5B4C2-22D6-45A6-B405-5A3E47915BA4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042336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91AE2-3D0B-42A2-B5CE-FDB194033E8C}" type="datetimeFigureOut">
              <a:rPr lang="uk-UA" smtClean="0"/>
              <a:t>20.01.2016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66951-8B82-4703-B487-DC1C801BF4D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776788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0446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7479-145A-433F-86BD-E966D2A01F3F}" type="datetime1">
              <a:rPr lang="ru-RU" smtClean="0"/>
              <a:t>20.01.2016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9851D-1DB8-430B-9CA3-970AD0CE14B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667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C40F-93B8-4AD2-820F-FD7B9165180E}" type="datetime1">
              <a:rPr lang="ru-RU" smtClean="0"/>
              <a:t>20.01.2016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9851D-1DB8-430B-9CA3-970AD0CE14B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624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8CB5-79AE-4E37-90BA-7006C203F620}" type="datetime1">
              <a:rPr lang="ru-RU" smtClean="0"/>
              <a:t>20.01.2016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9851D-1DB8-430B-9CA3-970AD0CE14B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189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9EA2-E22C-452E-9A1D-577EB607FEEB}" type="datetime1">
              <a:rPr lang="ru-RU" smtClean="0"/>
              <a:t>20.01.2016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9851D-1DB8-430B-9CA3-970AD0CE14B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596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3C1-CC88-48B0-813A-6E7C4BB340F3}" type="datetime1">
              <a:rPr lang="ru-RU" smtClean="0"/>
              <a:t>20.01.2016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9851D-1DB8-430B-9CA3-970AD0CE14B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334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9D41-C8BF-4D38-B291-554D66BE0ED2}" type="datetime1">
              <a:rPr lang="ru-RU" smtClean="0"/>
              <a:t>20.01.2016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Дихнич Світлана Борисівна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9851D-1DB8-430B-9CA3-970AD0CE14B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1963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9425-62D4-4166-A22F-E6F18C39C872}" type="datetime1">
              <a:rPr lang="ru-RU" smtClean="0"/>
              <a:t>20.01.2016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Дихнич Світлана Борисівна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9851D-1DB8-430B-9CA3-970AD0CE14B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931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3A955-91D7-4240-B5B2-A4CC10562F24}" type="datetime1">
              <a:rPr lang="ru-RU" smtClean="0"/>
              <a:t>20.01.2016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Дихнич Світлана Борисівна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9851D-1DB8-430B-9CA3-970AD0CE14B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9030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7AE4-C72D-4919-865C-04E2BEFD18FE}" type="datetime1">
              <a:rPr lang="ru-RU" smtClean="0"/>
              <a:t>20.01.2016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Дихнич Світлана Борисівна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9851D-1DB8-430B-9CA3-970AD0CE14B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1582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B4E7-47A5-4ED0-8966-2C089E75CB78}" type="datetime1">
              <a:rPr lang="ru-RU" smtClean="0"/>
              <a:t>20.01.2016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Дихнич Світлана Борисівна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9851D-1DB8-430B-9CA3-970AD0CE14B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7459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50E2-E98E-4D4E-96B9-0306F7EA219A}" type="datetime1">
              <a:rPr lang="ru-RU" smtClean="0"/>
              <a:t>20.01.2016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Дихнич Світлана Борисівна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9851D-1DB8-430B-9CA3-970AD0CE14B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71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tx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ACCE8-15E9-4792-A88B-82C68A36DA3A}" type="datetime1">
              <a:rPr lang="ru-RU" smtClean="0"/>
              <a:t>20.01.2016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9851D-1DB8-430B-9CA3-970AD0CE14B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2454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.jpeg"/><Relationship Id="rId7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2153" y="2113000"/>
            <a:ext cx="7772400" cy="2691679"/>
          </a:xfrm>
        </p:spPr>
        <p:txBody>
          <a:bodyPr>
            <a:normAutofit/>
          </a:bodyPr>
          <a:lstStyle/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/>
            </a:r>
            <a:b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70508" y="5992228"/>
            <a:ext cx="6156176" cy="865772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uk-UA" altLang="ru-RU" sz="3000" b="1" dirty="0" smtClean="0">
                <a:solidFill>
                  <a:srgbClr val="002060"/>
                </a:solidFill>
                <a:latin typeface="Monotype Corsiva" pitchFamily="66" charset="0"/>
              </a:rPr>
              <a:t>Виконала:  Дихнич Світлана Борисівна</a:t>
            </a:r>
          </a:p>
          <a:p>
            <a:pPr algn="r"/>
            <a:r>
              <a:rPr lang="uk-UA" altLang="ru-RU" sz="3000" b="1" dirty="0" smtClean="0">
                <a:solidFill>
                  <a:srgbClr val="002060"/>
                </a:solidFill>
                <a:latin typeface="Monotype Corsiva" pitchFamily="66" charset="0"/>
              </a:rPr>
              <a:t>вчитель математики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91986" y="42432"/>
            <a:ext cx="8584323" cy="4350055"/>
            <a:chOff x="164141" y="87056"/>
            <a:chExt cx="8584323" cy="435005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141" y="87056"/>
              <a:ext cx="879468" cy="1151684"/>
            </a:xfrm>
            <a:prstGeom prst="rect">
              <a:avLst/>
            </a:prstGeom>
            <a:effectLst/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471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9552" y="1340768"/>
              <a:ext cx="0" cy="56336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520" y="1353470"/>
              <a:ext cx="0" cy="30836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536" y="1353471"/>
              <a:ext cx="0" cy="154182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909" y="5949280"/>
            <a:ext cx="759587" cy="75958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36228" y="1594015"/>
            <a:ext cx="662473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uk-UA" sz="8000" b="1" dirty="0">
                <a:solidFill>
                  <a:srgbClr val="002060"/>
                </a:solidFill>
                <a:latin typeface="Monotype Corsiva" pitchFamily="66" charset="0"/>
              </a:rPr>
              <a:t>МОДУЛЬ </a:t>
            </a:r>
            <a:r>
              <a:rPr lang="uk-UA" sz="8000" b="1" dirty="0" smtClean="0">
                <a:solidFill>
                  <a:srgbClr val="002060"/>
                </a:solidFill>
                <a:latin typeface="Monotype Corsiva" pitchFamily="66" charset="0"/>
              </a:rPr>
              <a:t>ЧИСЛА</a:t>
            </a:r>
            <a:endParaRPr lang="en-US" sz="80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algn="ctr">
              <a:spcBef>
                <a:spcPct val="20000"/>
              </a:spcBef>
            </a:pPr>
            <a:r>
              <a:rPr lang="en-US" sz="4000" b="1" dirty="0" smtClean="0">
                <a:solidFill>
                  <a:srgbClr val="002060"/>
                </a:solidFill>
                <a:latin typeface="Monotype Corsiva" pitchFamily="66" charset="0"/>
              </a:rPr>
              <a:t>(2 </a:t>
            </a:r>
            <a:r>
              <a:rPr lang="uk-UA" sz="4000" b="1" dirty="0" smtClean="0">
                <a:solidFill>
                  <a:srgbClr val="002060"/>
                </a:solidFill>
                <a:latin typeface="Monotype Corsiva" pitchFamily="66" charset="0"/>
              </a:rPr>
              <a:t>частина)</a:t>
            </a:r>
            <a:endParaRPr lang="uk-UA" sz="4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08756" y="341275"/>
            <a:ext cx="198372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000" b="1" dirty="0">
                <a:solidFill>
                  <a:srgbClr val="002060"/>
                </a:solidFill>
                <a:latin typeface="Monotype Corsiva" pitchFamily="66" charset="0"/>
              </a:rPr>
              <a:t>6 </a:t>
            </a:r>
            <a:r>
              <a:rPr lang="uk-UA" sz="5000" b="1" dirty="0" smtClean="0">
                <a:solidFill>
                  <a:srgbClr val="002060"/>
                </a:solidFill>
                <a:latin typeface="Monotype Corsiva" pitchFamily="66" charset="0"/>
              </a:rPr>
              <a:t>клас</a:t>
            </a:r>
            <a:endParaRPr lang="uk-UA" sz="5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58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6180" y="1577825"/>
            <a:ext cx="8470316" cy="4659488"/>
          </a:xfrm>
        </p:spPr>
        <p:txBody>
          <a:bodyPr>
            <a:normAutofit/>
          </a:bodyPr>
          <a:lstStyle/>
          <a:p>
            <a:pPr algn="l"/>
            <a:r>
              <a:rPr lang="uk-UA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	Прочитати § 24, повторити всі означення та властивості, виконати №№ 1008, 1015, 1003, 1012.</a:t>
            </a:r>
            <a:endParaRPr lang="ru-RU" sz="37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66"/>
              </a:solidFill>
              <a:latin typeface="Monotype Corsiva" pitchFamily="66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1986" y="42432"/>
            <a:ext cx="8584323" cy="4350055"/>
            <a:chOff x="164141" y="87056"/>
            <a:chExt cx="8584323" cy="435005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141" y="87056"/>
              <a:ext cx="879468" cy="1151684"/>
            </a:xfrm>
            <a:prstGeom prst="rect">
              <a:avLst/>
            </a:prstGeom>
            <a:effectLst/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471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9552" y="1340768"/>
              <a:ext cx="0" cy="56336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520" y="1353470"/>
              <a:ext cx="0" cy="30836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536" y="1353471"/>
              <a:ext cx="0" cy="154182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909" y="5949280"/>
            <a:ext cx="759587" cy="75958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47664" y="332656"/>
            <a:ext cx="63367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000" b="1" dirty="0" smtClean="0">
                <a:solidFill>
                  <a:srgbClr val="002060"/>
                </a:solidFill>
                <a:latin typeface="Monotype Corsiva" pitchFamily="66" charset="0"/>
              </a:rPr>
              <a:t>Домашнє завдання</a:t>
            </a:r>
            <a:endParaRPr lang="uk-UA" sz="5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Дихнич Світлана Борисівна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991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6180" y="1577825"/>
            <a:ext cx="8470316" cy="4659488"/>
          </a:xfrm>
        </p:spPr>
        <p:txBody>
          <a:bodyPr>
            <a:normAutofit/>
          </a:bodyPr>
          <a:lstStyle/>
          <a:p>
            <a:r>
              <a:rPr lang="ru-RU" sz="7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ДЯКУЮ  ЗА  УВАГУ! </a:t>
            </a:r>
            <a:endParaRPr lang="ru-RU" sz="7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66"/>
              </a:solidFill>
              <a:latin typeface="Monotype Corsiva" pitchFamily="66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1986" y="42432"/>
            <a:ext cx="8584323" cy="4350055"/>
            <a:chOff x="164141" y="87056"/>
            <a:chExt cx="8584323" cy="435005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141" y="87056"/>
              <a:ext cx="879468" cy="1151684"/>
            </a:xfrm>
            <a:prstGeom prst="rect">
              <a:avLst/>
            </a:prstGeom>
            <a:effectLst/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471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9552" y="1340768"/>
              <a:ext cx="0" cy="56336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520" y="1353470"/>
              <a:ext cx="0" cy="30836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536" y="1353471"/>
              <a:ext cx="0" cy="154182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909" y="5949280"/>
            <a:ext cx="759587" cy="75958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47664" y="332656"/>
            <a:ext cx="63367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000" b="1" dirty="0" smtClean="0">
                <a:solidFill>
                  <a:srgbClr val="002060"/>
                </a:solidFill>
                <a:latin typeface="Monotype Corsiva" pitchFamily="66" charset="0"/>
              </a:rPr>
              <a:t>Математика</a:t>
            </a:r>
            <a:endParaRPr lang="uk-UA" sz="5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Дихнич Світлана Борисівна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390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2153" y="2113001"/>
            <a:ext cx="7772400" cy="1964072"/>
          </a:xfrm>
        </p:spPr>
        <p:txBody>
          <a:bodyPr>
            <a:normAutofit/>
          </a:bodyPr>
          <a:lstStyle/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/>
            </a:r>
            <a:b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81213" y="1859505"/>
                <a:ext cx="8532293" cy="991162"/>
              </a:xfrm>
            </p:spPr>
            <p:txBody>
              <a:bodyPr>
                <a:normAutofit fontScale="92500" lnSpcReduction="10000"/>
              </a:bodyPr>
              <a:lstStyle/>
              <a:p>
                <a:pPr marL="742950" indent="-742950" algn="l">
                  <a:buFont typeface="Arial" panose="020B0604020202020204" pitchFamily="34" charset="0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altLang="ru-RU" sz="350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altLang="ru-RU" sz="35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9</m:t>
                        </m:r>
                      </m:e>
                    </m:d>
                    <m:r>
                      <a:rPr lang="uk-UA" altLang="ru-RU" sz="3500" b="0" i="1" smtClean="0">
                        <a:solidFill>
                          <a:srgbClr val="002060"/>
                        </a:solidFill>
                        <a:latin typeface="Cambria Math"/>
                      </a:rPr>
                      <m:t>= …</m:t>
                    </m:r>
                  </m:oMath>
                </a14:m>
                <a:r>
                  <a:rPr lang="uk-UA" altLang="ru-RU" sz="3500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altLang="ru-RU" sz="35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altLang="ru-RU" sz="35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−5</m:t>
                        </m:r>
                      </m:e>
                    </m:d>
                    <m:r>
                      <a:rPr lang="uk-UA" altLang="ru-RU" sz="3500" b="0" i="1">
                        <a:solidFill>
                          <a:srgbClr val="002060"/>
                        </a:solidFill>
                        <a:latin typeface="Cambria Math"/>
                      </a:rPr>
                      <m:t>= …</m:t>
                    </m:r>
                  </m:oMath>
                </a14:m>
                <a:r>
                  <a:rPr lang="uk-UA" altLang="ru-RU" sz="3500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altLang="ru-RU" sz="35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altLang="ru-RU" sz="35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−12</m:t>
                        </m:r>
                      </m:e>
                    </m:d>
                    <m:r>
                      <a:rPr lang="uk-UA" altLang="ru-RU" sz="3500" b="0" i="1">
                        <a:solidFill>
                          <a:srgbClr val="002060"/>
                        </a:solidFill>
                        <a:latin typeface="Cambria Math"/>
                      </a:rPr>
                      <m:t>= …</m:t>
                    </m:r>
                  </m:oMath>
                </a14:m>
                <a:r>
                  <a:rPr lang="uk-UA" altLang="ru-RU" sz="3500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altLang="ru-RU" sz="35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altLang="ru-RU" sz="35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2,6</m:t>
                        </m:r>
                      </m:e>
                    </m:d>
                    <m:r>
                      <a:rPr lang="uk-UA" altLang="ru-RU" sz="3500" i="1">
                        <a:solidFill>
                          <a:srgbClr val="002060"/>
                        </a:solidFill>
                        <a:latin typeface="Cambria Math"/>
                      </a:rPr>
                      <m:t>= …</m:t>
                    </m:r>
                  </m:oMath>
                </a14:m>
                <a:r>
                  <a:rPr lang="uk-UA" altLang="ru-RU" sz="3500" dirty="0">
                    <a:solidFill>
                      <a:srgbClr val="002060"/>
                    </a:solidFill>
                    <a:latin typeface="Monotype Corsiva" pitchFamily="66" charset="0"/>
                  </a:rPr>
                  <a:t>;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altLang="ru-RU" sz="35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altLang="ru-RU" sz="35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uk-UA" altLang="ru-RU" sz="3500" i="1">
                        <a:solidFill>
                          <a:srgbClr val="002060"/>
                        </a:solidFill>
                        <a:latin typeface="Cambria Math"/>
                      </a:rPr>
                      <m:t>= …</m:t>
                    </m:r>
                  </m:oMath>
                </a14:m>
                <a:r>
                  <a:rPr lang="uk-UA" altLang="ru-RU" sz="35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</a:p>
              <a:p>
                <a:pPr marL="742950" indent="-742950" algn="l">
                  <a:buAutoNum type="arabicPeriod"/>
                </a:pPr>
                <a:endParaRPr lang="uk-UA" altLang="ru-RU" sz="3600" b="1" dirty="0" smtClean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81213" y="1859505"/>
                <a:ext cx="8532293" cy="991162"/>
              </a:xfrm>
              <a:blipFill rotWithShape="1">
                <a:blip r:embed="rId2"/>
                <a:stretch>
                  <a:fillRect t="-11043" r="-786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Группа 15"/>
          <p:cNvGrpSpPr/>
          <p:nvPr/>
        </p:nvGrpSpPr>
        <p:grpSpPr>
          <a:xfrm>
            <a:off x="105802" y="42432"/>
            <a:ext cx="8584323" cy="4350055"/>
            <a:chOff x="164141" y="87056"/>
            <a:chExt cx="8584323" cy="435005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141" y="87056"/>
              <a:ext cx="879468" cy="1151684"/>
            </a:xfrm>
            <a:prstGeom prst="rect">
              <a:avLst/>
            </a:prstGeom>
            <a:effectLst/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471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9552" y="1340768"/>
              <a:ext cx="0" cy="56336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520" y="1353470"/>
              <a:ext cx="0" cy="30836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536" y="1353471"/>
              <a:ext cx="0" cy="154182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909" y="5949280"/>
            <a:ext cx="759587" cy="75958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53523" y="295108"/>
            <a:ext cx="66247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000" b="1" dirty="0" smtClean="0">
                <a:solidFill>
                  <a:srgbClr val="002060"/>
                </a:solidFill>
                <a:latin typeface="Monotype Corsiva" pitchFamily="66" charset="0"/>
              </a:rPr>
              <a:t>Математичний диктант!</a:t>
            </a:r>
            <a:endParaRPr lang="uk-UA" sz="5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Дихнич Світлана Борисівна</a:t>
            </a:r>
            <a:endParaRPr lang="ru-RU" dirty="0"/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531720" y="2905330"/>
            <a:ext cx="8043608" cy="173295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altLang="ru-RU" sz="2600" dirty="0">
                <a:solidFill>
                  <a:srgbClr val="002060"/>
                </a:solidFill>
              </a:rPr>
              <a:t>2.</a:t>
            </a:r>
            <a:r>
              <a:rPr lang="uk-UA" altLang="ru-RU" sz="2600" dirty="0" smtClean="0">
                <a:solidFill>
                  <a:srgbClr val="002060"/>
                </a:solidFill>
              </a:rPr>
              <a:t> </a:t>
            </a:r>
          </a:p>
          <a:p>
            <a:pPr algn="l"/>
            <a:endParaRPr lang="uk-UA" altLang="ru-RU" sz="2600" dirty="0">
              <a:solidFill>
                <a:srgbClr val="002060"/>
              </a:solidFill>
            </a:endParaRPr>
          </a:p>
          <a:p>
            <a:pPr algn="l"/>
            <a:endParaRPr lang="uk-UA" altLang="ru-RU" sz="2600" dirty="0" smtClean="0">
              <a:solidFill>
                <a:srgbClr val="002060"/>
              </a:solidFill>
            </a:endParaRPr>
          </a:p>
          <a:p>
            <a:pPr algn="l"/>
            <a:r>
              <a:rPr lang="uk-UA" altLang="ru-RU" dirty="0" smtClean="0">
                <a:solidFill>
                  <a:srgbClr val="002060"/>
                </a:solidFill>
              </a:rPr>
              <a:t>А(…);  В(…);   С(…);  </a:t>
            </a:r>
            <a:r>
              <a:rPr lang="en-US" altLang="ru-RU" dirty="0" smtClean="0">
                <a:solidFill>
                  <a:srgbClr val="002060"/>
                </a:solidFill>
              </a:rPr>
              <a:t>D</a:t>
            </a:r>
            <a:r>
              <a:rPr lang="uk-UA" altLang="ru-RU" dirty="0" smtClean="0">
                <a:solidFill>
                  <a:srgbClr val="002060"/>
                </a:solidFill>
              </a:rPr>
              <a:t>(…). </a:t>
            </a:r>
            <a:endParaRPr lang="uk-UA" altLang="ru-RU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marL="742950" indent="-742950" algn="l">
              <a:buFont typeface="Arial" panose="020B0604020202020204" pitchFamily="34" charset="0"/>
              <a:buAutoNum type="arabicPeriod"/>
            </a:pPr>
            <a:endParaRPr lang="uk-UA" altLang="ru-RU" sz="3600" b="1" dirty="0" smtClean="0">
              <a:solidFill>
                <a:srgbClr val="002060"/>
              </a:solidFill>
              <a:latin typeface="Monotype Corsiva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Подзаголовок 2"/>
              <p:cNvSpPr txBox="1">
                <a:spLocks/>
              </p:cNvSpPr>
              <p:nvPr/>
            </p:nvSpPr>
            <p:spPr>
              <a:xfrm>
                <a:off x="467397" y="4922898"/>
                <a:ext cx="8532293" cy="14061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uk-UA" altLang="ru-RU" sz="3000" i="1" dirty="0" smtClean="0">
                    <a:solidFill>
                      <a:srgbClr val="002060"/>
                    </a:solidFill>
                    <a:latin typeface="Cambria Math"/>
                  </a:rPr>
                  <a:t>3.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altLang="ru-RU" sz="30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altLang="ru-RU" sz="30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…</m:t>
                        </m:r>
                      </m:e>
                    </m:d>
                    <m:r>
                      <a:rPr lang="uk-UA" altLang="ru-RU" sz="3000" b="0" i="1" smtClean="0">
                        <a:solidFill>
                          <a:srgbClr val="002060"/>
                        </a:solidFill>
                        <a:latin typeface="Cambria Math"/>
                      </a:rPr>
                      <m:t>=5</m:t>
                    </m:r>
                  </m:oMath>
                </a14:m>
                <a:r>
                  <a:rPr lang="uk-UA" altLang="ru-RU" sz="3000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altLang="ru-RU" sz="30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altLang="ru-RU" sz="30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…</m:t>
                        </m:r>
                      </m:e>
                    </m:d>
                    <m:r>
                      <a:rPr lang="uk-UA" altLang="ru-RU" sz="3000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uk-UA" altLang="ru-RU" sz="3000" b="0" i="1" smtClean="0">
                        <a:solidFill>
                          <a:srgbClr val="002060"/>
                        </a:solidFill>
                        <a:latin typeface="Cambria Math"/>
                      </a:rPr>
                      <m:t>6</m:t>
                    </m:r>
                  </m:oMath>
                </a14:m>
                <a:r>
                  <a:rPr lang="uk-UA" altLang="ru-RU" sz="3000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altLang="ru-RU" sz="30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altLang="ru-RU" sz="30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…</m:t>
                        </m:r>
                      </m:e>
                    </m:d>
                    <m:r>
                      <a:rPr lang="uk-UA" altLang="ru-RU" sz="3000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uk-UA" altLang="ru-RU" sz="3000" b="0" i="1" smtClean="0">
                        <a:solidFill>
                          <a:srgbClr val="002060"/>
                        </a:solidFill>
                        <a:latin typeface="Cambria Math"/>
                      </a:rPr>
                      <m:t>57</m:t>
                    </m:r>
                  </m:oMath>
                </a14:m>
                <a:r>
                  <a:rPr lang="uk-UA" altLang="ru-RU" sz="3000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altLang="ru-RU" sz="30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altLang="ru-RU" sz="30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…</m:t>
                        </m:r>
                      </m:e>
                    </m:d>
                    <m:r>
                      <a:rPr lang="uk-UA" altLang="ru-RU" sz="3000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uk-UA" altLang="ru-RU" sz="3000" b="0" i="1" smtClean="0">
                        <a:solidFill>
                          <a:srgbClr val="002060"/>
                        </a:solidFill>
                        <a:latin typeface="Cambria Math"/>
                      </a:rPr>
                      <m:t>0</m:t>
                    </m:r>
                  </m:oMath>
                </a14:m>
                <a:r>
                  <a:rPr lang="uk-UA" altLang="ru-RU" sz="3000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altLang="ru-RU" sz="30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altLang="ru-RU" sz="30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…</m:t>
                        </m:r>
                      </m:e>
                    </m:d>
                    <m:r>
                      <a:rPr lang="uk-UA" altLang="ru-RU" sz="3000" i="1">
                        <a:solidFill>
                          <a:srgbClr val="002060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uk-UA" altLang="ru-RU" sz="30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ru-RU" sz="30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uk-UA" altLang="ru-RU" sz="30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uk-UA" altLang="ru-RU" sz="3000" i="1" dirty="0">
                    <a:solidFill>
                      <a:srgbClr val="002060"/>
                    </a:solidFill>
                    <a:latin typeface="Cambria Math"/>
                  </a:rPr>
                  <a:t>;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altLang="ru-RU" sz="30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altLang="ru-RU" sz="30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…</m:t>
                        </m:r>
                      </m:e>
                    </m:d>
                    <m:r>
                      <a:rPr lang="uk-UA" altLang="ru-RU" sz="3000" i="1">
                        <a:solidFill>
                          <a:srgbClr val="002060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uk-UA" altLang="ru-RU" sz="30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ru-RU" sz="30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uk-UA" altLang="ru-RU" sz="30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uk-UA" altLang="ru-RU" sz="30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r>
                  <a:rPr lang="uk-UA" altLang="ru-RU" sz="3000" i="1" dirty="0">
                    <a:solidFill>
                      <a:srgbClr val="002060"/>
                    </a:solidFill>
                    <a:latin typeface="Cambria Math"/>
                  </a:rPr>
                  <a:t>;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altLang="ru-RU" sz="30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altLang="ru-RU" sz="30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…</m:t>
                        </m:r>
                      </m:e>
                    </m:d>
                    <m:r>
                      <a:rPr lang="uk-UA" altLang="ru-RU" sz="3000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uk-UA" altLang="ru-RU" sz="3000" b="0" i="1" smtClean="0">
                        <a:solidFill>
                          <a:srgbClr val="002060"/>
                        </a:solidFill>
                        <a:latin typeface="Cambria Math"/>
                      </a:rPr>
                      <m:t>−1</m:t>
                    </m:r>
                  </m:oMath>
                </a14:m>
                <a:r>
                  <a:rPr lang="uk-UA" altLang="ru-RU" sz="3000" i="1" dirty="0">
                    <a:solidFill>
                      <a:srgbClr val="002060"/>
                    </a:solidFill>
                    <a:latin typeface="Cambria Math"/>
                  </a:rPr>
                  <a:t>;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altLang="ru-RU" sz="30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altLang="ru-RU" sz="30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…</m:t>
                        </m:r>
                      </m:e>
                    </m:d>
                    <m:r>
                      <a:rPr lang="uk-UA" altLang="ru-RU" sz="3000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US" altLang="ru-RU" sz="3000" b="0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r>
                      <a:rPr lang="uk-UA" altLang="ru-RU" sz="3000" b="0" i="1" smtClean="0">
                        <a:solidFill>
                          <a:srgbClr val="002060"/>
                        </a:solidFill>
                        <a:latin typeface="Cambria Math"/>
                      </a:rPr>
                      <m:t>10</m:t>
                    </m:r>
                  </m:oMath>
                </a14:m>
                <a:r>
                  <a:rPr lang="uk-UA" altLang="ru-RU" sz="3000" i="1" dirty="0" smtClean="0">
                    <a:solidFill>
                      <a:srgbClr val="002060"/>
                    </a:solidFill>
                    <a:latin typeface="Cambria Math"/>
                  </a:rPr>
                  <a:t>.</a:t>
                </a:r>
                <a:endParaRPr lang="uk-UA" altLang="ru-RU" sz="3000" i="1" dirty="0">
                  <a:solidFill>
                    <a:srgbClr val="002060"/>
                  </a:solidFill>
                  <a:latin typeface="Cambria Math"/>
                </a:endParaRPr>
              </a:p>
            </p:txBody>
          </p:sp>
        </mc:Choice>
        <mc:Fallback>
          <p:sp>
            <p:nvSpPr>
              <p:cNvPr id="15" name="Подзаголовок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97" y="4922898"/>
                <a:ext cx="8532293" cy="1406175"/>
              </a:xfrm>
              <a:prstGeom prst="rect">
                <a:avLst/>
              </a:prstGeom>
              <a:blipFill rotWithShape="1">
                <a:blip r:embed="rId5"/>
                <a:stretch>
                  <a:fillRect l="-1716" b="-478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Группа 28"/>
          <p:cNvGrpSpPr/>
          <p:nvPr/>
        </p:nvGrpSpPr>
        <p:grpSpPr>
          <a:xfrm>
            <a:off x="971454" y="2807484"/>
            <a:ext cx="7424228" cy="1203960"/>
            <a:chOff x="971454" y="2807484"/>
            <a:chExt cx="7424228" cy="1203960"/>
          </a:xfrm>
        </p:grpSpPr>
        <p:grpSp>
          <p:nvGrpSpPr>
            <p:cNvPr id="27" name="Группа 26"/>
            <p:cNvGrpSpPr/>
            <p:nvPr/>
          </p:nvGrpSpPr>
          <p:grpSpPr>
            <a:xfrm>
              <a:off x="971454" y="3007539"/>
              <a:ext cx="7424228" cy="1003905"/>
              <a:chOff x="971454" y="3007539"/>
              <a:chExt cx="7424228" cy="1003905"/>
            </a:xfrm>
          </p:grpSpPr>
          <p:pic>
            <p:nvPicPr>
              <p:cNvPr id="10" name="Рисунок 9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71454" y="3007539"/>
                <a:ext cx="7424228" cy="1003905"/>
              </a:xfrm>
              <a:prstGeom prst="rect">
                <a:avLst/>
              </a:prstGeom>
            </p:spPr>
          </p:pic>
          <p:sp>
            <p:nvSpPr>
              <p:cNvPr id="12" name="Овал 11"/>
              <p:cNvSpPr/>
              <p:nvPr/>
            </p:nvSpPr>
            <p:spPr>
              <a:xfrm>
                <a:off x="2627784" y="3215246"/>
                <a:ext cx="216024" cy="21375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17" name="Овал 16"/>
              <p:cNvSpPr/>
              <p:nvPr/>
            </p:nvSpPr>
            <p:spPr>
              <a:xfrm>
                <a:off x="5664595" y="3215246"/>
                <a:ext cx="216024" cy="21375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18" name="Овал 17"/>
              <p:cNvSpPr/>
              <p:nvPr/>
            </p:nvSpPr>
            <p:spPr>
              <a:xfrm>
                <a:off x="4148029" y="3215246"/>
                <a:ext cx="216024" cy="21375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19" name="Овал 18"/>
              <p:cNvSpPr/>
              <p:nvPr/>
            </p:nvSpPr>
            <p:spPr>
              <a:xfrm>
                <a:off x="5004048" y="3219797"/>
                <a:ext cx="216024" cy="21375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2459811" y="2807484"/>
              <a:ext cx="362435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000" dirty="0" smtClean="0"/>
                <a:t>  </a:t>
              </a:r>
              <a:r>
                <a:rPr lang="en-US" sz="2000" dirty="0" smtClean="0"/>
                <a:t>A 	            C             B        D</a:t>
              </a:r>
              <a:endParaRPr lang="uk-UA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3803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2153" y="2113001"/>
            <a:ext cx="7772400" cy="1964072"/>
          </a:xfrm>
        </p:spPr>
        <p:txBody>
          <a:bodyPr>
            <a:normAutofit/>
          </a:bodyPr>
          <a:lstStyle/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/>
            </a:r>
            <a:b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707" y="2355085"/>
            <a:ext cx="8532293" cy="991162"/>
          </a:xfrm>
        </p:spPr>
        <p:txBody>
          <a:bodyPr>
            <a:normAutofit/>
          </a:bodyPr>
          <a:lstStyle/>
          <a:p>
            <a:pPr marL="742950" indent="-742950" algn="l">
              <a:buFont typeface="Arial" panose="020B0604020202020204" pitchFamily="34" charset="0"/>
              <a:buAutoNum type="arabicPeriod"/>
            </a:pPr>
            <a:r>
              <a:rPr lang="uk-UA" altLang="ru-RU" sz="3500" b="1" dirty="0" smtClean="0">
                <a:solidFill>
                  <a:srgbClr val="00B050"/>
                </a:solidFill>
                <a:latin typeface="Monotype Corsiva" pitchFamily="66" charset="0"/>
              </a:rPr>
              <a:t>9;   5;   12;   2,6;   0.</a:t>
            </a:r>
          </a:p>
          <a:p>
            <a:pPr marL="742950" indent="-742950" algn="l">
              <a:buAutoNum type="arabicPeriod"/>
            </a:pPr>
            <a:endParaRPr lang="uk-UA" altLang="ru-RU" sz="3600" b="1" dirty="0" smtClean="0">
              <a:solidFill>
                <a:srgbClr val="002060"/>
              </a:solidFill>
              <a:latin typeface="Monotype Corsiva" pitchFamily="66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105802" y="42432"/>
            <a:ext cx="8584323" cy="4350055"/>
            <a:chOff x="164141" y="87056"/>
            <a:chExt cx="8584323" cy="435005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141" y="87056"/>
              <a:ext cx="879468" cy="1151684"/>
            </a:xfrm>
            <a:prstGeom prst="rect">
              <a:avLst/>
            </a:prstGeom>
            <a:effectLst/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471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9552" y="1340768"/>
              <a:ext cx="0" cy="56336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520" y="1353470"/>
              <a:ext cx="0" cy="30836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536" y="1353471"/>
              <a:ext cx="0" cy="154182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909" y="5949280"/>
            <a:ext cx="759587" cy="75958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53523" y="295108"/>
            <a:ext cx="66247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000" b="1" dirty="0" smtClean="0">
                <a:solidFill>
                  <a:srgbClr val="002060"/>
                </a:solidFill>
                <a:latin typeface="Monotype Corsiva" pitchFamily="66" charset="0"/>
              </a:rPr>
              <a:t>Математичний диктант!</a:t>
            </a:r>
            <a:endParaRPr lang="uk-UA" sz="5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Дихнич Світлана Борисівна</a:t>
            </a:r>
            <a:endParaRPr lang="ru-RU" dirty="0"/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640319" y="3066589"/>
            <a:ext cx="8043608" cy="866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altLang="ru-RU" sz="3500" b="1" dirty="0">
                <a:solidFill>
                  <a:srgbClr val="00B050"/>
                </a:solidFill>
                <a:latin typeface="Monotype Corsiva" pitchFamily="66" charset="0"/>
              </a:rPr>
              <a:t>2.   А(-4);  В(1,5);   С(-0,5);  </a:t>
            </a:r>
            <a:r>
              <a:rPr lang="en-US" altLang="ru-RU" sz="3500" b="1" dirty="0">
                <a:solidFill>
                  <a:srgbClr val="00B050"/>
                </a:solidFill>
                <a:latin typeface="Monotype Corsiva" pitchFamily="66" charset="0"/>
              </a:rPr>
              <a:t>D</a:t>
            </a:r>
            <a:r>
              <a:rPr lang="uk-UA" altLang="ru-RU" sz="3500" b="1" dirty="0">
                <a:solidFill>
                  <a:srgbClr val="00B050"/>
                </a:solidFill>
                <a:latin typeface="Monotype Corsiva" pitchFamily="66" charset="0"/>
              </a:rPr>
              <a:t>(3). </a:t>
            </a:r>
          </a:p>
          <a:p>
            <a:pPr marL="742950" indent="-742950" algn="l">
              <a:buFont typeface="Arial" panose="020B0604020202020204" pitchFamily="34" charset="0"/>
              <a:buAutoNum type="arabicPeriod"/>
            </a:pPr>
            <a:endParaRPr lang="uk-UA" altLang="ru-RU" sz="3600" b="1" dirty="0" smtClean="0">
              <a:solidFill>
                <a:srgbClr val="002060"/>
              </a:solidFill>
              <a:latin typeface="Monotype Corsiva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одзаголовок 2"/>
              <p:cNvSpPr txBox="1">
                <a:spLocks/>
              </p:cNvSpPr>
              <p:nvPr/>
            </p:nvSpPr>
            <p:spPr>
              <a:xfrm>
                <a:off x="494441" y="4077072"/>
                <a:ext cx="8532293" cy="225200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uk-UA" altLang="ru-RU" sz="3500" b="1" dirty="0" smtClean="0">
                    <a:solidFill>
                      <a:srgbClr val="00B050"/>
                    </a:solidFill>
                    <a:latin typeface="Monotype Corsiva" pitchFamily="66" charset="0"/>
                  </a:rPr>
                  <a:t>3.  5 та -5;   6 та -6;   57 та -57;  0</a:t>
                </a:r>
                <a:r>
                  <a:rPr lang="uk-UA" altLang="ru-RU" sz="3500" b="1" dirty="0">
                    <a:solidFill>
                      <a:srgbClr val="00B050"/>
                    </a:solidFill>
                    <a:latin typeface="Monotype Corsiva" pitchFamily="66" charset="0"/>
                  </a:rPr>
                  <a:t>; </a:t>
                </a:r>
                <a:r>
                  <a:rPr lang="uk-UA" altLang="ru-RU" sz="3500" b="1" dirty="0" smtClean="0">
                    <a:solidFill>
                      <a:srgbClr val="00B050"/>
                    </a:solidFill>
                    <a:latin typeface="Monotype Corsiva" pitchFamily="66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altLang="ru-RU" sz="35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ru-RU" sz="35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uk-UA" altLang="ru-RU" sz="35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uk-UA" altLang="ru-RU" sz="3500" b="1" dirty="0">
                    <a:solidFill>
                      <a:srgbClr val="00B050"/>
                    </a:solidFill>
                    <a:latin typeface="Monotype Corsiva" pitchFamily="66" charset="0"/>
                  </a:rPr>
                  <a:t> та  </a:t>
                </a:r>
                <a14:m>
                  <m:oMath xmlns:m="http://schemas.openxmlformats.org/officeDocument/2006/math">
                    <m:r>
                      <a:rPr lang="uk-UA" altLang="ru-RU" sz="3500" b="1">
                        <a:solidFill>
                          <a:srgbClr val="00B050"/>
                        </a:solidFill>
                        <a:latin typeface="Cambria Math"/>
                      </a:rPr>
                      <m:t> −</m:t>
                    </m:r>
                    <m:f>
                      <m:fPr>
                        <m:ctrlPr>
                          <a:rPr lang="uk-UA" altLang="ru-RU" sz="35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ru-RU" sz="35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uk-UA" altLang="ru-RU" sz="35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uk-UA" altLang="ru-RU" sz="3500" b="1" dirty="0" smtClean="0">
                    <a:solidFill>
                      <a:srgbClr val="00B050"/>
                    </a:solidFill>
                    <a:latin typeface="Monotype Corsiva" pitchFamily="66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altLang="ru-RU" sz="35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ru-RU" sz="35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uk-UA" altLang="ru-RU" sz="35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uk-UA" altLang="ru-RU" sz="3500" b="1" dirty="0">
                    <a:solidFill>
                      <a:srgbClr val="00B050"/>
                    </a:solidFill>
                    <a:latin typeface="Monotype Corsiva" pitchFamily="66" charset="0"/>
                  </a:rPr>
                  <a:t>  та   </a:t>
                </a:r>
                <a14:m>
                  <m:oMath xmlns:m="http://schemas.openxmlformats.org/officeDocument/2006/math">
                    <m:r>
                      <a:rPr lang="uk-UA" altLang="ru-RU" sz="3500" b="1">
                        <a:solidFill>
                          <a:srgbClr val="00B05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uk-UA" altLang="ru-RU" sz="35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ru-RU" sz="35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uk-UA" altLang="ru-RU" sz="35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uk-UA" altLang="ru-RU" sz="3500" b="1" dirty="0">
                    <a:solidFill>
                      <a:srgbClr val="00B050"/>
                    </a:solidFill>
                    <a:latin typeface="Monotype Corsiva" pitchFamily="66" charset="0"/>
                  </a:rPr>
                  <a:t> </a:t>
                </a:r>
                <a:r>
                  <a:rPr lang="uk-UA" altLang="ru-RU" sz="3500" b="1" dirty="0" smtClean="0">
                    <a:solidFill>
                      <a:srgbClr val="00B050"/>
                    </a:solidFill>
                    <a:latin typeface="Monotype Corsiva" pitchFamily="66" charset="0"/>
                  </a:rPr>
                  <a:t>;  коренів немає; коренів немає.</a:t>
                </a:r>
                <a:endParaRPr lang="uk-UA" altLang="ru-RU" sz="3500" b="1" dirty="0">
                  <a:solidFill>
                    <a:srgbClr val="00B050"/>
                  </a:solidFill>
                  <a:latin typeface="Monotype Corsiva" pitchFamily="66" charset="0"/>
                </a:endParaRPr>
              </a:p>
            </p:txBody>
          </p:sp>
        </mc:Choice>
        <mc:Fallback xmlns="">
          <p:sp>
            <p:nvSpPr>
              <p:cNvPr id="15" name="Подзаголовок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41" y="4077072"/>
                <a:ext cx="8532293" cy="2252001"/>
              </a:xfrm>
              <a:prstGeom prst="rect">
                <a:avLst/>
              </a:prstGeom>
              <a:blipFill rotWithShape="1">
                <a:blip r:embed="rId4"/>
                <a:stretch>
                  <a:fillRect l="-2071" r="-214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2674842" y="1490172"/>
            <a:ext cx="2498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i="1" dirty="0">
                <a:solidFill>
                  <a:srgbClr val="00B050"/>
                </a:solidFill>
              </a:rPr>
              <a:t>Відповіді</a:t>
            </a:r>
          </a:p>
        </p:txBody>
      </p:sp>
    </p:spTree>
    <p:extLst>
      <p:ext uri="{BB962C8B-B14F-4D97-AF65-F5344CB8AC3E}">
        <p14:creationId xmlns:p14="http://schemas.microsoft.com/office/powerpoint/2010/main" val="305839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398" y="1481387"/>
            <a:ext cx="8569098" cy="1587573"/>
          </a:xfrm>
        </p:spPr>
        <p:txBody>
          <a:bodyPr>
            <a:normAutofit/>
          </a:bodyPr>
          <a:lstStyle/>
          <a:p>
            <a:pPr algn="l"/>
            <a:r>
              <a:rPr lang="uk-UA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			</a:t>
            </a:r>
            <a: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	№ 1000</a:t>
            </a:r>
            <a:b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r>
              <a:rPr lang="uk-UA" sz="3000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Завдання.</a:t>
            </a:r>
            <a: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  Знайдіть </a:t>
            </a:r>
            <a:r>
              <a:rPr lang="en-US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p</a:t>
            </a:r>
            <a: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, якщо:</a:t>
            </a:r>
            <a:b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1) –</a:t>
            </a:r>
            <a:r>
              <a:rPr lang="en-US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p</a:t>
            </a:r>
            <a: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=9;   2) </a:t>
            </a:r>
            <a: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–</a:t>
            </a:r>
            <a:r>
              <a:rPr lang="en-US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p</a:t>
            </a:r>
            <a: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=-20;   3) </a:t>
            </a:r>
            <a: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–</a:t>
            </a:r>
            <a:r>
              <a:rPr lang="en-US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p</a:t>
            </a:r>
            <a: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=0,4;    1</a:t>
            </a:r>
            <a: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) –</a:t>
            </a:r>
            <a:r>
              <a:rPr lang="en-US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p</a:t>
            </a:r>
            <a: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=0. </a:t>
            </a:r>
            <a:endParaRPr lang="ru-RU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3" y="185388"/>
            <a:ext cx="6624736" cy="865772"/>
          </a:xfrm>
        </p:spPr>
        <p:txBody>
          <a:bodyPr>
            <a:normAutofit/>
          </a:bodyPr>
          <a:lstStyle/>
          <a:p>
            <a:r>
              <a:rPr lang="uk-UA" altLang="ru-RU" sz="5000" b="1" dirty="0" smtClean="0">
                <a:solidFill>
                  <a:srgbClr val="002060"/>
                </a:solidFill>
                <a:latin typeface="Monotype Corsiva" pitchFamily="66" charset="0"/>
              </a:rPr>
              <a:t>Працюємо разом!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91986" y="42432"/>
            <a:ext cx="8584323" cy="4350055"/>
            <a:chOff x="164141" y="87056"/>
            <a:chExt cx="8584323" cy="435005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141" y="87056"/>
              <a:ext cx="879468" cy="1151684"/>
            </a:xfrm>
            <a:prstGeom prst="rect">
              <a:avLst/>
            </a:prstGeom>
            <a:effectLst/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471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9552" y="1340768"/>
              <a:ext cx="0" cy="56336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520" y="1353470"/>
              <a:ext cx="0" cy="30836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536" y="1353471"/>
              <a:ext cx="0" cy="154182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909" y="5949280"/>
            <a:ext cx="759587" cy="759587"/>
          </a:xfrm>
          <a:prstGeom prst="rect">
            <a:avLst/>
          </a:prstGeo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Дихнич Світлана Борисівна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531720" y="3068960"/>
            <a:ext cx="82887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000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Розв'язування</a:t>
            </a:r>
            <a: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.</a:t>
            </a:r>
            <a:b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r>
              <a:rPr lang="uk-UA" sz="3000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Monotype Corsiva" pitchFamily="66" charset="0"/>
              </a:rPr>
              <a:t>Міркуємо</a:t>
            </a:r>
            <a: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Monotype Corsiva" pitchFamily="66" charset="0"/>
              </a:rPr>
              <a:t>: Так  як  р і –р – протилежні числа, то наше завдання полягає в знаходженні протилежних чисел. Отже, </a:t>
            </a:r>
            <a:r>
              <a:rPr lang="uk-UA" sz="3000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Monotype Corsiva" pitchFamily="66" charset="0"/>
              </a:rPr>
              <a:t>Записуємо</a:t>
            </a:r>
            <a: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Monotype Corsiva" pitchFamily="66" charset="0"/>
              </a:rPr>
              <a:t>:</a:t>
            </a:r>
            <a: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/>
            </a:r>
            <a:b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1) р=-9;  2) р=20;  3)  р=-0,4;   4) р=0.</a:t>
            </a:r>
            <a:endParaRPr lang="uk-UA" sz="3000" dirty="0"/>
          </a:p>
        </p:txBody>
      </p:sp>
    </p:spTree>
    <p:extLst>
      <p:ext uri="{BB962C8B-B14F-4D97-AF65-F5344CB8AC3E}">
        <p14:creationId xmlns:p14="http://schemas.microsoft.com/office/powerpoint/2010/main" val="76927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398" y="1585896"/>
            <a:ext cx="8569098" cy="1483064"/>
          </a:xfrm>
        </p:spPr>
        <p:txBody>
          <a:bodyPr>
            <a:normAutofit fontScale="90000"/>
          </a:bodyPr>
          <a:lstStyle/>
          <a:p>
            <a:pPr algn="l"/>
            <a:r>
              <a:rPr lang="uk-UA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				</a:t>
            </a:r>
            <a:r>
              <a:rPr lang="uk-UA" sz="33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№ 1002</a:t>
            </a:r>
            <a:br>
              <a:rPr lang="uk-UA" sz="33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r>
              <a:rPr lang="uk-UA" sz="3300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Завдання.</a:t>
            </a:r>
            <a:r>
              <a:rPr lang="uk-UA" sz="33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  Розв'яжіть рівняння:</a:t>
            </a:r>
            <a:br>
              <a:rPr lang="uk-UA" sz="33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r>
              <a:rPr lang="uk-UA" sz="33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1) –х=34;   2) –х=5;   3) –х=65;    1</a:t>
            </a:r>
            <a:r>
              <a:rPr lang="uk-UA" sz="33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) </a:t>
            </a:r>
            <a:r>
              <a:rPr lang="uk-UA" sz="33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–х</a:t>
            </a:r>
            <a:r>
              <a:rPr lang="uk-UA" sz="33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=</a:t>
            </a:r>
            <a:r>
              <a:rPr lang="en-US" sz="33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 </a:t>
            </a:r>
            <a:r>
              <a:rPr lang="uk-UA" sz="33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-</a:t>
            </a:r>
            <a:r>
              <a:rPr lang="uk-UA" sz="33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8. </a:t>
            </a:r>
            <a:r>
              <a:rPr lang="uk-UA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/>
            </a:r>
            <a:br>
              <a:rPr lang="uk-UA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3" y="185388"/>
            <a:ext cx="6624736" cy="865772"/>
          </a:xfrm>
        </p:spPr>
        <p:txBody>
          <a:bodyPr>
            <a:normAutofit/>
          </a:bodyPr>
          <a:lstStyle/>
          <a:p>
            <a:r>
              <a:rPr lang="uk-UA" altLang="ru-RU" sz="5000" b="1" dirty="0" smtClean="0">
                <a:solidFill>
                  <a:srgbClr val="002060"/>
                </a:solidFill>
                <a:latin typeface="Monotype Corsiva" pitchFamily="66" charset="0"/>
              </a:rPr>
              <a:t>Працюємо разом!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91986" y="42432"/>
            <a:ext cx="8584323" cy="4350055"/>
            <a:chOff x="164141" y="87056"/>
            <a:chExt cx="8584323" cy="435005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141" y="87056"/>
              <a:ext cx="879468" cy="1151684"/>
            </a:xfrm>
            <a:prstGeom prst="rect">
              <a:avLst/>
            </a:prstGeom>
            <a:effectLst/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471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9552" y="1340768"/>
              <a:ext cx="0" cy="56336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520" y="1353470"/>
              <a:ext cx="0" cy="30836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536" y="1353471"/>
              <a:ext cx="0" cy="154182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909" y="5949280"/>
            <a:ext cx="759587" cy="759587"/>
          </a:xfrm>
          <a:prstGeom prst="rect">
            <a:avLst/>
          </a:prstGeo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Дихнич Світлана Борисівна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31720" y="2850666"/>
            <a:ext cx="828875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000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Розв'язування</a:t>
            </a:r>
            <a: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.</a:t>
            </a:r>
            <a:b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r>
              <a:rPr lang="uk-UA" sz="3000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Monotype Corsiva" pitchFamily="66" charset="0"/>
              </a:rPr>
              <a:t>Міркуємо</a:t>
            </a:r>
            <a: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Monotype Corsiva" pitchFamily="66" charset="0"/>
              </a:rPr>
              <a:t>: «Розв'язати рівняння» означає знайти всі його корені або встановити, що рівняння не має жодного кореня. В нашому випадку х буде коренем рівняння. Так  як </a:t>
            </a:r>
            <a:r>
              <a:rPr lang="uk-UA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Monotype Corsiva" pitchFamily="66" charset="0"/>
              </a:rPr>
              <a:t>х</a:t>
            </a:r>
            <a: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Monotype Corsiva" pitchFamily="66" charset="0"/>
              </a:rPr>
              <a:t> </a:t>
            </a:r>
            <a: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Monotype Corsiva" pitchFamily="66" charset="0"/>
              </a:rPr>
              <a:t>та </a:t>
            </a:r>
            <a:r>
              <a:rPr lang="uk-UA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Monotype Corsiva" pitchFamily="66" charset="0"/>
              </a:rPr>
              <a:t>–х</a:t>
            </a:r>
            <a: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Monotype Corsiva" pitchFamily="66" charset="0"/>
              </a:rPr>
              <a:t>– протилежні числа, то наше завдання полягає в знаходженні протилежних чисел. Отже, </a:t>
            </a:r>
            <a:r>
              <a:rPr lang="uk-UA" sz="3000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Monotype Corsiva" pitchFamily="66" charset="0"/>
              </a:rPr>
              <a:t>Записуємо</a:t>
            </a:r>
            <a: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Monotype Corsiva" pitchFamily="66" charset="0"/>
              </a:rPr>
              <a:t>:</a:t>
            </a:r>
            <a: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/>
            </a:r>
            <a:b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1) х</a:t>
            </a:r>
            <a: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=</a:t>
            </a:r>
            <a:r>
              <a:rPr lang="en-US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 </a:t>
            </a:r>
            <a: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-</a:t>
            </a:r>
            <a: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34;  2) х</a:t>
            </a:r>
            <a: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=</a:t>
            </a:r>
            <a:r>
              <a:rPr lang="en-US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 </a:t>
            </a:r>
            <a: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-</a:t>
            </a:r>
            <a: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5;  3)  х</a:t>
            </a:r>
            <a: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=</a:t>
            </a:r>
            <a:r>
              <a:rPr lang="en-US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 </a:t>
            </a:r>
            <a: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-</a:t>
            </a:r>
            <a: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065;   4) х</a:t>
            </a:r>
            <a: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=</a:t>
            </a:r>
            <a:r>
              <a:rPr lang="en-US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 </a:t>
            </a:r>
            <a: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-</a:t>
            </a:r>
            <a: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8.</a:t>
            </a:r>
            <a:r>
              <a:rPr lang="uk-UA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/>
            </a:r>
            <a:br>
              <a:rPr lang="uk-UA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136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ctrTitle"/>
              </p:nvPr>
            </p:nvSpPr>
            <p:spPr>
              <a:xfrm>
                <a:off x="963003" y="1484784"/>
                <a:ext cx="6912915" cy="2160240"/>
              </a:xfrm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uk-UA" sz="36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				</a:t>
                </a:r>
                <a:r>
                  <a:rPr lang="uk-UA" sz="33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№ 1011</a:t>
                </a:r>
                <a:r>
                  <a:rPr lang="uk-UA" sz="36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/>
                </a:r>
                <a:br>
                  <a:rPr lang="uk-UA" sz="36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</a:br>
                <a:r>
                  <a:rPr lang="uk-UA" sz="3300" u="sng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Завдання.</a:t>
                </a:r>
                <a:r>
                  <a:rPr lang="uk-UA" sz="33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  Розв'яжіть рівняння:</a:t>
                </a:r>
                <a:br>
                  <a:rPr lang="uk-UA" sz="33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</a:br>
                <a:r>
                  <a:rPr lang="uk-UA" sz="33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1)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330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300" b="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uk-UA" sz="3300" b="0" i="1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uk-UA" sz="3300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15;     </a:t>
                </a:r>
                <a:r>
                  <a:rPr lang="uk-UA" sz="33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3)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33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3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uk-UA" sz="33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uk-UA" sz="3300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4,5; </a:t>
                </a:r>
                <a:r>
                  <a:rPr lang="en-US" sz="33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 </a:t>
                </a:r>
                <a:r>
                  <a:rPr lang="uk-UA" sz="33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  5)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33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3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uk-UA" sz="33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uk-UA" sz="330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300" b="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uk-UA" sz="3300" b="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uk-UA" sz="3300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 </a:t>
                </a:r>
                <a:r>
                  <a:rPr lang="en-US" sz="3300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/>
                </a:r>
                <a:br>
                  <a:rPr lang="en-US" sz="3300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</a:br>
                <a:r>
                  <a:rPr lang="uk-UA" sz="33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2</a:t>
                </a:r>
                <a:r>
                  <a:rPr lang="uk-UA" sz="33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33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3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uk-UA" sz="33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uk-UA" sz="3300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100;</a:t>
                </a:r>
                <a:r>
                  <a:rPr lang="en-US" sz="3300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   </a:t>
                </a:r>
                <a:r>
                  <a:rPr lang="uk-UA" sz="3300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4)</a:t>
                </a:r>
                <a:r>
                  <a:rPr lang="uk-UA" sz="33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33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3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uk-UA" sz="33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uk-UA" sz="3300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7,2;</a:t>
                </a:r>
                <a:r>
                  <a:rPr lang="en-US" sz="3300" i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    6)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33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3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uk-UA" sz="33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uk-UA" sz="33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0. </a:t>
                </a:r>
                <a:br>
                  <a:rPr lang="uk-UA" sz="33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</a:br>
                <a:endParaRPr lang="ru-RU" sz="36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B050"/>
                  </a:solidFill>
                  <a:latin typeface="Monotype Corsiva" pitchFamily="66" charset="0"/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963003" y="1484784"/>
                <a:ext cx="6912915" cy="2160240"/>
              </a:xfrm>
              <a:blipFill rotWithShape="1">
                <a:blip r:embed="rId2"/>
                <a:stretch>
                  <a:fillRect l="-2116" t="-1355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3" y="185388"/>
            <a:ext cx="6624736" cy="865772"/>
          </a:xfrm>
        </p:spPr>
        <p:txBody>
          <a:bodyPr>
            <a:normAutofit/>
          </a:bodyPr>
          <a:lstStyle/>
          <a:p>
            <a:r>
              <a:rPr lang="uk-UA" altLang="ru-RU" sz="5000" b="1" dirty="0" smtClean="0">
                <a:solidFill>
                  <a:srgbClr val="002060"/>
                </a:solidFill>
                <a:latin typeface="Monotype Corsiva" pitchFamily="66" charset="0"/>
              </a:rPr>
              <a:t>Працюємо разом!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91986" y="42432"/>
            <a:ext cx="8584323" cy="4350055"/>
            <a:chOff x="164141" y="87056"/>
            <a:chExt cx="8584323" cy="435005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141" y="87056"/>
              <a:ext cx="879468" cy="1151684"/>
            </a:xfrm>
            <a:prstGeom prst="rect">
              <a:avLst/>
            </a:prstGeom>
            <a:effectLst/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471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9552" y="1340768"/>
              <a:ext cx="0" cy="56336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520" y="1353470"/>
              <a:ext cx="0" cy="30836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536" y="1353471"/>
              <a:ext cx="0" cy="154182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909" y="5949280"/>
            <a:ext cx="759587" cy="759587"/>
          </a:xfrm>
          <a:prstGeom prst="rect">
            <a:avLst/>
          </a:prstGeo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err="1" smtClean="0"/>
              <a:t>Дихнич</a:t>
            </a:r>
            <a:r>
              <a:rPr lang="ru-RU" dirty="0" smtClean="0"/>
              <a:t> </a:t>
            </a:r>
            <a:r>
              <a:rPr lang="ru-RU" dirty="0" err="1" smtClean="0"/>
              <a:t>Світлана</a:t>
            </a:r>
            <a:r>
              <a:rPr lang="ru-RU" dirty="0" smtClean="0"/>
              <a:t> </a:t>
            </a:r>
            <a:r>
              <a:rPr lang="ru-RU" dirty="0" err="1" smtClean="0"/>
              <a:t>Борисівна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76188" y="3356992"/>
                <a:ext cx="8867811" cy="30559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3000" u="sng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Розв'язування</a:t>
                </a:r>
                <a:r>
                  <a:rPr lang="uk-UA" sz="30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. </a:t>
                </a:r>
                <a:r>
                  <a:rPr lang="uk-UA" sz="3000" u="sng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B050"/>
                    </a:solidFill>
                    <a:latin typeface="Monotype Corsiva" pitchFamily="66" charset="0"/>
                  </a:rPr>
                  <a:t>Міркуємо</a:t>
                </a:r>
                <a:r>
                  <a:rPr lang="uk-UA" sz="30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B050"/>
                    </a:solidFill>
                    <a:latin typeface="Monotype Corsiva" pitchFamily="66" charset="0"/>
                  </a:rPr>
                  <a:t>: Нам необхідно знайти такі значення невідомої величини, які розташовані на однаковій відстані від початку відліку</a:t>
                </a:r>
                <a:r>
                  <a:rPr lang="ru-RU" sz="30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B050"/>
                    </a:solidFill>
                    <a:latin typeface="Monotype Corsiva" pitchFamily="66" charset="0"/>
                  </a:rPr>
                  <a:t>. </a:t>
                </a:r>
                <a:r>
                  <a:rPr lang="uk-UA" sz="30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B050"/>
                    </a:solidFill>
                    <a:latin typeface="Monotype Corsiva" pitchFamily="66" charset="0"/>
                  </a:rPr>
                  <a:t>Рухаючись вправо, а потім вліво від початку відліку, отримаємо наступні значення: </a:t>
                </a:r>
                <a:br>
                  <a:rPr lang="uk-UA" sz="30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B050"/>
                    </a:solidFill>
                    <a:latin typeface="Monotype Corsiva" pitchFamily="66" charset="0"/>
                  </a:rPr>
                </a:br>
                <a:r>
                  <a:rPr lang="uk-UA" sz="30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1) х</a:t>
                </a:r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=</a:t>
                </a:r>
                <a:r>
                  <a:rPr lang="en-US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 </a:t>
                </a:r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-</a:t>
                </a:r>
                <a:r>
                  <a:rPr lang="uk-UA" sz="30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15 та х=15 ;  2) х</a:t>
                </a:r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=</a:t>
                </a:r>
                <a:r>
                  <a:rPr lang="en-US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 </a:t>
                </a:r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-</a:t>
                </a:r>
                <a:r>
                  <a:rPr lang="uk-UA" sz="30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100 та х=100 ; </a:t>
                </a:r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3</a:t>
                </a:r>
                <a:r>
                  <a:rPr lang="uk-UA" sz="30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) х</a:t>
                </a:r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=</a:t>
                </a:r>
                <a:r>
                  <a:rPr lang="en-US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 </a:t>
                </a:r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-</a:t>
                </a:r>
                <a:r>
                  <a:rPr lang="uk-UA" sz="30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4,5 та х=4,5; 4) х</a:t>
                </a:r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=</a:t>
                </a:r>
                <a:r>
                  <a:rPr lang="en-US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 </a:t>
                </a:r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-</a:t>
                </a:r>
                <a:r>
                  <a:rPr lang="uk-UA" sz="30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7,2  та х=7,2;   5) х=</a:t>
                </a:r>
                <a14:m>
                  <m:oMath xmlns:m="http://schemas.openxmlformats.org/officeDocument/2006/math">
                    <m:r>
                      <a:rPr lang="uk-UA" sz="300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uk-UA" sz="30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0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uk-UA" sz="30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uk-UA" sz="3000" i="1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 </a:t>
                </a:r>
                <a:r>
                  <a:rPr lang="uk-UA" sz="30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 та х=</a:t>
                </a:r>
                <a14:m>
                  <m:oMath xmlns:m="http://schemas.openxmlformats.org/officeDocument/2006/math">
                    <m:r>
                      <a:rPr lang="uk-UA" sz="300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uk-UA" sz="30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0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uk-UA" sz="30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uk-UA" sz="3000" i="1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 </a:t>
                </a:r>
                <a:r>
                  <a:rPr lang="uk-UA" sz="30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    6) х=0.</a:t>
                </a:r>
                <a:endParaRPr lang="uk-UA" sz="30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188" y="3356992"/>
                <a:ext cx="8867811" cy="3055901"/>
              </a:xfrm>
              <a:prstGeom prst="rect">
                <a:avLst/>
              </a:prstGeom>
              <a:blipFill rotWithShape="1">
                <a:blip r:embed="rId5"/>
                <a:stretch>
                  <a:fillRect l="-1581" t="-2595" r="-2199" b="-319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009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5083" y="1122108"/>
            <a:ext cx="8777437" cy="2234884"/>
          </a:xfrm>
        </p:spPr>
        <p:txBody>
          <a:bodyPr>
            <a:normAutofit/>
          </a:bodyPr>
          <a:lstStyle/>
          <a:p>
            <a:pPr algn="l"/>
            <a:r>
              <a:rPr lang="uk-UA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				</a:t>
            </a:r>
            <a: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№ 1007</a:t>
            </a:r>
            <a:b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r>
              <a:rPr lang="uk-UA" sz="3000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Завдання.</a:t>
            </a:r>
            <a: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  Знайдіть суму і добуток модулів чисел:</a:t>
            </a:r>
            <a:b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1) -0,6 і 3;		3) 44 і -12;		5) -22 і 5;</a:t>
            </a:r>
            <a:b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r>
              <a:rPr lang="uk-UA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2) -24 і 12;		4) -15 і -5;		6) -6 і 16.</a:t>
            </a:r>
            <a:endParaRPr lang="ru-RU" sz="27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3" y="185388"/>
            <a:ext cx="6624736" cy="865772"/>
          </a:xfrm>
        </p:spPr>
        <p:txBody>
          <a:bodyPr>
            <a:normAutofit/>
          </a:bodyPr>
          <a:lstStyle/>
          <a:p>
            <a:r>
              <a:rPr lang="uk-UA" altLang="ru-RU" sz="5000" b="1" dirty="0" smtClean="0">
                <a:solidFill>
                  <a:srgbClr val="002060"/>
                </a:solidFill>
                <a:latin typeface="Monotype Corsiva" pitchFamily="66" charset="0"/>
              </a:rPr>
              <a:t>Працюємо разом!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91986" y="42432"/>
            <a:ext cx="8584323" cy="4350055"/>
            <a:chOff x="164141" y="87056"/>
            <a:chExt cx="8584323" cy="435005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141" y="87056"/>
              <a:ext cx="879468" cy="1151684"/>
            </a:xfrm>
            <a:prstGeom prst="rect">
              <a:avLst/>
            </a:prstGeom>
            <a:effectLst/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471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9552" y="1340768"/>
              <a:ext cx="0" cy="56336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520" y="1353470"/>
              <a:ext cx="0" cy="30836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536" y="1353471"/>
              <a:ext cx="0" cy="154182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909" y="5949280"/>
            <a:ext cx="759587" cy="759587"/>
          </a:xfrm>
          <a:prstGeom prst="rect">
            <a:avLst/>
          </a:prstGeo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err="1" smtClean="0"/>
              <a:t>Дихнич</a:t>
            </a:r>
            <a:r>
              <a:rPr lang="ru-RU" dirty="0" smtClean="0"/>
              <a:t> </a:t>
            </a:r>
            <a:r>
              <a:rPr lang="ru-RU" dirty="0" err="1" smtClean="0"/>
              <a:t>Світлана</a:t>
            </a:r>
            <a:r>
              <a:rPr lang="ru-RU" dirty="0" smtClean="0"/>
              <a:t> </a:t>
            </a:r>
            <a:r>
              <a:rPr lang="ru-RU" dirty="0" err="1" smtClean="0"/>
              <a:t>Борисівна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91490" y="3225460"/>
                <a:ext cx="8545006" cy="33055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uk-UA" sz="3000" u="sng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Розв'язування</a:t>
                </a:r>
                <a:r>
                  <a:rPr lang="uk-UA" sz="30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. </a:t>
                </a:r>
                <a:r>
                  <a:rPr lang="uk-UA" sz="30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B050"/>
                    </a:solidFill>
                    <a:latin typeface="Monotype Corsiva" pitchFamily="66" charset="0"/>
                  </a:rPr>
                  <a:t>Згідно умови маємо:</a:t>
                </a:r>
                <a:r>
                  <a:rPr lang="uk-UA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B050"/>
                    </a:solidFill>
                    <a:latin typeface="Monotype Corsiva" pitchFamily="66" charset="0"/>
                  </a:rPr>
                  <a:t/>
                </a:r>
                <a:br>
                  <a:rPr lang="uk-UA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B050"/>
                    </a:solidFill>
                    <a:latin typeface="Monotype Corsiva" pitchFamily="66" charset="0"/>
                  </a:rPr>
                </a:br>
                <a:r>
                  <a:rPr lang="uk-UA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1)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−0,6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3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=0,6+3=3,6</m:t>
                    </m:r>
                  </m:oMath>
                </a14:m>
                <a:r>
                  <a:rPr lang="ru-RU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−0,6</m:t>
                        </m:r>
                      </m:e>
                    </m:d>
                    <m:r>
                      <a:rPr lang="ru-RU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begChr m:val="|"/>
                        <m:endChr m:val="|"/>
                        <m:ctrlPr>
                          <a:rPr lang="ru-RU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3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=0,6</m:t>
                    </m:r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  <a:ea typeface="Cambria Math"/>
                      </a:rPr>
                      <m:t>∙3=1,8</m:t>
                    </m:r>
                  </m:oMath>
                </a14:m>
                <a:r>
                  <a:rPr lang="ru-RU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</a:t>
                </a:r>
                <a:br>
                  <a:rPr lang="ru-RU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</a:br>
                <a:r>
                  <a:rPr lang="uk-UA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2)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−24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12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=24+12=36</m:t>
                    </m:r>
                  </m:oMath>
                </a14:m>
                <a:r>
                  <a:rPr lang="ru-RU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−24</m:t>
                        </m:r>
                      </m:e>
                    </m:d>
                    <m:r>
                      <a:rPr lang="ru-RU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begChr m:val="|"/>
                        <m:endChr m:val="|"/>
                        <m:ctrlPr>
                          <a:rPr lang="ru-RU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12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=24</m:t>
                    </m:r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  <a:ea typeface="Cambria Math"/>
                      </a:rPr>
                      <m:t>∙12=288</m:t>
                    </m:r>
                  </m:oMath>
                </a14:m>
                <a:r>
                  <a:rPr lang="ru-RU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</a:t>
                </a:r>
                <a:r>
                  <a:rPr lang="uk-UA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 </a:t>
                </a:r>
                <a:br>
                  <a:rPr lang="uk-UA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</a:br>
                <a:r>
                  <a:rPr lang="uk-UA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3)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44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−12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=44+12=3,6</m:t>
                    </m:r>
                  </m:oMath>
                </a14:m>
                <a:r>
                  <a:rPr lang="ru-RU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44</m:t>
                        </m:r>
                      </m:e>
                    </m:d>
                    <m:r>
                      <a:rPr lang="ru-RU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begChr m:val="|"/>
                        <m:endChr m:val="|"/>
                        <m:ctrlPr>
                          <a:rPr lang="ru-RU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−12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=44</m:t>
                    </m:r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  <a:ea typeface="Cambria Math"/>
                      </a:rPr>
                      <m:t>∙12=528</m:t>
                    </m:r>
                  </m:oMath>
                </a14:m>
                <a:r>
                  <a:rPr lang="ru-RU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</a:t>
                </a:r>
                <a:r>
                  <a:rPr lang="uk-UA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  </a:t>
                </a:r>
                <a:endParaRPr lang="uk-UA" sz="240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latin typeface="Monotype Corsiva" pitchFamily="66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uk-UA" sz="24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4</a:t>
                </a:r>
                <a:r>
                  <a:rPr lang="uk-UA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−15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−5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=15+5=20</m:t>
                    </m:r>
                  </m:oMath>
                </a14:m>
                <a:r>
                  <a:rPr lang="ru-RU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−15</m:t>
                        </m:r>
                      </m:e>
                    </m:d>
                    <m:r>
                      <a:rPr lang="ru-RU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begChr m:val="|"/>
                        <m:endChr m:val="|"/>
                        <m:ctrlPr>
                          <a:rPr lang="ru-RU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−5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=15</m:t>
                    </m:r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  <a:ea typeface="Cambria Math"/>
                      </a:rPr>
                      <m:t>∙5=75</m:t>
                    </m:r>
                  </m:oMath>
                </a14:m>
                <a:r>
                  <a:rPr lang="ru-RU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</a:t>
                </a:r>
                <a:r>
                  <a:rPr lang="uk-UA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  </a:t>
                </a:r>
                <a:br>
                  <a:rPr lang="uk-UA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</a:br>
                <a:r>
                  <a:rPr lang="uk-UA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5)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−22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5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=22+5=27</m:t>
                    </m:r>
                  </m:oMath>
                </a14:m>
                <a:r>
                  <a:rPr lang="ru-RU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−22</m:t>
                        </m:r>
                      </m:e>
                    </m:d>
                    <m:r>
                      <a:rPr lang="ru-RU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begChr m:val="|"/>
                        <m:endChr m:val="|"/>
                        <m:ctrlPr>
                          <a:rPr lang="ru-RU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5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=22</m:t>
                    </m:r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  <a:ea typeface="Cambria Math"/>
                      </a:rPr>
                      <m:t>∙5=110</m:t>
                    </m:r>
                  </m:oMath>
                </a14:m>
                <a:r>
                  <a:rPr lang="ru-RU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</a:t>
                </a:r>
                <a:r>
                  <a:rPr lang="uk-UA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 </a:t>
                </a:r>
                <a:br>
                  <a:rPr lang="uk-UA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</a:br>
                <a:r>
                  <a:rPr lang="uk-UA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6)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−6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16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=6+16=22</m:t>
                    </m:r>
                  </m:oMath>
                </a14:m>
                <a:r>
                  <a:rPr lang="ru-RU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−6</m:t>
                        </m:r>
                      </m:e>
                    </m:d>
                    <m:r>
                      <a:rPr lang="ru-RU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begChr m:val="|"/>
                        <m:endChr m:val="|"/>
                        <m:ctrlPr>
                          <a:rPr lang="ru-RU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16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=6</m:t>
                    </m:r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  <a:ea typeface="Cambria Math"/>
                      </a:rPr>
                      <m:t>∙16=96</m:t>
                    </m:r>
                    <m:r>
                      <a:rPr lang="uk-UA" sz="240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uk-UA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490" y="3225460"/>
                <a:ext cx="8545006" cy="3305520"/>
              </a:xfrm>
              <a:prstGeom prst="rect">
                <a:avLst/>
              </a:prstGeom>
              <a:blipFill rotWithShape="1">
                <a:blip r:embed="rId4"/>
                <a:stretch>
                  <a:fillRect l="-1713" t="-369" r="-357" b="-276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898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ctrTitle"/>
              </p:nvPr>
            </p:nvSpPr>
            <p:spPr>
              <a:xfrm>
                <a:off x="475083" y="1124744"/>
                <a:ext cx="8777437" cy="2234884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uk-UA" sz="36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				</a:t>
                </a:r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№ 1014</a:t>
                </a:r>
                <a:b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</a:br>
                <a:r>
                  <a:rPr lang="uk-UA" sz="3000" u="sng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Завдання.</a:t>
                </a:r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  Знайдіть число, протилежне до значення суми:</a:t>
                </a:r>
                <a:b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</a:br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1)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b="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15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b="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38</m:t>
                        </m:r>
                      </m:e>
                    </m:d>
                  </m:oMath>
                </a14:m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		3)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b="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43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b="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−2</m:t>
                        </m:r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8</m:t>
                        </m:r>
                      </m:e>
                    </m:d>
                  </m:oMath>
                </a14:m>
                <a:r>
                  <a:rPr lang="uk-UA" sz="24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	</a:t>
                </a:r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/>
                </a:r>
                <a:b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</a:br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2)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b="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−16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b="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11</m:t>
                        </m:r>
                      </m:e>
                    </m:d>
                  </m:oMath>
                </a14:m>
                <a:r>
                  <a:rPr lang="uk-UA" sz="24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</a:t>
                </a:r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		4)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b="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−101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b="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−6</m:t>
                        </m:r>
                      </m:e>
                    </m:d>
                  </m:oMath>
                </a14:m>
                <a:r>
                  <a:rPr lang="uk-UA" sz="24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.</a:t>
                </a:r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	</a:t>
                </a:r>
                <a:endParaRPr lang="ru-RU" sz="27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latin typeface="Monotype Corsiva" pitchFamily="66" charset="0"/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475083" y="1124744"/>
                <a:ext cx="8777437" cy="2234884"/>
              </a:xfrm>
              <a:blipFill rotWithShape="1">
                <a:blip r:embed="rId2"/>
                <a:stretch>
                  <a:fillRect l="-1667" b="-355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3" y="185388"/>
            <a:ext cx="6624736" cy="865772"/>
          </a:xfrm>
        </p:spPr>
        <p:txBody>
          <a:bodyPr>
            <a:normAutofit/>
          </a:bodyPr>
          <a:lstStyle/>
          <a:p>
            <a:r>
              <a:rPr lang="uk-UA" altLang="ru-RU" sz="5000" b="1" dirty="0" smtClean="0">
                <a:solidFill>
                  <a:srgbClr val="002060"/>
                </a:solidFill>
                <a:latin typeface="Monotype Corsiva" pitchFamily="66" charset="0"/>
              </a:rPr>
              <a:t>Працюємо разом!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91986" y="42432"/>
            <a:ext cx="8584323" cy="4350055"/>
            <a:chOff x="164141" y="87056"/>
            <a:chExt cx="8584323" cy="435005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141" y="87056"/>
              <a:ext cx="879468" cy="1151684"/>
            </a:xfrm>
            <a:prstGeom prst="rect">
              <a:avLst/>
            </a:prstGeom>
            <a:effectLst/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471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9552" y="1340768"/>
              <a:ext cx="0" cy="56336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520" y="1353470"/>
              <a:ext cx="0" cy="30836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536" y="1353471"/>
              <a:ext cx="0" cy="154182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909" y="5949280"/>
            <a:ext cx="759587" cy="759587"/>
          </a:xfrm>
          <a:prstGeom prst="rect">
            <a:avLst/>
          </a:prstGeo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err="1" smtClean="0"/>
              <a:t>Дихнич</a:t>
            </a:r>
            <a:r>
              <a:rPr lang="ru-RU" dirty="0" smtClean="0"/>
              <a:t> </a:t>
            </a:r>
            <a:r>
              <a:rPr lang="ru-RU" dirty="0" err="1" smtClean="0"/>
              <a:t>Світлана</a:t>
            </a:r>
            <a:r>
              <a:rPr lang="ru-RU" dirty="0" smtClean="0"/>
              <a:t> </a:t>
            </a:r>
            <a:r>
              <a:rPr lang="ru-RU" dirty="0" err="1" smtClean="0"/>
              <a:t>Борисівна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91490" y="3068960"/>
                <a:ext cx="8545006" cy="3527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uk-UA" sz="3000" u="sng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Розв'язування</a:t>
                </a:r>
                <a:r>
                  <a:rPr lang="uk-UA" sz="30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. </a:t>
                </a:r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B050"/>
                    </a:solidFill>
                    <a:latin typeface="Monotype Corsiva" pitchFamily="66" charset="0"/>
                  </a:rPr>
                  <a:t>Спочатку обчислюємо суму, а потім знаходимо протилежне число: </a:t>
                </a:r>
                <a:r>
                  <a:rPr lang="uk-UA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B050"/>
                    </a:solidFill>
                    <a:latin typeface="Monotype Corsiva" pitchFamily="66" charset="0"/>
                  </a:rPr>
                  <a:t/>
                </a:r>
                <a:br>
                  <a:rPr lang="uk-UA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B050"/>
                    </a:solidFill>
                    <a:latin typeface="Monotype Corsiva" pitchFamily="66" charset="0"/>
                  </a:rPr>
                </a:br>
                <a:r>
                  <a:rPr lang="uk-UA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1)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uk-UA" sz="2400" b="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15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uk-UA" sz="2400" b="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8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</m:t>
                    </m:r>
                    <m:r>
                      <a:rPr lang="uk-UA" sz="2400" b="0" i="1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15</m:t>
                    </m:r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+3</m:t>
                    </m:r>
                    <m:r>
                      <a:rPr lang="uk-UA" sz="2400" b="0" i="1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8</m:t>
                    </m:r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</m:t>
                    </m:r>
                    <m:r>
                      <a:rPr lang="uk-UA" sz="2400" b="0" i="1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53</m:t>
                    </m:r>
                  </m:oMath>
                </a14:m>
                <a:r>
                  <a:rPr lang="ru-RU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  </a:t>
                </a:r>
                <a:r>
                  <a:rPr lang="ru-RU" sz="24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 </a:t>
                </a:r>
                <a:r>
                  <a:rPr lang="ru-RU" sz="3000" dirty="0" err="1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  <a:ea typeface="+mj-ea"/>
                    <a:cs typeface="+mj-cs"/>
                  </a:rPr>
                  <a:t>Відвовідь</a:t>
                </a:r>
                <a:r>
                  <a:rPr lang="ru-RU" sz="30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  <a:ea typeface="+mj-ea"/>
                    <a:cs typeface="+mj-cs"/>
                  </a:rPr>
                  <a:t>: </a:t>
                </a:r>
                <a:r>
                  <a:rPr lang="ru-RU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  <a:ea typeface="+mj-ea"/>
                    <a:cs typeface="+mj-cs"/>
                  </a:rPr>
                  <a:t>-53.</a:t>
                </a:r>
              </a:p>
              <a:p>
                <a:pPr>
                  <a:lnSpc>
                    <a:spcPct val="120000"/>
                  </a:lnSpc>
                </a:pPr>
                <a:r>
                  <a:rPr lang="uk-UA" sz="32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2)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−1</m:t>
                        </m:r>
                        <m:r>
                          <a:rPr lang="uk-UA" sz="2400" b="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6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b="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11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</m:t>
                    </m:r>
                    <m:r>
                      <a:rPr lang="uk-UA" sz="2400" b="0" i="1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16</m:t>
                    </m:r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+</m:t>
                    </m:r>
                    <m:r>
                      <a:rPr lang="uk-UA" sz="2400" b="0" i="1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11</m:t>
                    </m:r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</m:t>
                    </m:r>
                    <m:r>
                      <a:rPr lang="uk-UA" sz="2400" b="0" i="1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27</m:t>
                    </m:r>
                  </m:oMath>
                </a14:m>
                <a:r>
                  <a:rPr lang="ru-RU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   </a:t>
                </a:r>
                <a:r>
                  <a:rPr lang="ru-RU" sz="3000" dirty="0" err="1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Відвовідь</a:t>
                </a:r>
                <a:r>
                  <a:rPr lang="ru-RU" sz="30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: </a:t>
                </a:r>
                <a:r>
                  <a:rPr lang="ru-RU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-27.</a:t>
                </a:r>
                <a:endParaRPr lang="uk-UA" sz="30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latin typeface="Monotype Corsiva" pitchFamily="66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uk-UA" sz="32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3)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b="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43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b="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−28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</m:t>
                    </m:r>
                    <m:r>
                      <a:rPr lang="uk-UA" sz="2400" b="0" i="1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43+28</m:t>
                    </m:r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</m:t>
                    </m:r>
                    <m:r>
                      <a:rPr lang="uk-UA" sz="2400" b="0" i="1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71</m:t>
                    </m:r>
                  </m:oMath>
                </a14:m>
                <a:r>
                  <a:rPr lang="ru-RU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   </a:t>
                </a:r>
                <a:r>
                  <a:rPr lang="ru-RU" sz="3000" dirty="0" err="1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Відвовідь</a:t>
                </a:r>
                <a:r>
                  <a:rPr lang="ru-RU" sz="30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: </a:t>
                </a:r>
                <a:r>
                  <a:rPr lang="ru-RU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-71.</a:t>
                </a:r>
                <a:endParaRPr lang="uk-UA" sz="30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latin typeface="Monotype Corsiva" pitchFamily="66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uk-UA" sz="32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4)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uk-UA" sz="2400" b="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101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b="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−6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</m:t>
                    </m:r>
                    <m:r>
                      <a:rPr lang="uk-UA" sz="2400" b="0" i="1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101</m:t>
                    </m:r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+</m:t>
                    </m:r>
                    <m:r>
                      <a:rPr lang="uk-UA" sz="2400" b="0" i="1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6</m:t>
                    </m:r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</m:t>
                    </m:r>
                    <m:r>
                      <a:rPr lang="uk-UA" sz="2400" b="0" i="1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107</m:t>
                    </m:r>
                  </m:oMath>
                </a14:m>
                <a:r>
                  <a:rPr lang="ru-RU" sz="24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   </a:t>
                </a:r>
                <a:r>
                  <a:rPr lang="ru-RU" sz="3000" dirty="0" err="1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Відвовідь</a:t>
                </a:r>
                <a:r>
                  <a:rPr lang="ru-RU" sz="30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: </a:t>
                </a:r>
                <a:r>
                  <a:rPr lang="ru-RU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-107.</a:t>
                </a:r>
                <a:endParaRPr lang="uk-UA" sz="30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latin typeface="Monotype Corsiva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490" y="3068960"/>
                <a:ext cx="8545006" cy="3527119"/>
              </a:xfrm>
              <a:prstGeom prst="rect">
                <a:avLst/>
              </a:prstGeom>
              <a:blipFill rotWithShape="1">
                <a:blip r:embed="rId5"/>
                <a:stretch>
                  <a:fillRect l="-1856" t="-345" b="-397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831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ctrTitle"/>
              </p:nvPr>
            </p:nvSpPr>
            <p:spPr>
              <a:xfrm>
                <a:off x="323381" y="1124744"/>
                <a:ext cx="8929139" cy="2234884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uk-UA" sz="36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				</a:t>
                </a:r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№ 1029 (2,4,5,6)</a:t>
                </a:r>
                <a:b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</a:br>
                <a:r>
                  <a:rPr lang="uk-UA" sz="3000" u="sng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Завдання.</a:t>
                </a:r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  Розв'яжіть рівняння:</a:t>
                </a:r>
                <a:b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</a:br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2)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+55=68</m:t>
                    </m:r>
                  </m:oMath>
                </a14:m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 4)</a:t>
                </a:r>
                <a:r>
                  <a:rPr lang="uk-UA" sz="36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b="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</m:t>
                    </m:r>
                    <m:r>
                      <a:rPr lang="uk-UA" sz="2400" b="0" i="1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54,9</m:t>
                    </m:r>
                    <m:r>
                      <a:rPr lang="uk-UA" sz="2400" b="0" i="0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 ;</m:t>
                    </m:r>
                  </m:oMath>
                </a14:m>
                <a:r>
                  <a:rPr lang="uk-UA" sz="30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5)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ru-RU" sz="2400" b="0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</m:t>
                    </m:r>
                    <m:r>
                      <a:rPr lang="ru-RU" sz="2400" b="0" i="0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−4</m:t>
                    </m:r>
                  </m:oMath>
                </a14:m>
                <a:r>
                  <a:rPr lang="ru-RU" sz="27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  6) </a:t>
                </a:r>
                <a14:m>
                  <m:oMath xmlns:m="http://schemas.openxmlformats.org/officeDocument/2006/math">
                    <m:r>
                      <a:rPr lang="uk-UA" sz="2400" b="0" i="0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uk-UA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uk-UA" sz="2400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</m:t>
                    </m:r>
                    <m:r>
                      <a:rPr lang="uk-UA" sz="2400" b="0" i="1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−12</m:t>
                    </m:r>
                  </m:oMath>
                </a14:m>
                <a:r>
                  <a:rPr lang="ru-RU" sz="270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.</a:t>
                </a:r>
                <a:endParaRPr lang="ru-RU" sz="27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latin typeface="Monotype Corsiva" pitchFamily="66" charset="0"/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23381" y="1124744"/>
                <a:ext cx="8929139" cy="2234884"/>
              </a:xfrm>
              <a:blipFill rotWithShape="1">
                <a:blip r:embed="rId2"/>
                <a:stretch>
                  <a:fillRect l="-157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3" y="185388"/>
            <a:ext cx="6624736" cy="865772"/>
          </a:xfrm>
        </p:spPr>
        <p:txBody>
          <a:bodyPr>
            <a:normAutofit/>
          </a:bodyPr>
          <a:lstStyle/>
          <a:p>
            <a:r>
              <a:rPr lang="uk-UA" altLang="ru-RU" sz="5000" b="1" dirty="0" smtClean="0">
                <a:solidFill>
                  <a:srgbClr val="002060"/>
                </a:solidFill>
                <a:latin typeface="Monotype Corsiva" pitchFamily="66" charset="0"/>
              </a:rPr>
              <a:t>Працюємо разом!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91986" y="42432"/>
            <a:ext cx="8584323" cy="4350055"/>
            <a:chOff x="164141" y="87056"/>
            <a:chExt cx="8584323" cy="435005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141" y="87056"/>
              <a:ext cx="879468" cy="1151684"/>
            </a:xfrm>
            <a:prstGeom prst="rect">
              <a:avLst/>
            </a:prstGeom>
            <a:effectLst/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471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9552" y="1340768"/>
              <a:ext cx="0" cy="56336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520" y="1353470"/>
              <a:ext cx="0" cy="30836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536" y="1353471"/>
              <a:ext cx="0" cy="154182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909" y="5949280"/>
            <a:ext cx="759587" cy="759587"/>
          </a:xfrm>
          <a:prstGeom prst="rect">
            <a:avLst/>
          </a:prstGeo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err="1" smtClean="0"/>
              <a:t>Дихнич</a:t>
            </a:r>
            <a:r>
              <a:rPr lang="ru-RU" dirty="0" smtClean="0"/>
              <a:t> </a:t>
            </a:r>
            <a:r>
              <a:rPr lang="ru-RU" dirty="0" err="1" smtClean="0"/>
              <a:t>Світлана</a:t>
            </a:r>
            <a:r>
              <a:rPr lang="ru-RU" dirty="0" smtClean="0"/>
              <a:t> </a:t>
            </a:r>
            <a:r>
              <a:rPr lang="ru-RU" dirty="0" err="1" smtClean="0"/>
              <a:t>Борисівна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73775" y="3140958"/>
            <a:ext cx="2304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uk-UA" sz="3000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Розв'язування</a:t>
            </a:r>
            <a:r>
              <a:rPr lang="uk-UA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Загнутый угол 11"/>
              <p:cNvSpPr/>
              <p:nvPr/>
            </p:nvSpPr>
            <p:spPr>
              <a:xfrm>
                <a:off x="412916" y="4119811"/>
                <a:ext cx="1944363" cy="2492990"/>
              </a:xfrm>
              <a:prstGeom prst="foldedCorner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</a:rPr>
                  <a:t>2)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uk-UA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−70=30;</m:t>
                    </m:r>
                  </m:oMath>
                </a14:m>
                <a:endParaRPr lang="uk-UA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0066"/>
                  </a:solidFill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uk-UA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=30+70</m:t>
                    </m:r>
                  </m:oMath>
                </a14:m>
                <a:r>
                  <a:rPr lang="uk-UA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uk-UA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=100</m:t>
                    </m:r>
                  </m:oMath>
                </a14:m>
                <a:r>
                  <a:rPr lang="uk-UA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;</a:t>
                </a:r>
              </a:p>
              <a:p>
                <a:r>
                  <a:rPr lang="uk-UA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Звідки </a:t>
                </a:r>
                <a:endParaRPr lang="uk-UA" sz="240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latin typeface="Monotype Corsiva" pitchFamily="66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i="1" dirty="0">
                              <a:ln w="10541" cmpd="sng">
                                <a:solidFill>
                                  <a:schemeClr val="accent1">
                                    <a:shade val="88000"/>
                                    <a:satMod val="110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000066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dirty="0">
                              <a:ln w="10541" cmpd="sng">
                                <a:solidFill>
                                  <a:schemeClr val="accent1">
                                    <a:shade val="88000"/>
                                    <a:satMod val="110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000066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 dirty="0">
                              <a:ln w="10541" cmpd="sng">
                                <a:solidFill>
                                  <a:schemeClr val="accent1">
                                    <a:shade val="88000"/>
                                    <a:satMod val="110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000066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uk-UA" i="1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000066"/>
                          </a:solidFill>
                          <a:latin typeface="Cambria Math"/>
                        </a:rPr>
                        <m:t>= −100</m:t>
                      </m:r>
                      <m:r>
                        <a:rPr lang="en-US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000066"/>
                          </a:solidFill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en-US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i="1" dirty="0">
                              <a:ln w="10541" cmpd="sng">
                                <a:solidFill>
                                  <a:schemeClr val="accent1">
                                    <a:shade val="88000"/>
                                    <a:satMod val="110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000066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dirty="0">
                              <a:ln w="10541" cmpd="sng">
                                <a:solidFill>
                                  <a:schemeClr val="accent1">
                                    <a:shade val="88000"/>
                                    <a:satMod val="110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000066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 dirty="0">
                              <a:ln w="10541" cmpd="sng">
                                <a:solidFill>
                                  <a:schemeClr val="accent1">
                                    <a:shade val="88000"/>
                                    <a:satMod val="110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000066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uk-UA" i="1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000066"/>
                          </a:solidFill>
                          <a:latin typeface="Cambria Math"/>
                        </a:rPr>
                        <m:t>= 100</m:t>
                      </m:r>
                      <m:r>
                        <a:rPr lang="en-US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000066"/>
                          </a:solidFill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uk-UA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latin typeface="Monotype Corsiva" pitchFamily="66" charset="0"/>
                </a:endParaRPr>
              </a:p>
            </p:txBody>
          </p:sp>
        </mc:Choice>
        <mc:Fallback xmlns="">
          <p:sp>
            <p:nvSpPr>
              <p:cNvPr id="12" name="Загнутый угол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916" y="4119811"/>
                <a:ext cx="1944363" cy="2492990"/>
              </a:xfrm>
              <a:prstGeom prst="foldedCorner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Загнутый угол 20"/>
              <p:cNvSpPr/>
              <p:nvPr/>
            </p:nvSpPr>
            <p:spPr>
              <a:xfrm>
                <a:off x="2987824" y="3619329"/>
                <a:ext cx="2055731" cy="2541784"/>
              </a:xfrm>
              <a:prstGeom prst="foldedCorner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</a:rPr>
                  <a:t>4)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uk-UA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</m:t>
                    </m:r>
                    <m:r>
                      <a:rPr lang="en-US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54,9</m:t>
                    </m:r>
                    <m:r>
                      <a:rPr lang="uk-UA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;</m:t>
                    </m:r>
                  </m:oMath>
                </a14:m>
                <a:endParaRPr lang="uk-UA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0066"/>
                  </a:solidFill>
                </a:endParaRPr>
              </a:p>
              <a:p>
                <a:r>
                  <a:rPr lang="uk-UA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Звідки </a:t>
                </a:r>
                <a14:m>
                  <m:oMath xmlns:m="http://schemas.openxmlformats.org/officeDocument/2006/math">
                    <m:r>
                      <a:rPr lang="en-US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uk-UA" i="1" dirty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uk-UA" i="1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 −</m:t>
                    </m:r>
                    <m:r>
                      <a:rPr lang="en-US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54,9,</m:t>
                    </m:r>
                  </m:oMath>
                </a14:m>
                <a:endParaRPr lang="en-US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i="1" dirty="0">
                              <a:ln w="10541" cmpd="sng">
                                <a:solidFill>
                                  <a:schemeClr val="accent1">
                                    <a:shade val="88000"/>
                                    <a:satMod val="110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000066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dirty="0">
                              <a:ln w="10541" cmpd="sng">
                                <a:solidFill>
                                  <a:schemeClr val="accent1">
                                    <a:shade val="88000"/>
                                    <a:satMod val="110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000066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i="1" dirty="0">
                              <a:ln w="10541" cmpd="sng">
                                <a:solidFill>
                                  <a:schemeClr val="accent1">
                                    <a:shade val="88000"/>
                                    <a:satMod val="110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000066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 dirty="0">
                              <a:ln w="10541" cmpd="sng">
                                <a:solidFill>
                                  <a:schemeClr val="accent1">
                                    <a:shade val="88000"/>
                                    <a:satMod val="110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000066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uk-UA" i="1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000066"/>
                          </a:solidFill>
                          <a:latin typeface="Cambria Math"/>
                        </a:rPr>
                        <m:t>=</m:t>
                      </m:r>
                      <m:r>
                        <a:rPr lang="en-US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000066"/>
                          </a:solidFill>
                          <a:latin typeface="Cambria Math"/>
                        </a:rPr>
                        <m:t>54,9,</m:t>
                      </m:r>
                    </m:oMath>
                  </m:oMathPara>
                </a14:m>
                <a:endParaRPr lang="en-US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latin typeface="Monotype Corsiva" pitchFamily="66" charset="0"/>
                </a:endParaRPr>
              </a:p>
              <a:p>
                <a:r>
                  <a:rPr lang="ru-RU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тому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i="1" dirty="0">
                              <a:ln w="10541" cmpd="sng">
                                <a:solidFill>
                                  <a:schemeClr val="accent1">
                                    <a:shade val="88000"/>
                                    <a:satMod val="110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000066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dirty="0">
                              <a:ln w="10541" cmpd="sng">
                                <a:solidFill>
                                  <a:schemeClr val="accent1">
                                    <a:shade val="88000"/>
                                    <a:satMod val="110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000066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 dirty="0">
                              <a:ln w="10541" cmpd="sng">
                                <a:solidFill>
                                  <a:schemeClr val="accent1">
                                    <a:shade val="88000"/>
                                    <a:satMod val="110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000066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uk-UA" i="1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000066"/>
                          </a:solidFill>
                          <a:latin typeface="Cambria Math"/>
                        </a:rPr>
                        <m:t>= </m:t>
                      </m:r>
                      <m:r>
                        <a:rPr lang="en-US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000066"/>
                          </a:solidFill>
                          <a:latin typeface="Cambria Math"/>
                        </a:rPr>
                        <m:t>54,9,</m:t>
                      </m:r>
                    </m:oMath>
                  </m:oMathPara>
                </a14:m>
                <a:endParaRPr lang="en-US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i="1" dirty="0">
                              <a:ln w="10541" cmpd="sng">
                                <a:solidFill>
                                  <a:schemeClr val="accent1">
                                    <a:shade val="88000"/>
                                    <a:satMod val="110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000066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dirty="0">
                              <a:ln w="10541" cmpd="sng">
                                <a:solidFill>
                                  <a:schemeClr val="accent1">
                                    <a:shade val="88000"/>
                                    <a:satMod val="110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000066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 dirty="0">
                              <a:ln w="10541" cmpd="sng">
                                <a:solidFill>
                                  <a:schemeClr val="accent1">
                                    <a:shade val="88000"/>
                                    <a:satMod val="110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000066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uk-UA" i="1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000066"/>
                          </a:solidFill>
                          <a:latin typeface="Cambria Math"/>
                        </a:rPr>
                        <m:t>=</m:t>
                      </m:r>
                      <m:r>
                        <a:rPr lang="ru-RU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000066"/>
                          </a:solidFill>
                          <a:latin typeface="Cambria Math"/>
                        </a:rPr>
                        <m:t>−</m:t>
                      </m:r>
                      <m:r>
                        <a:rPr lang="en-US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000066"/>
                          </a:solidFill>
                          <a:latin typeface="Cambria Math"/>
                        </a:rPr>
                        <m:t>54,9,</m:t>
                      </m:r>
                    </m:oMath>
                  </m:oMathPara>
                </a14:m>
                <a:endParaRPr lang="en-US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latin typeface="Monotype Corsiva" pitchFamily="66" charset="0"/>
                </a:endParaRPr>
              </a:p>
            </p:txBody>
          </p:sp>
        </mc:Choice>
        <mc:Fallback xmlns="">
          <p:sp>
            <p:nvSpPr>
              <p:cNvPr id="21" name="Загнутый угол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3619329"/>
                <a:ext cx="2055731" cy="2541784"/>
              </a:xfrm>
              <a:prstGeom prst="foldedCorner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Загнутый угол 21"/>
              <p:cNvSpPr/>
              <p:nvPr/>
            </p:nvSpPr>
            <p:spPr>
              <a:xfrm>
                <a:off x="5436096" y="3787290"/>
                <a:ext cx="1728192" cy="2150054"/>
              </a:xfrm>
              <a:prstGeom prst="foldedCorner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uk-UA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</a:rPr>
                  <a:t>5)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uk-UA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uk-UA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=−4;</m:t>
                    </m:r>
                  </m:oMath>
                </a14:m>
                <a:endParaRPr lang="uk-UA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0066"/>
                  </a:solidFill>
                </a:endParaRPr>
              </a:p>
              <a:p>
                <a:r>
                  <a:rPr lang="uk-UA" i="1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</a:rPr>
                  <a:t>Модуль не може бути від'ємним числом, тому коренів немає</a:t>
                </a:r>
                <a:r>
                  <a:rPr lang="uk-UA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</a:rPr>
                  <a:t>. </a:t>
                </a:r>
              </a:p>
            </p:txBody>
          </p:sp>
        </mc:Choice>
        <mc:Fallback xmlns="">
          <p:sp>
            <p:nvSpPr>
              <p:cNvPr id="22" name="Загнутый угол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3787290"/>
                <a:ext cx="1728192" cy="2150054"/>
              </a:xfrm>
              <a:prstGeom prst="foldedCorner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Загнутый угол 22"/>
              <p:cNvSpPr/>
              <p:nvPr/>
            </p:nvSpPr>
            <p:spPr>
              <a:xfrm>
                <a:off x="7301397" y="3225358"/>
                <a:ext cx="1688831" cy="2334258"/>
              </a:xfrm>
              <a:prstGeom prst="foldedCorner">
                <a:avLst>
                  <a:gd name="adj" fmla="val 26121"/>
                </a:avLst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uk-UA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</a:rPr>
                  <a:t>6</a:t>
                </a:r>
                <a:r>
                  <a:rPr lang="en-US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</a:rPr>
                  <a:t>) </a:t>
                </a:r>
                <a14:m>
                  <m:oMath xmlns:m="http://schemas.openxmlformats.org/officeDocument/2006/math">
                    <m:r>
                      <a:rPr lang="uk-UA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uk-UA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uk-UA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=−12;</m:t>
                    </m:r>
                  </m:oMath>
                </a14:m>
                <a:endParaRPr lang="uk-UA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0066"/>
                  </a:solidFill>
                </a:endParaRPr>
              </a:p>
              <a:p>
                <a:r>
                  <a:rPr lang="uk-UA" sz="2400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uk-UA" i="1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=12 </m:t>
                    </m:r>
                  </m:oMath>
                </a14:m>
                <a:endParaRPr lang="uk-UA" i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latin typeface="Cambria Math"/>
                </a:endParaRPr>
              </a:p>
              <a:p>
                <a:r>
                  <a:rPr lang="uk-UA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       Звідки </a:t>
                </a:r>
                <a:endParaRPr lang="uk-UA" i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i="1" dirty="0">
                              <a:ln w="10541" cmpd="sng">
                                <a:solidFill>
                                  <a:schemeClr val="accent1">
                                    <a:shade val="88000"/>
                                    <a:satMod val="110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000066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dirty="0">
                              <a:ln w="10541" cmpd="sng">
                                <a:solidFill>
                                  <a:schemeClr val="accent1">
                                    <a:shade val="88000"/>
                                    <a:satMod val="110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000066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 dirty="0">
                              <a:ln w="10541" cmpd="sng">
                                <a:solidFill>
                                  <a:schemeClr val="accent1">
                                    <a:shade val="88000"/>
                                    <a:satMod val="110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000066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uk-UA" i="1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000066"/>
                          </a:solidFill>
                          <a:latin typeface="Cambria Math"/>
                        </a:rPr>
                        <m:t>=</m:t>
                      </m:r>
                      <m:r>
                        <a:rPr lang="uk-UA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000066"/>
                          </a:solidFill>
                          <a:latin typeface="Cambria Math"/>
                        </a:rPr>
                        <m:t>−12</m:t>
                      </m:r>
                      <m:r>
                        <a:rPr lang="en-US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000066"/>
                          </a:solidFill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en-US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uk-UA" i="1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       </m:t>
                    </m:r>
                    <m:sSub>
                      <m:sSubPr>
                        <m:ctrlPr>
                          <a:rPr lang="uk-UA" i="1" dirty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solidFill>
                              <a:srgbClr val="000066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uk-UA" i="1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=</m:t>
                    </m:r>
                    <m:r>
                      <a:rPr lang="uk-UA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latin typeface="Cambria Math"/>
                      </a:rPr>
                      <m:t>12</m:t>
                    </m:r>
                  </m:oMath>
                </a14:m>
                <a:r>
                  <a:rPr lang="uk-UA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latin typeface="Monotype Corsiva" pitchFamily="66" charset="0"/>
                  </a:rPr>
                  <a:t>.</a:t>
                </a:r>
                <a:endParaRPr lang="en-US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latin typeface="Monotype Corsiva" pitchFamily="66" charset="0"/>
                </a:endParaRPr>
              </a:p>
            </p:txBody>
          </p:sp>
        </mc:Choice>
        <mc:Fallback xmlns="">
          <p:sp>
            <p:nvSpPr>
              <p:cNvPr id="23" name="Загнутый угол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1397" y="3225358"/>
                <a:ext cx="1688831" cy="2334258"/>
              </a:xfrm>
              <a:prstGeom prst="foldedCorner">
                <a:avLst>
                  <a:gd name="adj" fmla="val 26121"/>
                </a:avLst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5595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  <p:bldP spid="21" grpId="0" animBg="1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Матем. 6 клас. Модуль (частина 1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Матем. 6 клас. Модуль (частина 1)</Template>
  <TotalTime>529</TotalTime>
  <Words>420</Words>
  <Application>Microsoft Office PowerPoint</Application>
  <PresentationFormat>Экран (4:3)</PresentationFormat>
  <Paragraphs>76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Матем. 6 клас. Модуль (частина 1)</vt:lpstr>
      <vt:lpstr> </vt:lpstr>
      <vt:lpstr> </vt:lpstr>
      <vt:lpstr> </vt:lpstr>
      <vt:lpstr>    № 1000 Завдання.  Знайдіть p, якщо: 1) –p=9;   2) –p=-20;   3) –p=0,4;    1) –p=0. </vt:lpstr>
      <vt:lpstr>    № 1002 Завдання.  Розв'яжіть рівняння: 1) –х=34;   2) –х=5;   3) –х=65;    1) –х= -8.  </vt:lpstr>
      <vt:lpstr>    № 1011 Завдання.  Розв'яжіть рівняння: 1) |x|=15;     3) |x|=4,5;    5) |x|=2/3;  2) |x|=100;   4) |x|=7,2;    6) |x|=0.  </vt:lpstr>
      <vt:lpstr>    № 1007 Завдання.  Знайдіть суму і добуток модулів чисел: 1) -0,6 і 3;  3) 44 і -12;  5) -22 і 5; 2) -24 і 12;  4) -15 і -5;  6) -6 і 16.</vt:lpstr>
      <vt:lpstr>    № 1014 Завдання.  Знайдіть число, протилежне до значення суми: 1) |15|+|38|;  3) |43|+|-28|;  2) |-16|+|11|;  4) |-101|+|-6|. </vt:lpstr>
      <vt:lpstr>    № 1029 (2,4,5,6) Завдання.  Розв'яжіть рівняння: 2) |x|+55=68; 4) |-x|=54,9 ;5) |-x|=-4;  6) -|x|=-12.</vt:lpstr>
      <vt:lpstr> Прочитати § 24, повторити всі означення та властивості, виконати №№ 1008, 1015, 1003, 1012.</vt:lpstr>
      <vt:lpstr>ДЯКУЮ  ЗА  УВАГУ!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7svetic</dc:creator>
  <cp:lastModifiedBy>7svetic</cp:lastModifiedBy>
  <cp:revision>56</cp:revision>
  <dcterms:created xsi:type="dcterms:W3CDTF">2016-01-18T16:10:15Z</dcterms:created>
  <dcterms:modified xsi:type="dcterms:W3CDTF">2016-01-20T16:36:41Z</dcterms:modified>
</cp:coreProperties>
</file>