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72" r:id="rId13"/>
    <p:sldId id="274" r:id="rId14"/>
    <p:sldId id="278" r:id="rId15"/>
    <p:sldId id="280" r:id="rId16"/>
    <p:sldId id="279" r:id="rId17"/>
    <p:sldId id="273" r:id="rId18"/>
    <p:sldId id="276" r:id="rId19"/>
    <p:sldId id="277" r:id="rId20"/>
    <p:sldId id="275" r:id="rId21"/>
    <p:sldId id="282" r:id="rId22"/>
    <p:sldId id="281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CC5C3-9CA5-45A5-BFF0-7278F41904B3}" type="datetimeFigureOut">
              <a:rPr lang="uk-UA" smtClean="0"/>
              <a:t>19.01.2016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5B4C2-22D6-45A6-B405-5A3E47915BA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2336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91AE2-3D0B-42A2-B5CE-FDB194033E8C}" type="datetimeFigureOut">
              <a:rPr lang="uk-UA" smtClean="0"/>
              <a:t>19.01.2016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66951-8B82-4703-B487-DC1C801BF4D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7678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44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185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07479-145A-433F-86BD-E966D2A01F3F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7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C40F-93B8-4AD2-820F-FD7B9165180E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4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8CB5-79AE-4E37-90BA-7006C203F620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8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EA2-E22C-452E-9A1D-577EB607FEEB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96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3C1-CC88-48B0-813A-6E7C4BB340F3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3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9D41-C8BF-4D38-B291-554D66BE0ED2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96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9425-62D4-4166-A22F-E6F18C39C872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3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A955-91D7-4240-B5B2-A4CC10562F24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3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7AE4-C72D-4919-865C-04E2BEFD18FE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5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B4E7-47A5-4ED0-8966-2C089E75CB78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45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50E2-E98E-4D4E-96B9-0306F7EA219A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1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ACCE8-15E9-4792-A88B-82C68A36DA3A}" type="datetime1">
              <a:rPr lang="ru-RU" smtClean="0"/>
              <a:t>19.01.2016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9851D-1DB8-430B-9CA3-970AD0CE1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45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0508" y="5992228"/>
            <a:ext cx="6156176" cy="86577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alt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Виконала:  Дихнич Світлана Борисівна</a:t>
            </a:r>
          </a:p>
          <a:p>
            <a:pPr algn="r"/>
            <a:r>
              <a:rPr lang="uk-UA" alt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вчитель математики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228" y="1594015"/>
            <a:ext cx="66247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8000" b="1" dirty="0">
                <a:solidFill>
                  <a:srgbClr val="002060"/>
                </a:solidFill>
                <a:latin typeface="Monotype Corsiva" pitchFamily="66" charset="0"/>
              </a:rPr>
              <a:t>МОДУЛЬ </a:t>
            </a:r>
            <a:r>
              <a:rPr lang="uk-UA" sz="8000" b="1" dirty="0" smtClean="0">
                <a:solidFill>
                  <a:srgbClr val="002060"/>
                </a:solidFill>
                <a:latin typeface="Monotype Corsiva" pitchFamily="66" charset="0"/>
              </a:rPr>
              <a:t>ЧИСЛА</a:t>
            </a:r>
            <a:endParaRPr lang="en-US" sz="8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Monotype Corsiva" pitchFamily="66" charset="0"/>
              </a:rPr>
              <a:t>(1 </a:t>
            </a:r>
            <a:r>
              <a:rPr lang="uk-UA" sz="4000" b="1" dirty="0" smtClean="0">
                <a:solidFill>
                  <a:srgbClr val="002060"/>
                </a:solidFill>
                <a:latin typeface="Monotype Corsiva" pitchFamily="66" charset="0"/>
              </a:rPr>
              <a:t>частина)</a:t>
            </a:r>
            <a:endParaRPr lang="uk-UA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8756" y="341275"/>
            <a:ext cx="19837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6 </a:t>
            </a:r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клас</a:t>
            </a:r>
            <a:endParaRPr lang="uk-UA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05" y="1818522"/>
            <a:ext cx="8676309" cy="5039477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Скільком одиничним відрізкам координатної прямої дорівнює відстань від початку відліку до точки: </a:t>
            </a:r>
          </a:p>
          <a:p>
            <a:pPr algn="l"/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 А(-6);   б) В(6);   в) С(3,5); </a:t>
            </a:r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г)  </a:t>
            </a:r>
            <a:r>
              <a:rPr lang="en-US" altLang="ru-RU" sz="3600" b="1" dirty="0">
                <a:solidFill>
                  <a:srgbClr val="002060"/>
                </a:solidFill>
                <a:latin typeface="Monotype Corsiva" pitchFamily="66" charset="0"/>
              </a:rPr>
              <a:t>D</a:t>
            </a:r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(-3,5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)?</a:t>
            </a:r>
          </a:p>
          <a:p>
            <a:pPr algn="l"/>
            <a:endParaRPr lang="uk-UA" alt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l"/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Відповідь: ОА = 6 од. відр.,  ОВ=6 од.відр., </a:t>
            </a:r>
          </a:p>
          <a:p>
            <a:pPr algn="l"/>
            <a:r>
              <a:rPr lang="uk-UA" altLang="ru-RU" sz="3000" b="1" dirty="0">
                <a:solidFill>
                  <a:srgbClr val="00B050"/>
                </a:solidFill>
                <a:latin typeface="Monotype Corsiva" pitchFamily="66" charset="0"/>
              </a:rPr>
              <a:t>	 </a:t>
            </a:r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      ОС = 3,5 од.відр.,  </a:t>
            </a:r>
            <a:r>
              <a:rPr lang="en-US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OD</a:t>
            </a:r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=3,5 од.відр.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23" y="295108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Подумай</a:t>
            </a:r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3091" y="5332796"/>
            <a:ext cx="8033818" cy="4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223517" y="4755612"/>
            <a:ext cx="542373" cy="1337684"/>
            <a:chOff x="0" y="0"/>
            <a:chExt cx="174969" cy="633393"/>
          </a:xfrm>
        </p:grpSpPr>
        <p:sp>
          <p:nvSpPr>
            <p:cNvPr id="18" name="Овал 17"/>
            <p:cNvSpPr/>
            <p:nvPr/>
          </p:nvSpPr>
          <p:spPr>
            <a:xfrm>
              <a:off x="101600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О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0" y="340658"/>
              <a:ext cx="174969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 0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95736" y="4730120"/>
            <a:ext cx="510140" cy="1363176"/>
            <a:chOff x="0" y="0"/>
            <a:chExt cx="341630" cy="645347"/>
          </a:xfrm>
        </p:grpSpPr>
        <p:sp>
          <p:nvSpPr>
            <p:cNvPr id="22" name="Овал 21"/>
            <p:cNvSpPr/>
            <p:nvPr/>
          </p:nvSpPr>
          <p:spPr>
            <a:xfrm>
              <a:off x="113553" y="28687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23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A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0" y="352612"/>
              <a:ext cx="3416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46835" y="5301208"/>
            <a:ext cx="401228" cy="756724"/>
            <a:chOff x="0" y="0"/>
            <a:chExt cx="164041" cy="358476"/>
          </a:xfrm>
        </p:grpSpPr>
        <p:sp>
          <p:nvSpPr>
            <p:cNvPr id="30" name="Овал 29"/>
            <p:cNvSpPr/>
            <p:nvPr/>
          </p:nvSpPr>
          <p:spPr>
            <a:xfrm>
              <a:off x="71718" y="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0" y="65741"/>
              <a:ext cx="16404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1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7994347" y="5260086"/>
            <a:ext cx="73819" cy="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45" name="Правая фигурная скобка 44"/>
          <p:cNvSpPr/>
          <p:nvPr/>
        </p:nvSpPr>
        <p:spPr>
          <a:xfrm rot="16200000">
            <a:off x="3791045" y="4512376"/>
            <a:ext cx="273643" cy="13040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TextBox 45"/>
          <p:cNvSpPr txBox="1"/>
          <p:nvPr/>
        </p:nvSpPr>
        <p:spPr>
          <a:xfrm>
            <a:off x="3675838" y="45811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?</a:t>
            </a:r>
            <a:endParaRPr lang="uk-UA" sz="24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6419937" y="4725144"/>
            <a:ext cx="392230" cy="1349759"/>
            <a:chOff x="17930" y="0"/>
            <a:chExt cx="147320" cy="639370"/>
          </a:xfrm>
        </p:grpSpPr>
        <p:sp>
          <p:nvSpPr>
            <p:cNvPr id="32" name="Овал 31"/>
            <p:cNvSpPr/>
            <p:nvPr/>
          </p:nvSpPr>
          <p:spPr>
            <a:xfrm>
              <a:off x="119530" y="274918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1793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B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17930" y="346635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573154" y="4725144"/>
            <a:ext cx="802398" cy="1349759"/>
            <a:chOff x="0" y="0"/>
            <a:chExt cx="344730" cy="639370"/>
          </a:xfrm>
        </p:grpSpPr>
        <p:sp>
          <p:nvSpPr>
            <p:cNvPr id="36" name="Овал 35"/>
            <p:cNvSpPr/>
            <p:nvPr/>
          </p:nvSpPr>
          <p:spPr>
            <a:xfrm>
              <a:off x="107576" y="28089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5976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C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0" y="346635"/>
              <a:ext cx="3447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3,5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91651" y="4781105"/>
            <a:ext cx="792087" cy="1312191"/>
            <a:chOff x="0" y="0"/>
            <a:chExt cx="457051" cy="621441"/>
          </a:xfrm>
        </p:grpSpPr>
        <p:sp>
          <p:nvSpPr>
            <p:cNvPr id="40" name="Овал 39"/>
            <p:cNvSpPr/>
            <p:nvPr/>
          </p:nvSpPr>
          <p:spPr>
            <a:xfrm>
              <a:off x="233082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41" name="Надпись 2"/>
            <p:cNvSpPr txBox="1">
              <a:spLocks noChangeArrowheads="1"/>
            </p:cNvSpPr>
            <p:nvPr/>
          </p:nvSpPr>
          <p:spPr bwMode="auto">
            <a:xfrm>
              <a:off x="131482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D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Надпись 2"/>
            <p:cNvSpPr txBox="1">
              <a:spLocks noChangeArrowheads="1"/>
            </p:cNvSpPr>
            <p:nvPr/>
          </p:nvSpPr>
          <p:spPr bwMode="auto">
            <a:xfrm>
              <a:off x="0" y="328706"/>
              <a:ext cx="45705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-3,5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8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82038"/>
            <a:ext cx="7772400" cy="29990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Шукаючи довжини відповідних відрізків, ми шукали </a:t>
            </a:r>
            <a:r>
              <a:rPr lang="uk-UA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модуль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 кожного з чисел -6; 6; 3,5; -3,5.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8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67398" y="1481387"/>
                <a:ext cx="8569098" cy="4849362"/>
              </a:xfrm>
            </p:spPr>
            <p:txBody>
              <a:bodyPr>
                <a:normAutofit/>
              </a:bodyPr>
              <a:lstStyle/>
              <a:p>
                <a:r>
                  <a:rPr lang="uk-UA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Модулем числа </a:t>
                </a:r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називають відстань від початку відліку до точки, що зображає це число на координатній прямій.</a:t>
                </a:r>
                <a:b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Модуль числа позначають двома вертикальними рисками: ||.</a:t>
                </a:r>
                <a:b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i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Запис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uk-UA" i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ч</a:t>
                </a:r>
                <a:r>
                  <a:rPr lang="uk-UA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итають: «Модуль числа а».</a:t>
                </a:r>
                <a:endParaRPr lang="ru-RU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latin typeface="Monotype Corsiva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67398" y="1481387"/>
                <a:ext cx="8569098" cy="4849362"/>
              </a:xfrm>
              <a:blipFill rotWithShape="1">
                <a:blip r:embed="rId2"/>
                <a:stretch>
                  <a:fillRect l="-2206" r="-35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5388"/>
            <a:ext cx="7560839" cy="865772"/>
          </a:xfrm>
        </p:spPr>
        <p:txBody>
          <a:bodyPr>
            <a:normAutofit fontScale="92500"/>
          </a:bodyPr>
          <a:lstStyle/>
          <a:p>
            <a:r>
              <a:rPr lang="uk-UA" alt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Означення. Геометричний зміст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6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67398" y="1481387"/>
                <a:ext cx="8569098" cy="522748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			№ 987</a:t>
                </a:r>
                <a:b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6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Завдання.</a:t>
                </a:r>
                <a: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 На координатній прямій позначте точку з координатою:</a:t>
                </a:r>
                <a:b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1) 3,5;   2) -7;  3) 3;  4) -6.</a:t>
                </a:r>
                <a:b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Знайдіть модуль координати цієї точки.</a:t>
                </a:r>
                <a:b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6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Розв'язування</a:t>
                </a:r>
                <a: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.</a:t>
                </a:r>
                <a:b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/>
                </a:r>
                <a:b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/>
                </a:r>
                <a:b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6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1</a:t>
                </a:r>
                <a:r>
                  <a:rPr lang="uk-UA" sz="36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6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3,5</m:t>
                        </m:r>
                      </m:e>
                    </m:d>
                    <m:r>
                      <a:rPr lang="uk-UA" sz="36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=3,5;</m:t>
                    </m:r>
                  </m:oMath>
                </a14:m>
                <a:r>
                  <a:rPr lang="ru-RU" sz="36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	3)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6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uk-UA" sz="36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ru-RU" sz="36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;</a:t>
                </a:r>
                <a:br>
                  <a:rPr lang="ru-RU" sz="36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ru-RU" sz="36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6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uk-UA" sz="360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=7</m:t>
                    </m:r>
                  </m:oMath>
                </a14:m>
                <a:r>
                  <a:rPr lang="ru-RU" sz="36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;		4)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6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uk-UA" sz="3600" b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r>
                      <a:rPr lang="uk-UA" sz="3600" b="0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6</m:t>
                    </m:r>
                    <m:r>
                      <a:rPr lang="uk-UA" sz="3600" b="1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ru-RU" sz="36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67398" y="1481387"/>
                <a:ext cx="8569098" cy="5227480"/>
              </a:xfrm>
              <a:blipFill rotWithShape="1">
                <a:blip r:embed="rId2"/>
                <a:stretch>
                  <a:fillRect l="-1851" r="-1922" b="-139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3" y="185388"/>
            <a:ext cx="6624736" cy="865772"/>
          </a:xfrm>
        </p:spPr>
        <p:txBody>
          <a:bodyPr>
            <a:normAutofit/>
          </a:bodyPr>
          <a:lstStyle/>
          <a:p>
            <a:r>
              <a:rPr lang="uk-UA" alt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Працюємо разом!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531720" y="5049180"/>
            <a:ext cx="8288752" cy="447032"/>
            <a:chOff x="531720" y="5049180"/>
            <a:chExt cx="8288752" cy="44703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31720" y="5049180"/>
              <a:ext cx="8124982" cy="77700"/>
              <a:chOff x="531720" y="5049180"/>
              <a:chExt cx="8124982" cy="77700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>
                <a:off x="531720" y="5085184"/>
                <a:ext cx="812498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Овал 9"/>
              <p:cNvSpPr/>
              <p:nvPr/>
            </p:nvSpPr>
            <p:spPr>
              <a:xfrm>
                <a:off x="4572000" y="504918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2015716" y="505487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5832140" y="504918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5640102" y="504918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2366070" y="505487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4882505" y="505487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94450" y="5126880"/>
              <a:ext cx="6926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-7    -6                                      0    1          3    3,5                                             </a:t>
              </a:r>
              <a:r>
                <a:rPr lang="uk-UA" i="1" dirty="0" smtClean="0"/>
                <a:t>х</a:t>
              </a:r>
              <a:endParaRPr lang="uk-UA" i="1" dirty="0"/>
            </a:p>
          </p:txBody>
        </p:sp>
      </p:grpSp>
      <p:sp>
        <p:nvSpPr>
          <p:cNvPr id="22" name="Правая фигурная скобка 21"/>
          <p:cNvSpPr/>
          <p:nvPr/>
        </p:nvSpPr>
        <p:spPr>
          <a:xfrm rot="16200000">
            <a:off x="3142633" y="3323301"/>
            <a:ext cx="338454" cy="25202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авая фигурная скобка 22"/>
          <p:cNvSpPr/>
          <p:nvPr/>
        </p:nvSpPr>
        <p:spPr>
          <a:xfrm rot="16200000">
            <a:off x="4986903" y="4359976"/>
            <a:ext cx="296512" cy="108189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авая фигурная скобка 23"/>
          <p:cNvSpPr/>
          <p:nvPr/>
        </p:nvSpPr>
        <p:spPr>
          <a:xfrm rot="16200000">
            <a:off x="3335812" y="3848996"/>
            <a:ext cx="338454" cy="213392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авая фигурная скобка 24"/>
          <p:cNvSpPr/>
          <p:nvPr/>
        </p:nvSpPr>
        <p:spPr>
          <a:xfrm rot="16200000">
            <a:off x="5113188" y="3928051"/>
            <a:ext cx="304799" cy="12771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2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67398" y="1481387"/>
                <a:ext cx="8569098" cy="4849362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Розглянемо розміщення точок А(-6) та В(6) з нашого початкового прикладу. Вони знаходяться на однаковій відстані від початку відліку О, але по різні сторони від нього. Тобто,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50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5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−6</m:t>
                        </m:r>
                      </m:e>
                    </m:d>
                  </m:oMath>
                </a14:m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=6 та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6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uk-UA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</a:t>
                </a:r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6. </a:t>
                </a:r>
                <a:b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Числа -6 та 6 мають однаковий модуль, але протилежні знаки.</a:t>
                </a:r>
                <a:endParaRPr lang="uk-UA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latin typeface="Monotype Corsiva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67398" y="1481387"/>
                <a:ext cx="8569098" cy="4849362"/>
              </a:xfrm>
              <a:blipFill rotWithShape="1">
                <a:blip r:embed="rId2"/>
                <a:stretch>
                  <a:fillRect l="-925" r="-2206" b="-1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5388"/>
            <a:ext cx="7560839" cy="865772"/>
          </a:xfrm>
        </p:spPr>
        <p:txBody>
          <a:bodyPr>
            <a:normAutofit/>
          </a:bodyPr>
          <a:lstStyle/>
          <a:p>
            <a:r>
              <a:rPr lang="uk-UA" alt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Протилежні числа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9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398" y="1481387"/>
            <a:ext cx="8569098" cy="4849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Два числа, що мають рівні модулі, але протилежні знаки, називають </a:t>
            </a:r>
            <a:r>
              <a:rPr lang="uk-UA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протилежними числами. </a:t>
            </a: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Число 0 протилежне до самого себе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.</a:t>
            </a:r>
            <a:endParaRPr lang="ru-RU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3" y="185388"/>
            <a:ext cx="6624736" cy="865772"/>
          </a:xfrm>
        </p:spPr>
        <p:txBody>
          <a:bodyPr>
            <a:normAutofit/>
          </a:bodyPr>
          <a:lstStyle/>
          <a:p>
            <a:r>
              <a:rPr lang="uk-UA" alt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Означення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6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67398" y="1481387"/>
                <a:ext cx="8569098" cy="4849362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Щоб записати число, протилежне до даного числа, достатньо змінити знак даного числа на протилежний.</a:t>
                </a:r>
                <a:b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Наприклад, число 5 протилежне числу -5, число -8 протилежне числу 8,</a:t>
                </a:r>
                <a:b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</a:br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число -5,48 протилежне числу 5,48,</a:t>
                </a:r>
                <a:b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</a:br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uk-UA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uk-UA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 </a:t>
                </a:r>
                <a:r>
                  <a:rPr lang="ru-RU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протилежне</a:t>
                </a:r>
                <a:r>
                  <a:rPr lang="ru-RU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 числу </a:t>
                </a:r>
                <a14:m>
                  <m:oMath xmlns:m="http://schemas.openxmlformats.org/officeDocument/2006/math">
                    <m:r>
                      <a:rPr lang="uk-UA" b="0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uk-UA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uk-UA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5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.</a:t>
                </a:r>
                <a:endParaRPr lang="ru-RU" sz="35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latin typeface="Monotype Corsiva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67398" y="1481387"/>
                <a:ext cx="8569098" cy="4849362"/>
              </a:xfrm>
              <a:blipFill rotWithShape="1">
                <a:blip r:embed="rId2"/>
                <a:stretch>
                  <a:fillRect l="-2491" t="-126" r="-3843" b="-113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3" y="185388"/>
            <a:ext cx="6624736" cy="865772"/>
          </a:xfrm>
        </p:spPr>
        <p:txBody>
          <a:bodyPr>
            <a:normAutofit/>
          </a:bodyPr>
          <a:lstStyle/>
          <a:p>
            <a:r>
              <a:rPr lang="uk-UA" alt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Протилежне число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2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66180" y="1308846"/>
                <a:ext cx="8136904" cy="448568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		№ 998</a:t>
                </a:r>
                <a:b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9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Завдання:</a:t>
                </a:r>
                <a:r>
                  <a:rPr lang="uk-UA" sz="39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  Запишіть число, якщо протилежне до нього є число: </a:t>
                </a:r>
                <a:br>
                  <a:rPr lang="uk-UA" sz="39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9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1) 5,6;    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90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9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sz="39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sz="39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;   3) 0;   4) -5.</a:t>
                </a:r>
                <a:br>
                  <a:rPr lang="uk-UA" sz="39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9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Розвязок</a:t>
                </a:r>
                <a:r>
                  <a:rPr lang="uk-UA" sz="39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.    </a:t>
                </a:r>
                <a:r>
                  <a:rPr lang="uk-UA" sz="39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1) -5,6;   </a:t>
                </a:r>
                <a:r>
                  <a:rPr lang="uk-UA" sz="39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2</a:t>
                </a:r>
                <a:r>
                  <a:rPr lang="uk-UA" sz="39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uk-UA" sz="3900" b="0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k-UA" sz="39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900" b="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sz="3900" b="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sz="39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;   3) 0;   4) </a:t>
                </a:r>
                <a:r>
                  <a:rPr lang="uk-UA" sz="39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5. </a:t>
                </a:r>
                <a:endParaRPr lang="ru-RU" sz="39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66180" y="1308846"/>
                <a:ext cx="8136904" cy="4485685"/>
              </a:xfrm>
              <a:blipFill rotWithShape="1">
                <a:blip r:embed="rId2"/>
                <a:stretch>
                  <a:fillRect l="-254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Працюємо разом!</a:t>
            </a:r>
            <a:endParaRPr lang="uk-UA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1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66180" y="1412776"/>
                <a:ext cx="8470316" cy="5296091"/>
              </a:xfrm>
            </p:spPr>
            <p:txBody>
              <a:bodyPr>
                <a:normAutofit fontScale="90000"/>
              </a:bodyPr>
              <a:lstStyle/>
              <a:p>
                <a:pPr indent="363538" algn="l"/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1. Обчислимо відстань від початку відліку О до точок: А(2), В(6), С(1,4), 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D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uk-UA" sz="33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uk-UA" sz="33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sz="3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). </a:t>
                </a:r>
                <a:b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Маємо,  ОА=2 од.відр., ОВ=6 од.відр., </a:t>
                </a:r>
                <a:b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         ОС=1,4 од.відр., 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OD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33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uk-UA" sz="3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sz="3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од.відр. </a:t>
                </a:r>
                <a:b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Тобто,</a:t>
                </a:r>
                <a:b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OA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300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uk-UA" sz="33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:r>
                  <a:rPr lang="uk-UA" sz="3800" b="1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2, 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 ОВ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uk-UA" sz="33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uk-UA" sz="3800" b="1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6, </a:t>
                </a:r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 ОС</a:t>
                </a:r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1,4</m:t>
                        </m:r>
                      </m:e>
                    </m:d>
                  </m:oMath>
                </a14:m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:r>
                  <a:rPr lang="uk-UA" sz="3800" b="1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1,4,  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 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OD</a:t>
                </a:r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  <m:f>
                          <m:fPr>
                            <m:ctrlPr>
                              <a:rPr lang="uk-UA" sz="33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33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uk-UA" sz="33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uk-UA" sz="33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sz="33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uk-UA" sz="3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uk-UA" sz="3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.</a:t>
                </a:r>
                <a:endParaRPr lang="uk-UA" sz="3900" dirty="0">
                  <a:solidFill>
                    <a:schemeClr val="tx2">
                      <a:lumMod val="75000"/>
                    </a:schemeClr>
                  </a:solidFill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66180" y="1412776"/>
                <a:ext cx="8470316" cy="5296091"/>
              </a:xfrm>
              <a:blipFill rotWithShape="1">
                <a:blip r:embed="rId2"/>
                <a:stretch>
                  <a:fillRect l="-1728" r="-12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Властивості </a:t>
            </a:r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модуля</a:t>
            </a:r>
            <a:endParaRPr lang="uk-UA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716016" y="4149080"/>
            <a:ext cx="3384376" cy="2376264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Модуль додатного числа дорівнює самому числу.</a:t>
            </a:r>
            <a:endParaRPr lang="uk-UA" sz="30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7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66180" y="1412776"/>
                <a:ext cx="8470316" cy="5296091"/>
              </a:xfrm>
            </p:spPr>
            <p:txBody>
              <a:bodyPr>
                <a:normAutofit/>
              </a:bodyPr>
              <a:lstStyle/>
              <a:p>
                <a:pPr indent="363538" algn="l"/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2. Обчислимо відстань від початку відліку О до точок: А(-3), В(-5), С(-2,7), 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D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uk-UA" sz="33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uk-UA" sz="33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6</m:t>
                    </m:r>
                    <m:f>
                      <m:fPr>
                        <m:ctrlPr>
                          <a:rPr lang="uk-UA" sz="33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3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). </a:t>
                </a:r>
                <a:b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Маємо,  ОА=3 од.відр., ОВ=5 од.відр., </a:t>
                </a:r>
                <a:b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         ОС=2,7 од.відр., 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OD</a:t>
                </a:r>
                <a14:m>
                  <m:oMath xmlns:m="http://schemas.openxmlformats.org/officeDocument/2006/math">
                    <m:r>
                      <a:rPr lang="uk-UA" sz="33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sz="33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6</m:t>
                    </m:r>
                    <m:f>
                      <m:fPr>
                        <m:ctrlPr>
                          <a:rPr lang="uk-UA" sz="3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3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од.відр. </a:t>
                </a:r>
                <a:b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Тобто,</a:t>
                </a:r>
                <a:b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OA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000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uk-UA" sz="30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−3</m:t>
                        </m:r>
                      </m:e>
                    </m:d>
                  </m:oMath>
                </a14:m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</a:t>
                </a:r>
                <a:r>
                  <a:rPr lang="uk-UA" sz="3400" b="1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3</a:t>
                </a:r>
                <a:r>
                  <a:rPr lang="uk-UA" sz="3400" b="1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, 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 ОВ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</a:t>
                </a: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0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uk-UA" sz="3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sz="30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, </a:t>
                </a:r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/>
                </a:r>
                <a:b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 ОС</a:t>
                </a:r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00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−2,7</m:t>
                        </m:r>
                      </m:e>
                    </m:d>
                  </m:oMath>
                </a14:m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=2,7,  </a:t>
                </a:r>
                <a:b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</a:br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        </a:t>
                </a:r>
                <a:r>
                  <a:rPr lang="en-US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OD</a:t>
                </a:r>
                <a:r>
                  <a:rPr lang="uk-UA" sz="3300" dirty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000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sz="3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  <m:f>
                          <m:fPr>
                            <m:ctrlPr>
                              <a:rPr lang="uk-UA" sz="30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30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uk-UA" sz="30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uk-UA" sz="30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sz="30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6</m:t>
                    </m:r>
                    <m:f>
                      <m:fPr>
                        <m:ctrlPr>
                          <a:rPr lang="uk-UA" sz="3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3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3300" dirty="0" smtClean="0">
                    <a:solidFill>
                      <a:schemeClr val="tx2">
                        <a:lumMod val="75000"/>
                      </a:schemeClr>
                    </a:solidFill>
                    <a:latin typeface="Monotype Corsiva" panose="03010101010201010101" pitchFamily="66" charset="0"/>
                  </a:rPr>
                  <a:t>.</a:t>
                </a:r>
                <a:endParaRPr lang="uk-UA" sz="3900" dirty="0">
                  <a:solidFill>
                    <a:schemeClr val="tx2">
                      <a:lumMod val="75000"/>
                    </a:schemeClr>
                  </a:solidFill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66180" y="1412776"/>
                <a:ext cx="8470316" cy="5296091"/>
              </a:xfrm>
              <a:blipFill rotWithShape="1">
                <a:blip r:embed="rId2"/>
                <a:stretch>
                  <a:fillRect l="-1944" t="-806" b="-20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Властивості </a:t>
            </a:r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модуля</a:t>
            </a:r>
            <a:endParaRPr lang="uk-UA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716016" y="4149080"/>
            <a:ext cx="3384376" cy="2376264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Модуль  від'ємного числа  дорівнює протилежному числу.</a:t>
            </a:r>
            <a:endParaRPr lang="uk-UA" sz="30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0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05" y="1818523"/>
            <a:ext cx="8676309" cy="4089775"/>
          </a:xfrm>
        </p:spPr>
        <p:txBody>
          <a:bodyPr>
            <a:normAutofit lnSpcReduction="10000"/>
          </a:bodyPr>
          <a:lstStyle/>
          <a:p>
            <a:pPr marL="742950" indent="-742950" algn="l">
              <a:buAutoNum type="arabicPeriod"/>
            </a:pP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Яка пряма називається координатною?</a:t>
            </a:r>
          </a:p>
          <a:p>
            <a:pPr marL="742950" indent="-742950" algn="l">
              <a:buAutoNum type="arabicPeriod"/>
            </a:pP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Що показує координата точки на координатній прямій?</a:t>
            </a:r>
          </a:p>
          <a:p>
            <a:pPr marL="742950" indent="-742950" algn="l">
              <a:buAutoNum type="arabicPeriod"/>
            </a:pP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Де на координатній прямій розміщуються точки, </a:t>
            </a:r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я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кі мають від'ємну координату? додатну координату?</a:t>
            </a:r>
          </a:p>
          <a:p>
            <a:pPr marL="742950" indent="-742950" algn="l">
              <a:buAutoNum type="arabicPeriod"/>
            </a:pP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Яку координату має початок відліку?</a:t>
            </a:r>
          </a:p>
          <a:p>
            <a:pPr marL="742950" indent="-742950" algn="l">
              <a:buAutoNum type="arabicPeriod"/>
            </a:pPr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23" y="295108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Пригадай!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0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492895"/>
            <a:ext cx="7344816" cy="383785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Чому дорівнює 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модуль числа 0?   </a:t>
            </a:r>
            <a: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uk-UA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3" y="185388"/>
            <a:ext cx="6624736" cy="865772"/>
          </a:xfrm>
        </p:spPr>
        <p:txBody>
          <a:bodyPr>
            <a:normAutofit/>
          </a:bodyPr>
          <a:lstStyle/>
          <a:p>
            <a:r>
              <a:rPr lang="uk-UA" alt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Поміркуй!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25144"/>
            <a:ext cx="6731247" cy="91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79757"/>
            <a:ext cx="1096516" cy="2193032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381" y="2551226"/>
            <a:ext cx="5329086" cy="383785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Опиняючись під знаком модуля, від'ємне число «миється» і виходить  без знаку «мінус» - чистим.  В бані  можуть митися (тобто стояти під знаком модуля) як додатні так і від'ємні числа.</a:t>
            </a:r>
            <a: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uk-UA" sz="3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3" y="185388"/>
            <a:ext cx="6624736" cy="865772"/>
          </a:xfrm>
        </p:spPr>
        <p:txBody>
          <a:bodyPr>
            <a:normAutofit/>
          </a:bodyPr>
          <a:lstStyle/>
          <a:p>
            <a:r>
              <a:rPr lang="uk-UA" alt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Цікаво!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pic>
        <p:nvPicPr>
          <p:cNvPr id="17" name="Picture 3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47081" y="2784574"/>
            <a:ext cx="3325813" cy="3108325"/>
          </a:xfrm>
          <a:prstGeom prst="rect">
            <a:avLst/>
          </a:prstGeom>
          <a:solidFill>
            <a:srgbClr val="FFFF99"/>
          </a:solidFill>
          <a:ln/>
        </p:spPr>
      </p:pic>
      <p:sp>
        <p:nvSpPr>
          <p:cNvPr id="10" name="TextBox 9"/>
          <p:cNvSpPr txBox="1"/>
          <p:nvPr/>
        </p:nvSpPr>
        <p:spPr>
          <a:xfrm>
            <a:off x="531718" y="1296144"/>
            <a:ext cx="8504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Уяви, що модуль – це баня, а знак «мінус» – бруд.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180" y="1577824"/>
            <a:ext cx="8470316" cy="5131043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			</a:t>
            </a:r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№ 989</a:t>
            </a:r>
            <a:b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r>
              <a:rPr lang="uk-UA" sz="37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Завдання:</a:t>
            </a:r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   Модуль координати точки дорівнює: 1) 2;   2) 4;  3) 3.  Яку координату може мати точка?</a:t>
            </a:r>
            <a:b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r>
              <a:rPr lang="uk-UA" sz="37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Розвязок</a:t>
            </a:r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.   </a:t>
            </a:r>
            <a:b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r>
              <a:rPr lang="uk-UA" sz="37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rPr>
              <a:t>Міркуємо: </a:t>
            </a:r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rPr>
              <a:t>Модуль – це відстань, тобто від початку відліку треба відкласти одиничні відрізки завдовжки: </a:t>
            </a:r>
            <a:r>
              <a:rPr lang="uk-UA" sz="3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rPr>
              <a:t>1) 2;   2) 4;  3) 3. </a:t>
            </a:r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rPr>
              <a:t>Якщо рухатися вправо від початку відліку, а потім вліво, то матимемо наступні координати:</a:t>
            </a:r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r>
              <a:rPr lang="uk-UA" sz="370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rPr>
              <a:t>Записуємо: </a:t>
            </a:r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1) 2 та -2; 2) 4 та -4; 3) 3 та -3</a:t>
            </a:r>
            <a:r>
              <a:rPr lang="uk-UA" sz="3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.</a:t>
            </a:r>
            <a:br>
              <a:rPr lang="uk-UA" sz="3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sz="39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Працюємо разом!</a:t>
            </a:r>
            <a:endParaRPr lang="uk-UA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4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66180" y="1577824"/>
                <a:ext cx="8470316" cy="5131043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		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№ 1004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7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Завдання: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  Якими даними треба доповнити таблицю 7?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7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Розвязок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.   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13</m:t>
                        </m:r>
                      </m:e>
                    </m:d>
                  </m:oMath>
                </a14:m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=13;		</a:t>
                </a:r>
                <a:r>
                  <a:rPr lang="uk-UA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−8,7</m:t>
                        </m:r>
                      </m:e>
                    </m:d>
                  </m:oMath>
                </a14:m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=8,7;	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0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000" b="0" i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−0,8</m:t>
                        </m:r>
                      </m:e>
                    </m:d>
                  </m:oMath>
                </a14:m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=0,8;</a:t>
                </a:r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/>
                </a:r>
                <a:b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−6</m:t>
                        </m:r>
                      </m:e>
                    </m:d>
                  </m:oMath>
                </a14:m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</a:t>
                </a:r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6</a:t>
                </a:r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;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</a:t>
                </a:r>
                <a:r>
                  <a:rPr lang="uk-UA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4</m:t>
                        </m:r>
                        <m:f>
                          <m:fPr>
                            <m:ctrlPr>
                              <a:rPr lang="uk-UA" sz="3300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3300" b="0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uk-UA" sz="3300" b="0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</a:t>
                </a:r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700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;</a:t>
                </a:r>
                <a:r>
                  <a:rPr lang="uk-UA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	 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−2,6</m:t>
                        </m:r>
                      </m:e>
                    </m:d>
                  </m:oMath>
                </a14:m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=2,6;</a:t>
                </a:r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/>
                </a:r>
                <a:b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5,7</m:t>
                        </m:r>
                      </m:e>
                    </m:d>
                  </m:oMath>
                </a14:m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=5,7;</a:t>
                </a:r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	</a:t>
                </a:r>
                <a:r>
                  <a:rPr lang="uk-UA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−2</m:t>
                        </m:r>
                        <m:f>
                          <m:fPr>
                            <m:ctrlPr>
                              <a:rPr lang="uk-UA" sz="3300" i="1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3300" b="0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uk-UA" sz="3300" b="0" i="1" smtClean="0">
                                <a:ln w="10541" cmpd="sng">
                                  <a:solidFill>
                                    <a:schemeClr val="accent1">
                                      <a:shade val="88000"/>
                                      <a:satMod val="11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14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</a:t>
                </a:r>
                <a14:m>
                  <m:oMath xmlns:m="http://schemas.openxmlformats.org/officeDocument/2006/math">
                    <m:r>
                      <a:rPr lang="uk-UA" sz="3700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;	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700</m:t>
                        </m:r>
                      </m:e>
                    </m:d>
                  </m:oMath>
                </a14:m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=700.</a:t>
                </a:r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/>
                </a:r>
                <a:b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33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3300" b="0" i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=</a:t>
                </a:r>
                <a:r>
                  <a:rPr lang="ru-RU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0</a:t>
                </a:r>
                <a:r>
                  <a:rPr lang="ru-RU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;</a:t>
                </a:r>
                <a:endParaRPr lang="ru-RU" sz="37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latin typeface="Monotype Corsiva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66180" y="1577824"/>
                <a:ext cx="8470316" cy="5131043"/>
              </a:xfrm>
              <a:blipFill rotWithShape="1">
                <a:blip r:embed="rId2"/>
                <a:stretch>
                  <a:fillRect l="-19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Працюємо разом!</a:t>
            </a:r>
            <a:endParaRPr lang="uk-UA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6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66180" y="1577825"/>
                <a:ext cx="8470316" cy="350736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		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№ 1009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7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Завдання: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  </a:t>
                </a:r>
                <a:r>
                  <a:rPr lang="uk-UA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У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кажіть числа, модуль яких дорівнює: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1) 18;  2) 5,4;   3) 12,1;   4) 254;  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70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;   6) </a:t>
                </a:r>
                <a14:m>
                  <m:oMath xmlns:m="http://schemas.openxmlformats.org/officeDocument/2006/math">
                    <m:r>
                      <a:rPr lang="uk-UA" sz="3700" b="0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7</m:t>
                    </m:r>
                    <m:f>
                      <m:fPr>
                        <m:ctrlP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.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7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/>
                </a:r>
                <a:br>
                  <a:rPr lang="uk-UA" sz="37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endParaRPr lang="ru-RU" sz="37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latin typeface="Monotype Corsiva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66180" y="1577825"/>
                <a:ext cx="8470316" cy="3507360"/>
              </a:xfrm>
              <a:blipFill rotWithShape="1">
                <a:blip r:embed="rId2"/>
                <a:stretch>
                  <a:fillRect l="-19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Спробуй самостійно!</a:t>
            </a:r>
            <a:endParaRPr lang="uk-UA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5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66180" y="1577825"/>
                <a:ext cx="8470316" cy="465948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uk-UA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			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№ 1009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7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Завдання: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   </a:t>
                </a:r>
                <a:r>
                  <a:rPr lang="uk-UA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У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кажіть числа, модуль яких дорівнює: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1) 18;  2) 5,4;   3) 12,1;   4) 254;  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70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;   6) </a:t>
                </a:r>
                <a14:m>
                  <m:oMath xmlns:m="http://schemas.openxmlformats.org/officeDocument/2006/math">
                    <m:r>
                      <a:rPr lang="uk-UA" sz="3700" b="0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0066"/>
                        </a:solidFill>
                        <a:latin typeface="Cambria Math"/>
                      </a:rPr>
                      <m:t>7</m:t>
                    </m:r>
                    <m:f>
                      <m:fPr>
                        <m:ctrlP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3700" b="0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0066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>.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r>
                  <a:rPr lang="uk-UA" sz="37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Відповідь: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  1) 18 і -18;			2) 5,4 і -5,4;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</a:br>
                <a:r>
                  <a:rPr lang="uk-UA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	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	3) 12,1 і -12,1;		4) 254 і -254;</a:t>
                </a:r>
                <a:b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</a:b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		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  і   </a:t>
                </a:r>
                <a14:m>
                  <m:oMath xmlns:m="http://schemas.openxmlformats.org/officeDocument/2006/math">
                    <m:r>
                      <a:rPr lang="uk-UA" sz="3700" b="0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; </a:t>
                </a:r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		6) </a:t>
                </a:r>
                <a14:m>
                  <m:oMath xmlns:m="http://schemas.openxmlformats.org/officeDocument/2006/math">
                    <m:r>
                      <a:rPr lang="uk-UA" sz="3700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7</m:t>
                    </m:r>
                    <m:f>
                      <m:fPr>
                        <m:ctrlP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37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  і  </a:t>
                </a:r>
                <a14:m>
                  <m:oMath xmlns:m="http://schemas.openxmlformats.org/officeDocument/2006/math">
                    <m:r>
                      <a:rPr lang="uk-UA" sz="3700" b="0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uk-UA" sz="3700" i="1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7</m:t>
                    </m:r>
                    <m:f>
                      <m:fPr>
                        <m:ctrlP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3700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370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latin typeface="Monotype Corsiva" pitchFamily="66" charset="0"/>
                  </a:rPr>
                  <a:t>.</a:t>
                </a:r>
                <a:r>
                  <a:rPr lang="uk-UA" sz="37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  <a:t/>
                </a:r>
                <a:br>
                  <a:rPr lang="uk-UA" sz="3700" u="sng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latin typeface="Monotype Corsiva" pitchFamily="66" charset="0"/>
                  </a:rPr>
                </a:br>
                <a:endParaRPr lang="ru-RU" sz="37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latin typeface="Monotype Corsiva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66180" y="1577825"/>
                <a:ext cx="8470316" cy="4659488"/>
              </a:xfrm>
              <a:blipFill rotWithShape="1">
                <a:blip r:embed="rId2"/>
                <a:stretch>
                  <a:fillRect l="-19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Спробуй самостійно!</a:t>
            </a:r>
            <a:endParaRPr lang="uk-UA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180" y="1577825"/>
            <a:ext cx="8470316" cy="4659488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	Прочитати § 23, вивчити всі означення та властивості, виконати №№ 988, 990, 1000,  1005, 1010.</a:t>
            </a:r>
            <a:endParaRPr lang="ru-RU" sz="37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  <a:latin typeface="Monotype Corsiva" pitchFamily="66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Домашнє завдання</a:t>
            </a:r>
            <a:endParaRPr lang="uk-UA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9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05" y="1818523"/>
            <a:ext cx="8676309" cy="4890344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Скільком одиничним відрізкам координатної прямої дорівнює відстань від початку відліку до точки: </a:t>
            </a:r>
          </a:p>
          <a:p>
            <a:pPr algn="l"/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 А(-6);   </a:t>
            </a:r>
          </a:p>
          <a:p>
            <a:pPr algn="l"/>
            <a:endParaRPr lang="uk-UA" alt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23" y="295108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Подумай</a:t>
            </a:r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3091" y="5332796"/>
            <a:ext cx="8033818" cy="4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223517" y="4755612"/>
            <a:ext cx="542373" cy="1337684"/>
            <a:chOff x="0" y="0"/>
            <a:chExt cx="174969" cy="633393"/>
          </a:xfrm>
        </p:grpSpPr>
        <p:sp>
          <p:nvSpPr>
            <p:cNvPr id="18" name="Овал 17"/>
            <p:cNvSpPr/>
            <p:nvPr/>
          </p:nvSpPr>
          <p:spPr>
            <a:xfrm>
              <a:off x="101600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О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0" y="340658"/>
              <a:ext cx="174969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 0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95736" y="4730120"/>
            <a:ext cx="510140" cy="1363176"/>
            <a:chOff x="0" y="0"/>
            <a:chExt cx="341630" cy="645347"/>
          </a:xfrm>
        </p:grpSpPr>
        <p:sp>
          <p:nvSpPr>
            <p:cNvPr id="22" name="Овал 21"/>
            <p:cNvSpPr/>
            <p:nvPr/>
          </p:nvSpPr>
          <p:spPr>
            <a:xfrm>
              <a:off x="113553" y="28687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23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A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0" y="352612"/>
              <a:ext cx="3416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46835" y="5301208"/>
            <a:ext cx="401228" cy="756724"/>
            <a:chOff x="0" y="0"/>
            <a:chExt cx="164041" cy="358476"/>
          </a:xfrm>
        </p:grpSpPr>
        <p:sp>
          <p:nvSpPr>
            <p:cNvPr id="30" name="Овал 29"/>
            <p:cNvSpPr/>
            <p:nvPr/>
          </p:nvSpPr>
          <p:spPr>
            <a:xfrm>
              <a:off x="71718" y="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0" y="65741"/>
              <a:ext cx="16404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1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7994347" y="5260086"/>
            <a:ext cx="73819" cy="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2393805" y="4524779"/>
            <a:ext cx="2214532" cy="735307"/>
            <a:chOff x="2393805" y="4524779"/>
            <a:chExt cx="2214532" cy="735307"/>
          </a:xfrm>
        </p:grpSpPr>
        <p:sp>
          <p:nvSpPr>
            <p:cNvPr id="45" name="Правая фигурная скобка 44"/>
            <p:cNvSpPr/>
            <p:nvPr/>
          </p:nvSpPr>
          <p:spPr>
            <a:xfrm rot="16200000">
              <a:off x="3341611" y="3993361"/>
              <a:ext cx="318919" cy="221453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11860" y="452477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?</a:t>
              </a:r>
              <a:endParaRPr lang="uk-UA" sz="2400" dirty="0"/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6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05" y="1818523"/>
            <a:ext cx="8676309" cy="4890344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Скільком одиничним відрізкам координатної прямої дорівнює відстань від початку відліку до точки: </a:t>
            </a:r>
          </a:p>
          <a:p>
            <a:pPr algn="l"/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 А(-6);   </a:t>
            </a:r>
          </a:p>
          <a:p>
            <a:pPr algn="l"/>
            <a:endParaRPr lang="uk-UA" alt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l"/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Відповідь: ОА = 6 од. відр., 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23" y="295108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Подумай</a:t>
            </a:r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3091" y="5332796"/>
            <a:ext cx="8033818" cy="4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223517" y="4755612"/>
            <a:ext cx="542373" cy="1337684"/>
            <a:chOff x="0" y="0"/>
            <a:chExt cx="174969" cy="633393"/>
          </a:xfrm>
        </p:grpSpPr>
        <p:sp>
          <p:nvSpPr>
            <p:cNvPr id="18" name="Овал 17"/>
            <p:cNvSpPr/>
            <p:nvPr/>
          </p:nvSpPr>
          <p:spPr>
            <a:xfrm>
              <a:off x="101600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О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0" y="340658"/>
              <a:ext cx="174969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 0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95736" y="4730120"/>
            <a:ext cx="510140" cy="1363176"/>
            <a:chOff x="0" y="0"/>
            <a:chExt cx="341630" cy="645347"/>
          </a:xfrm>
        </p:grpSpPr>
        <p:sp>
          <p:nvSpPr>
            <p:cNvPr id="22" name="Овал 21"/>
            <p:cNvSpPr/>
            <p:nvPr/>
          </p:nvSpPr>
          <p:spPr>
            <a:xfrm>
              <a:off x="113553" y="28687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23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A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0" y="352612"/>
              <a:ext cx="3416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46835" y="5301208"/>
            <a:ext cx="401228" cy="756724"/>
            <a:chOff x="0" y="0"/>
            <a:chExt cx="164041" cy="358476"/>
          </a:xfrm>
        </p:grpSpPr>
        <p:sp>
          <p:nvSpPr>
            <p:cNvPr id="30" name="Овал 29"/>
            <p:cNvSpPr/>
            <p:nvPr/>
          </p:nvSpPr>
          <p:spPr>
            <a:xfrm>
              <a:off x="71718" y="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0" y="65741"/>
              <a:ext cx="16404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1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7994347" y="5260086"/>
            <a:ext cx="73819" cy="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393805" y="4524779"/>
            <a:ext cx="2214532" cy="735307"/>
            <a:chOff x="2393805" y="4524779"/>
            <a:chExt cx="2214532" cy="735307"/>
          </a:xfrm>
        </p:grpSpPr>
        <p:sp>
          <p:nvSpPr>
            <p:cNvPr id="45" name="Правая фигурная скобка 44"/>
            <p:cNvSpPr/>
            <p:nvPr/>
          </p:nvSpPr>
          <p:spPr>
            <a:xfrm rot="16200000">
              <a:off x="3341611" y="3993361"/>
              <a:ext cx="318919" cy="221453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11860" y="452477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?</a:t>
              </a:r>
              <a:endParaRPr lang="uk-UA" sz="2400" dirty="0"/>
            </a:p>
          </p:txBody>
        </p:sp>
      </p:grp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6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05" y="1818523"/>
            <a:ext cx="8676309" cy="4890344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Скільком одиничним відрізкам координатної прямої дорівнює відстань від початку відліку до точки: </a:t>
            </a:r>
          </a:p>
          <a:p>
            <a:pPr algn="l"/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 А(-6);   б) В(6);</a:t>
            </a:r>
          </a:p>
          <a:p>
            <a:pPr algn="l"/>
            <a:endParaRPr lang="uk-UA" alt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l"/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Відповідь: ОА = 6 од. відр., 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23" y="295108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Подумай</a:t>
            </a:r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3091" y="5332796"/>
            <a:ext cx="8033818" cy="4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223517" y="4755612"/>
            <a:ext cx="542373" cy="1337684"/>
            <a:chOff x="0" y="0"/>
            <a:chExt cx="174969" cy="633393"/>
          </a:xfrm>
        </p:grpSpPr>
        <p:sp>
          <p:nvSpPr>
            <p:cNvPr id="18" name="Овал 17"/>
            <p:cNvSpPr/>
            <p:nvPr/>
          </p:nvSpPr>
          <p:spPr>
            <a:xfrm>
              <a:off x="101600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О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0" y="340658"/>
              <a:ext cx="174969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 0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95736" y="4730120"/>
            <a:ext cx="510140" cy="1363176"/>
            <a:chOff x="0" y="0"/>
            <a:chExt cx="341630" cy="645347"/>
          </a:xfrm>
        </p:grpSpPr>
        <p:sp>
          <p:nvSpPr>
            <p:cNvPr id="22" name="Овал 21"/>
            <p:cNvSpPr/>
            <p:nvPr/>
          </p:nvSpPr>
          <p:spPr>
            <a:xfrm>
              <a:off x="113553" y="28687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23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A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0" y="352612"/>
              <a:ext cx="3416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46835" y="5301208"/>
            <a:ext cx="401228" cy="756724"/>
            <a:chOff x="0" y="0"/>
            <a:chExt cx="164041" cy="358476"/>
          </a:xfrm>
        </p:grpSpPr>
        <p:sp>
          <p:nvSpPr>
            <p:cNvPr id="30" name="Овал 29"/>
            <p:cNvSpPr/>
            <p:nvPr/>
          </p:nvSpPr>
          <p:spPr>
            <a:xfrm>
              <a:off x="71718" y="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0" y="65741"/>
              <a:ext cx="16404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1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7994347" y="5260086"/>
            <a:ext cx="73819" cy="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45" name="Правая фигурная скобка 44"/>
          <p:cNvSpPr/>
          <p:nvPr/>
        </p:nvSpPr>
        <p:spPr>
          <a:xfrm rot="16200000">
            <a:off x="5519807" y="3993361"/>
            <a:ext cx="318919" cy="22145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TextBox 45"/>
          <p:cNvSpPr txBox="1"/>
          <p:nvPr/>
        </p:nvSpPr>
        <p:spPr>
          <a:xfrm>
            <a:off x="5580112" y="452477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?</a:t>
            </a:r>
            <a:endParaRPr lang="uk-UA" sz="24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6419937" y="4725144"/>
            <a:ext cx="392230" cy="1349759"/>
            <a:chOff x="17930" y="0"/>
            <a:chExt cx="147320" cy="639370"/>
          </a:xfrm>
        </p:grpSpPr>
        <p:sp>
          <p:nvSpPr>
            <p:cNvPr id="32" name="Овал 31"/>
            <p:cNvSpPr/>
            <p:nvPr/>
          </p:nvSpPr>
          <p:spPr>
            <a:xfrm>
              <a:off x="119530" y="274918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1793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B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17930" y="346635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8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05" y="1818523"/>
            <a:ext cx="8676309" cy="4890344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Скільком одиничним відрізкам координатної прямої дорівнює відстань від початку відліку до точки: </a:t>
            </a:r>
          </a:p>
          <a:p>
            <a:pPr algn="l"/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 А(-6);   б) В(6);</a:t>
            </a:r>
          </a:p>
          <a:p>
            <a:pPr algn="l"/>
            <a:endParaRPr lang="uk-UA" alt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l"/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Відповідь: ОА = 6 од. відр.,  ОВ=6 од.відр.,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23" y="295108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Подумай</a:t>
            </a:r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3091" y="5332796"/>
            <a:ext cx="8033818" cy="4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223517" y="4755612"/>
            <a:ext cx="542373" cy="1337684"/>
            <a:chOff x="0" y="0"/>
            <a:chExt cx="174969" cy="633393"/>
          </a:xfrm>
        </p:grpSpPr>
        <p:sp>
          <p:nvSpPr>
            <p:cNvPr id="18" name="Овал 17"/>
            <p:cNvSpPr/>
            <p:nvPr/>
          </p:nvSpPr>
          <p:spPr>
            <a:xfrm>
              <a:off x="101600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О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0" y="340658"/>
              <a:ext cx="174969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 0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95736" y="4730120"/>
            <a:ext cx="510140" cy="1363176"/>
            <a:chOff x="0" y="0"/>
            <a:chExt cx="341630" cy="645347"/>
          </a:xfrm>
        </p:grpSpPr>
        <p:sp>
          <p:nvSpPr>
            <p:cNvPr id="22" name="Овал 21"/>
            <p:cNvSpPr/>
            <p:nvPr/>
          </p:nvSpPr>
          <p:spPr>
            <a:xfrm>
              <a:off x="113553" y="28687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23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A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0" y="352612"/>
              <a:ext cx="3416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46835" y="5301208"/>
            <a:ext cx="401228" cy="756724"/>
            <a:chOff x="0" y="0"/>
            <a:chExt cx="164041" cy="358476"/>
          </a:xfrm>
        </p:grpSpPr>
        <p:sp>
          <p:nvSpPr>
            <p:cNvPr id="30" name="Овал 29"/>
            <p:cNvSpPr/>
            <p:nvPr/>
          </p:nvSpPr>
          <p:spPr>
            <a:xfrm>
              <a:off x="71718" y="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0" y="65741"/>
              <a:ext cx="16404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1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7994347" y="5260086"/>
            <a:ext cx="73819" cy="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572001" y="4524779"/>
            <a:ext cx="2214532" cy="735307"/>
            <a:chOff x="4572001" y="4524779"/>
            <a:chExt cx="2214532" cy="735307"/>
          </a:xfrm>
        </p:grpSpPr>
        <p:sp>
          <p:nvSpPr>
            <p:cNvPr id="45" name="Правая фигурная скобка 44"/>
            <p:cNvSpPr/>
            <p:nvPr/>
          </p:nvSpPr>
          <p:spPr>
            <a:xfrm rot="16200000">
              <a:off x="5519807" y="3993361"/>
              <a:ext cx="318919" cy="221453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80112" y="452477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?</a:t>
              </a:r>
              <a:endParaRPr lang="uk-UA" sz="24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419937" y="4725144"/>
            <a:ext cx="392230" cy="1349759"/>
            <a:chOff x="17930" y="0"/>
            <a:chExt cx="147320" cy="639370"/>
          </a:xfrm>
        </p:grpSpPr>
        <p:sp>
          <p:nvSpPr>
            <p:cNvPr id="32" name="Овал 31"/>
            <p:cNvSpPr/>
            <p:nvPr/>
          </p:nvSpPr>
          <p:spPr>
            <a:xfrm>
              <a:off x="119530" y="274918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1793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B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17930" y="346635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2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05" y="1818522"/>
            <a:ext cx="8676309" cy="5039477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Скільком одиничним відрізкам координатної прямої дорівнює відстань від початку відліку до точки: </a:t>
            </a:r>
          </a:p>
          <a:p>
            <a:pPr algn="l"/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 А(-6);   б) В(6);   в) С(3,5);</a:t>
            </a:r>
          </a:p>
          <a:p>
            <a:pPr algn="l"/>
            <a:endParaRPr lang="uk-UA" alt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l"/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Відповідь: ОА = 6 од. відр.,  ОВ=6 од.відр., </a:t>
            </a:r>
          </a:p>
          <a:p>
            <a:pPr algn="l"/>
            <a:r>
              <a:rPr lang="uk-UA" altLang="ru-RU" sz="3000" b="1" dirty="0">
                <a:solidFill>
                  <a:srgbClr val="00B050"/>
                </a:solidFill>
                <a:latin typeface="Monotype Corsiva" pitchFamily="66" charset="0"/>
              </a:rPr>
              <a:t>	</a:t>
            </a:r>
            <a:endParaRPr lang="uk-UA" altLang="ru-RU" sz="3000" b="1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23" y="295108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Подумай</a:t>
            </a:r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3091" y="5332796"/>
            <a:ext cx="8033818" cy="4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223517" y="4755612"/>
            <a:ext cx="542373" cy="1337684"/>
            <a:chOff x="0" y="0"/>
            <a:chExt cx="174969" cy="633393"/>
          </a:xfrm>
        </p:grpSpPr>
        <p:sp>
          <p:nvSpPr>
            <p:cNvPr id="18" name="Овал 17"/>
            <p:cNvSpPr/>
            <p:nvPr/>
          </p:nvSpPr>
          <p:spPr>
            <a:xfrm>
              <a:off x="101600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О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0" y="340658"/>
              <a:ext cx="174969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 0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95736" y="4730120"/>
            <a:ext cx="510140" cy="1363176"/>
            <a:chOff x="0" y="0"/>
            <a:chExt cx="341630" cy="645347"/>
          </a:xfrm>
        </p:grpSpPr>
        <p:sp>
          <p:nvSpPr>
            <p:cNvPr id="22" name="Овал 21"/>
            <p:cNvSpPr/>
            <p:nvPr/>
          </p:nvSpPr>
          <p:spPr>
            <a:xfrm>
              <a:off x="113553" y="28687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23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A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0" y="352612"/>
              <a:ext cx="3416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46835" y="5301208"/>
            <a:ext cx="401228" cy="756724"/>
            <a:chOff x="0" y="0"/>
            <a:chExt cx="164041" cy="358476"/>
          </a:xfrm>
        </p:grpSpPr>
        <p:sp>
          <p:nvSpPr>
            <p:cNvPr id="30" name="Овал 29"/>
            <p:cNvSpPr/>
            <p:nvPr/>
          </p:nvSpPr>
          <p:spPr>
            <a:xfrm>
              <a:off x="71718" y="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0" y="65741"/>
              <a:ext cx="16404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1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7994347" y="5260086"/>
            <a:ext cx="73819" cy="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45" name="Правая фигурная скобка 44"/>
          <p:cNvSpPr/>
          <p:nvPr/>
        </p:nvSpPr>
        <p:spPr>
          <a:xfrm rot="16200000">
            <a:off x="5087189" y="4471255"/>
            <a:ext cx="273643" cy="13040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TextBox 45"/>
          <p:cNvSpPr txBox="1"/>
          <p:nvPr/>
        </p:nvSpPr>
        <p:spPr>
          <a:xfrm>
            <a:off x="5076056" y="461390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?</a:t>
            </a:r>
            <a:endParaRPr lang="uk-UA" sz="24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6419937" y="4725144"/>
            <a:ext cx="392230" cy="1349759"/>
            <a:chOff x="17930" y="0"/>
            <a:chExt cx="147320" cy="639370"/>
          </a:xfrm>
        </p:grpSpPr>
        <p:sp>
          <p:nvSpPr>
            <p:cNvPr id="32" name="Овал 31"/>
            <p:cNvSpPr/>
            <p:nvPr/>
          </p:nvSpPr>
          <p:spPr>
            <a:xfrm>
              <a:off x="119530" y="274918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1793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B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17930" y="346635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573154" y="4725144"/>
            <a:ext cx="802398" cy="1349759"/>
            <a:chOff x="0" y="0"/>
            <a:chExt cx="344730" cy="639370"/>
          </a:xfrm>
        </p:grpSpPr>
        <p:sp>
          <p:nvSpPr>
            <p:cNvPr id="36" name="Овал 35"/>
            <p:cNvSpPr/>
            <p:nvPr/>
          </p:nvSpPr>
          <p:spPr>
            <a:xfrm>
              <a:off x="107576" y="28089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5976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C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0" y="346635"/>
              <a:ext cx="3447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3,5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2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05" y="1818522"/>
            <a:ext cx="8676309" cy="5039477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Скільком одиничним відрізкам координатної прямої дорівнює відстань від початку відліку до точки: </a:t>
            </a:r>
          </a:p>
          <a:p>
            <a:pPr algn="l"/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 А(-6);   б) В(6);   в) С(3,5);</a:t>
            </a:r>
          </a:p>
          <a:p>
            <a:pPr algn="l"/>
            <a:endParaRPr lang="uk-UA" alt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l"/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Відповідь: ОА = 6 од. відр.,  ОВ=6 од.відр., </a:t>
            </a:r>
          </a:p>
          <a:p>
            <a:pPr algn="l"/>
            <a:r>
              <a:rPr lang="uk-UA" altLang="ru-RU" sz="3000" b="1" dirty="0">
                <a:solidFill>
                  <a:srgbClr val="00B050"/>
                </a:solidFill>
                <a:latin typeface="Monotype Corsiva" pitchFamily="66" charset="0"/>
              </a:rPr>
              <a:t>	 </a:t>
            </a:r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      ОС = 3,5 од.відр.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23" y="295108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Подумай</a:t>
            </a:r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3091" y="5332796"/>
            <a:ext cx="8033818" cy="4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223517" y="4755612"/>
            <a:ext cx="542373" cy="1337684"/>
            <a:chOff x="0" y="0"/>
            <a:chExt cx="174969" cy="633393"/>
          </a:xfrm>
        </p:grpSpPr>
        <p:sp>
          <p:nvSpPr>
            <p:cNvPr id="18" name="Овал 17"/>
            <p:cNvSpPr/>
            <p:nvPr/>
          </p:nvSpPr>
          <p:spPr>
            <a:xfrm>
              <a:off x="101600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О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0" y="340658"/>
              <a:ext cx="174969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 0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95736" y="4730120"/>
            <a:ext cx="510140" cy="1363176"/>
            <a:chOff x="0" y="0"/>
            <a:chExt cx="341630" cy="645347"/>
          </a:xfrm>
        </p:grpSpPr>
        <p:sp>
          <p:nvSpPr>
            <p:cNvPr id="22" name="Овал 21"/>
            <p:cNvSpPr/>
            <p:nvPr/>
          </p:nvSpPr>
          <p:spPr>
            <a:xfrm>
              <a:off x="113553" y="28687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23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A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0" y="352612"/>
              <a:ext cx="3416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46835" y="5301208"/>
            <a:ext cx="401228" cy="756724"/>
            <a:chOff x="0" y="0"/>
            <a:chExt cx="164041" cy="358476"/>
          </a:xfrm>
        </p:grpSpPr>
        <p:sp>
          <p:nvSpPr>
            <p:cNvPr id="30" name="Овал 29"/>
            <p:cNvSpPr/>
            <p:nvPr/>
          </p:nvSpPr>
          <p:spPr>
            <a:xfrm>
              <a:off x="71718" y="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0" y="65741"/>
              <a:ext cx="16404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1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7994347" y="5260086"/>
            <a:ext cx="73819" cy="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45" name="Правая фигурная скобка 44"/>
          <p:cNvSpPr/>
          <p:nvPr/>
        </p:nvSpPr>
        <p:spPr>
          <a:xfrm rot="16200000">
            <a:off x="5087189" y="4471255"/>
            <a:ext cx="273643" cy="13040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TextBox 45"/>
          <p:cNvSpPr txBox="1"/>
          <p:nvPr/>
        </p:nvSpPr>
        <p:spPr>
          <a:xfrm>
            <a:off x="5076056" y="461390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?</a:t>
            </a:r>
            <a:endParaRPr lang="uk-UA" sz="24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6419937" y="4725144"/>
            <a:ext cx="392230" cy="1349759"/>
            <a:chOff x="17930" y="0"/>
            <a:chExt cx="147320" cy="639370"/>
          </a:xfrm>
        </p:grpSpPr>
        <p:sp>
          <p:nvSpPr>
            <p:cNvPr id="32" name="Овал 31"/>
            <p:cNvSpPr/>
            <p:nvPr/>
          </p:nvSpPr>
          <p:spPr>
            <a:xfrm>
              <a:off x="119530" y="274918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1793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B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17930" y="346635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573154" y="4725144"/>
            <a:ext cx="802398" cy="1349759"/>
            <a:chOff x="0" y="0"/>
            <a:chExt cx="344730" cy="639370"/>
          </a:xfrm>
        </p:grpSpPr>
        <p:sp>
          <p:nvSpPr>
            <p:cNvPr id="36" name="Овал 35"/>
            <p:cNvSpPr/>
            <p:nvPr/>
          </p:nvSpPr>
          <p:spPr>
            <a:xfrm>
              <a:off x="107576" y="28089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5976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C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0" y="346635"/>
              <a:ext cx="3447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3,5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7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153" y="2113000"/>
            <a:ext cx="7772400" cy="2691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05" y="1818522"/>
            <a:ext cx="8676309" cy="5039477"/>
          </a:xfrm>
        </p:spPr>
        <p:txBody>
          <a:bodyPr>
            <a:normAutofit lnSpcReduction="10000"/>
          </a:bodyPr>
          <a:lstStyle/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Скільком одиничним відрізкам координатної прямої дорівнює відстань від початку відліку до точки: </a:t>
            </a:r>
          </a:p>
          <a:p>
            <a:pPr algn="l"/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 А(-6);   б) В(6);   в) С(3,5); </a:t>
            </a:r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г)  </a:t>
            </a:r>
            <a:r>
              <a:rPr lang="en-US" altLang="ru-RU" sz="3600" b="1" dirty="0">
                <a:solidFill>
                  <a:srgbClr val="002060"/>
                </a:solidFill>
                <a:latin typeface="Monotype Corsiva" pitchFamily="66" charset="0"/>
              </a:rPr>
              <a:t>D</a:t>
            </a:r>
            <a:r>
              <a:rPr lang="uk-UA" altLang="ru-RU" sz="3600" b="1" dirty="0">
                <a:solidFill>
                  <a:srgbClr val="002060"/>
                </a:solidFill>
                <a:latin typeface="Monotype Corsiva" pitchFamily="66" charset="0"/>
              </a:rPr>
              <a:t>(-3,5</a:t>
            </a:r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)?</a:t>
            </a:r>
          </a:p>
          <a:p>
            <a:pPr algn="l"/>
            <a:endParaRPr lang="uk-UA" alt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uk-UA" alt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uk-UA" alt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l"/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Відповідь: ОА = 6 од. відр.,  ОВ=6 од.відр., </a:t>
            </a:r>
          </a:p>
          <a:p>
            <a:pPr algn="l"/>
            <a:r>
              <a:rPr lang="uk-UA" altLang="ru-RU" sz="3000" b="1" dirty="0">
                <a:solidFill>
                  <a:srgbClr val="00B050"/>
                </a:solidFill>
                <a:latin typeface="Monotype Corsiva" pitchFamily="66" charset="0"/>
              </a:rPr>
              <a:t>	 </a:t>
            </a:r>
            <a:r>
              <a:rPr lang="uk-UA" altLang="ru-RU" sz="3000" b="1" dirty="0" smtClean="0">
                <a:solidFill>
                  <a:srgbClr val="00B050"/>
                </a:solidFill>
                <a:latin typeface="Monotype Corsiva" pitchFamily="66" charset="0"/>
              </a:rPr>
              <a:t>      ОС = 3,5 од.відр.,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1986" y="42432"/>
            <a:ext cx="8584323" cy="4350055"/>
            <a:chOff x="164141" y="87056"/>
            <a:chExt cx="8584323" cy="43500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1" y="87056"/>
              <a:ext cx="879468" cy="1151684"/>
            </a:xfrm>
            <a:prstGeom prst="rect">
              <a:avLst/>
            </a:prstGeom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64141" y="1353471"/>
              <a:ext cx="858432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52" y="1340768"/>
              <a:ext cx="0" cy="56336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1353470"/>
              <a:ext cx="0" cy="30836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5536" y="1353471"/>
              <a:ext cx="0" cy="154182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9" y="5949280"/>
            <a:ext cx="759587" cy="7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523" y="295108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solidFill>
                  <a:srgbClr val="002060"/>
                </a:solidFill>
                <a:latin typeface="Monotype Corsiva" pitchFamily="66" charset="0"/>
              </a:rPr>
              <a:t>Подумай</a:t>
            </a:r>
            <a:r>
              <a:rPr lang="uk-UA" sz="5000" b="1" dirty="0">
                <a:solidFill>
                  <a:srgbClr val="002060"/>
                </a:solidFill>
                <a:latin typeface="Monotype Corsiva" pitchFamily="66" charset="0"/>
              </a:rPr>
              <a:t>!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3091" y="5332796"/>
            <a:ext cx="8033818" cy="40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223517" y="4755612"/>
            <a:ext cx="542373" cy="1337684"/>
            <a:chOff x="0" y="0"/>
            <a:chExt cx="174969" cy="633393"/>
          </a:xfrm>
        </p:grpSpPr>
        <p:sp>
          <p:nvSpPr>
            <p:cNvPr id="18" name="Овал 17"/>
            <p:cNvSpPr/>
            <p:nvPr/>
          </p:nvSpPr>
          <p:spPr>
            <a:xfrm>
              <a:off x="101600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О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0" y="340658"/>
              <a:ext cx="174969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 0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95736" y="4730120"/>
            <a:ext cx="510140" cy="1363176"/>
            <a:chOff x="0" y="0"/>
            <a:chExt cx="341630" cy="645347"/>
          </a:xfrm>
        </p:grpSpPr>
        <p:sp>
          <p:nvSpPr>
            <p:cNvPr id="22" name="Овал 21"/>
            <p:cNvSpPr/>
            <p:nvPr/>
          </p:nvSpPr>
          <p:spPr>
            <a:xfrm>
              <a:off x="113553" y="28687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23" name="Надпись 2"/>
            <p:cNvSpPr txBox="1">
              <a:spLocks noChangeArrowheads="1"/>
            </p:cNvSpPr>
            <p:nvPr/>
          </p:nvSpPr>
          <p:spPr bwMode="auto">
            <a:xfrm>
              <a:off x="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A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Надпись 2"/>
            <p:cNvSpPr txBox="1">
              <a:spLocks noChangeArrowheads="1"/>
            </p:cNvSpPr>
            <p:nvPr/>
          </p:nvSpPr>
          <p:spPr bwMode="auto">
            <a:xfrm>
              <a:off x="0" y="352612"/>
              <a:ext cx="3416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46835" y="5301208"/>
            <a:ext cx="401228" cy="756724"/>
            <a:chOff x="0" y="0"/>
            <a:chExt cx="164041" cy="358476"/>
          </a:xfrm>
        </p:grpSpPr>
        <p:sp>
          <p:nvSpPr>
            <p:cNvPr id="30" name="Овал 29"/>
            <p:cNvSpPr/>
            <p:nvPr/>
          </p:nvSpPr>
          <p:spPr>
            <a:xfrm>
              <a:off x="71718" y="0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1" name="Надпись 2"/>
            <p:cNvSpPr txBox="1">
              <a:spLocks noChangeArrowheads="1"/>
            </p:cNvSpPr>
            <p:nvPr/>
          </p:nvSpPr>
          <p:spPr bwMode="auto">
            <a:xfrm>
              <a:off x="0" y="65741"/>
              <a:ext cx="16404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1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7994347" y="5260086"/>
            <a:ext cx="73819" cy="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45" name="Правая фигурная скобка 44"/>
          <p:cNvSpPr/>
          <p:nvPr/>
        </p:nvSpPr>
        <p:spPr>
          <a:xfrm rot="16200000">
            <a:off x="3810780" y="4512376"/>
            <a:ext cx="273643" cy="13040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TextBox 45"/>
          <p:cNvSpPr txBox="1"/>
          <p:nvPr/>
        </p:nvSpPr>
        <p:spPr>
          <a:xfrm>
            <a:off x="3683738" y="462849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?</a:t>
            </a:r>
            <a:endParaRPr lang="uk-UA" sz="24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6419937" y="4725144"/>
            <a:ext cx="392230" cy="1349759"/>
            <a:chOff x="17930" y="0"/>
            <a:chExt cx="147320" cy="639370"/>
          </a:xfrm>
        </p:grpSpPr>
        <p:sp>
          <p:nvSpPr>
            <p:cNvPr id="32" name="Овал 31"/>
            <p:cNvSpPr/>
            <p:nvPr/>
          </p:nvSpPr>
          <p:spPr>
            <a:xfrm>
              <a:off x="119530" y="274918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3" name="Надпись 2"/>
            <p:cNvSpPr txBox="1">
              <a:spLocks noChangeArrowheads="1"/>
            </p:cNvSpPr>
            <p:nvPr/>
          </p:nvSpPr>
          <p:spPr bwMode="auto">
            <a:xfrm>
              <a:off x="17930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B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17930" y="346635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/>
                  <a:latin typeface="Calibri"/>
                  <a:ea typeface="Calibri"/>
                  <a:cs typeface="Times New Roman"/>
                </a:rPr>
                <a:t>6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573154" y="4725144"/>
            <a:ext cx="802398" cy="1349759"/>
            <a:chOff x="0" y="0"/>
            <a:chExt cx="344730" cy="639370"/>
          </a:xfrm>
        </p:grpSpPr>
        <p:sp>
          <p:nvSpPr>
            <p:cNvPr id="36" name="Овал 35"/>
            <p:cNvSpPr/>
            <p:nvPr/>
          </p:nvSpPr>
          <p:spPr>
            <a:xfrm>
              <a:off x="107576" y="28089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37" name="Надпись 2"/>
            <p:cNvSpPr txBox="1">
              <a:spLocks noChangeArrowheads="1"/>
            </p:cNvSpPr>
            <p:nvPr/>
          </p:nvSpPr>
          <p:spPr bwMode="auto">
            <a:xfrm>
              <a:off x="5976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C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0" y="346635"/>
              <a:ext cx="34473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3,5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91651" y="4781105"/>
            <a:ext cx="792087" cy="1312191"/>
            <a:chOff x="0" y="0"/>
            <a:chExt cx="457051" cy="621441"/>
          </a:xfrm>
        </p:grpSpPr>
        <p:sp>
          <p:nvSpPr>
            <p:cNvPr id="40" name="Овал 39"/>
            <p:cNvSpPr/>
            <p:nvPr/>
          </p:nvSpPr>
          <p:spPr>
            <a:xfrm>
              <a:off x="233082" y="262964"/>
              <a:ext cx="45085" cy="45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 dirty="0"/>
            </a:p>
          </p:txBody>
        </p:sp>
        <p:sp>
          <p:nvSpPr>
            <p:cNvPr id="41" name="Надпись 2"/>
            <p:cNvSpPr txBox="1">
              <a:spLocks noChangeArrowheads="1"/>
            </p:cNvSpPr>
            <p:nvPr/>
          </p:nvSpPr>
          <p:spPr bwMode="auto">
            <a:xfrm>
              <a:off x="131482" y="0"/>
              <a:ext cx="147320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D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Надпись 2"/>
            <p:cNvSpPr txBox="1">
              <a:spLocks noChangeArrowheads="1"/>
            </p:cNvSpPr>
            <p:nvPr/>
          </p:nvSpPr>
          <p:spPr bwMode="auto">
            <a:xfrm>
              <a:off x="0" y="328706"/>
              <a:ext cx="457051" cy="2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Times New Roman"/>
                </a:rPr>
                <a:t>-3,5</a:t>
              </a:r>
              <a:endParaRPr lang="uk-UA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Дихнич Світлана Борисівна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1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. 6 клас. Модуль (частина 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Матем. 6 клас. Модуль (частина 1)</Template>
  <TotalTime>354</TotalTime>
  <Words>812</Words>
  <Application>Microsoft Office PowerPoint</Application>
  <PresentationFormat>Экран (4:3)</PresentationFormat>
  <Paragraphs>220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Матем. 6 клас. Модуль (частина 1)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Шукаючи довжини відповідних відрізків, ми шукали модуль кожного з чисел -6; 6; 3,5; -3,5.</vt:lpstr>
      <vt:lpstr>Модулем числа називають відстань від початку відліку до точки, що зображає це число на координатній прямій. Модуль числа позначають двома вертикальними рисками: ||. Запис |a|читають: «Модуль числа а».</vt:lpstr>
      <vt:lpstr>    № 987 Завдання.  На координатній прямій позначте точку з координатою: 1) 3,5;   2) -7;  3) 3;  4) -6. Знайдіть модуль координати цієї точки. Розв'язування.   1) |3,5|=3,5;  3) |3|=3 ; 2) |-7|=7;  4) |-6|=6. </vt:lpstr>
      <vt:lpstr>Розглянемо розміщення точок А(-6) та В(6) з нашого початкового прикладу. Вони знаходяться на однаковій відстані від початку відліку О, але по різні сторони від нього. Тобто, |-6|=6 та |6|=6.  Числа -6 та 6 мають однаковий модуль, але протилежні знаки.</vt:lpstr>
      <vt:lpstr>Два числа, що мають рівні модулі, але протилежні знаки, називають протилежними числами.  Число 0 протилежне до самого себе.</vt:lpstr>
      <vt:lpstr>Щоб записати число, протилежне до даного числа, достатньо змінити знак даного числа на протилежний. Наприклад, число 5 протилежне числу -5, число -8 протилежне числу 8, число -5,48 протилежне числу 5,48, число 2 1/7 протилежне числу -2 1/7.</vt:lpstr>
      <vt:lpstr>   № 998 Завдання:   Запишіть число, якщо протилежне до нього є число:  1) 5,6;    2) 3/8;   3) 0;   4) -5. Розвязок.    1) -5,6;   2) -3/8;   3) 0;   4) 5. </vt:lpstr>
      <vt:lpstr>1. Обчислимо відстань від початку відліку О до точок: А(2), В(6), С(1,4), D(3 3/5).  Маємо,  ОА=2 од.відр., ОВ=6 од.відр.,                  ОС=1,4 од.відр., OD=3 3/5од.відр.  Тобто,         OA =|2|=2,          ОВ =|6|=6,          ОС=|1,4|=1,4,           OD=|3 3/5|=3 3/5.</vt:lpstr>
      <vt:lpstr>2. Обчислимо відстань від початку відліку О до точок: А(-3), В(-5), С(-2,7), D(-6 1/4).  Маємо,  ОА=3 од.відр., ОВ=5 од.відр.,                  ОС=2,7 од.відр., OD=6 1/4од.відр.  Тобто,         OA =|-3|= 3,          ОВ =|-5|=5,          ОС=|-2,7|=2,7,           OD=|-6 1/4|=6 1/4.</vt:lpstr>
      <vt:lpstr>Чому дорівнює  модуль числа 0?        </vt:lpstr>
      <vt:lpstr>      Опиняючись під знаком модуля, від'ємне число «миється» і виходить  без знаку «мінус» - чистим.  В бані  можуть митися (тобто стояти під знаком модуля) як додатні так і від'ємні числа.   </vt:lpstr>
      <vt:lpstr>   № 989 Завдання:   Модуль координати точки дорівнює: 1) 2;   2) 4;  3) 3.  Яку координату може мати точка? Розвязок.    Міркуємо: Модуль – це відстань, тобто від початку відліку треба відкласти одиничні відрізки завдовжки: 1) 2;   2) 4;  3) 3. Якщо рухатися вправо від початку відліку, а потім вліво, то матимемо наступні координати: Записуємо: 1) 2 та -2; 2) 4 та -4; 3) 3 та -3. </vt:lpstr>
      <vt:lpstr>   № 1004 Завдання:   Якими даними треба доповнити таблицю 7? Розвязок.    |13|=13;   |-8,7|=8,7;  |-0,8|=0,8; |-6|=6;    |4 8/9|= 4 8/9;    |-2,6|=2,6; |5,7|=5,7;   |-2 13/14|=2 13/14;  |700|=700. |0|=0;</vt:lpstr>
      <vt:lpstr>   № 1009 Завдання:   Укажіть числа, модуль яких дорівнює: 1) 18;  2) 5,4;   3) 12,1;   4) 254;  5) 2/3;   6) 7 1/7.  </vt:lpstr>
      <vt:lpstr>   № 1009 Завдання:   Укажіть числа, модуль яких дорівнює: 1) 18;  2) 5,4;   3) 12,1;   4) 254;  5) 2/3;   6) 7 1/7. Відповідь:  1) 18 і -18;   2) 5,4 і -5,4;   3) 12,1 і -12,1;  4) 254 і -254;   5) 2/3  і   -2/3;   6) 7 1/7  і  -7 1/7. </vt:lpstr>
      <vt:lpstr> Прочитати § 23, вивчити всі означення та властивості, виконати №№ 988, 990, 1000,  1005, 1010.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7svetic</dc:creator>
  <cp:lastModifiedBy>7svetic</cp:lastModifiedBy>
  <cp:revision>30</cp:revision>
  <dcterms:created xsi:type="dcterms:W3CDTF">2016-01-18T16:10:15Z</dcterms:created>
  <dcterms:modified xsi:type="dcterms:W3CDTF">2016-01-19T18:47:56Z</dcterms:modified>
</cp:coreProperties>
</file>