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1" r:id="rId4"/>
    <p:sldId id="287" r:id="rId5"/>
    <p:sldId id="265" r:id="rId6"/>
    <p:sldId id="288" r:id="rId7"/>
    <p:sldId id="289" r:id="rId8"/>
    <p:sldId id="266" r:id="rId9"/>
    <p:sldId id="290" r:id="rId10"/>
    <p:sldId id="274" r:id="rId11"/>
    <p:sldId id="278" r:id="rId12"/>
    <p:sldId id="294" r:id="rId13"/>
    <p:sldId id="293" r:id="rId14"/>
    <p:sldId id="291" r:id="rId15"/>
    <p:sldId id="292" r:id="rId16"/>
    <p:sldId id="284" r:id="rId17"/>
    <p:sldId id="28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DF239E-027A-4B13-9FF3-61503D3AB6F8}" type="datetimeFigureOut">
              <a:rPr lang="uk-UA"/>
              <a:pPr>
                <a:defRPr/>
              </a:pPr>
              <a:t>19.01.2016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C42067-8B12-42B8-B979-3AD34697412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0964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FE2FEF-E103-45FD-8B5F-297D6846B7BE}" type="datetimeFigureOut">
              <a:rPr lang="uk-UA"/>
              <a:pPr>
                <a:defRPr/>
              </a:pPr>
              <a:t>19.01.2016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165380-3415-42E8-A65F-54AD2432D94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9629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650D-3816-4657-8444-E3B725B3B990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1949-226B-44B9-80F3-EB49A81195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39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383B-8C42-468C-A627-75B962B41984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1529-AA42-4CC3-A070-4428E4F45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93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FFC1-C7A1-4748-822A-285C295D40B2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11C2-CE45-40AB-9D65-B79208E3A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6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92FC-F2C6-4792-9989-A580D9D7A14E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072E-00E4-4417-BC7F-D7B76D51D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1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4CC2-1D14-4794-A4C6-EB2DA7DDC3EE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CAED-83F7-4362-9F5E-FF12B46EF3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DC15-6AC1-473C-B935-5D60099E146F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84BE-39BC-41E3-80AA-29C02BE307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9706-7445-4E29-94A3-36F7D212A3F7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EC17-130C-4ADE-8687-5794C7BA2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8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F252-EC09-4153-8192-675F51B66BC8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70BA-0D4D-48B8-BBCD-ED62747EBC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53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B0D2-A11D-4A15-A6DB-DD8E9510A708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5804-B16C-4353-A9BA-5266C3B65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9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6542-13FA-4986-AF2F-366E4C162C2E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5F5F-148B-408A-91B9-0B3AD63C39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4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E829-F743-450A-8B3A-8BFCC3DCBD27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28F4-EEE8-41DF-A355-7D4495FA04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39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558ED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2D627-1493-47CA-85DA-3109638D28B1}" type="datetime1">
              <a:rPr lang="ru-RU"/>
              <a:pPr>
                <a:defRPr/>
              </a:pPr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29D2FA-A340-4569-A7C5-D3DDB73F1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988" y="5992813"/>
            <a:ext cx="6156325" cy="865187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Виконала:  Дихнич Світлана Борисівна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вчитель математики</a:t>
            </a:r>
          </a:p>
        </p:txBody>
      </p:sp>
      <p:grpSp>
        <p:nvGrpSpPr>
          <p:cNvPr id="1536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5367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936625" y="1593850"/>
            <a:ext cx="76676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uk-UA" altLang="uk-UA" sz="8000" b="1">
                <a:solidFill>
                  <a:srgbClr val="002060"/>
                </a:solidFill>
                <a:latin typeface="Monotype Corsiva" pitchFamily="66" charset="0"/>
              </a:rPr>
              <a:t>Цілі числа. Раціональні</a:t>
            </a:r>
            <a:r>
              <a:rPr lang="uk-UA" altLang="uk-UA" sz="8000" b="1">
                <a:solidFill>
                  <a:srgbClr val="002060"/>
                </a:solidFill>
                <a:latin typeface="Arial" charset="0"/>
              </a:rPr>
              <a:t> </a:t>
            </a:r>
            <a:r>
              <a:rPr lang="uk-UA" altLang="uk-UA" sz="8000" b="1">
                <a:solidFill>
                  <a:srgbClr val="002060"/>
                </a:solidFill>
                <a:latin typeface="Monotype Corsiva" pitchFamily="66" charset="0"/>
              </a:rPr>
              <a:t>числа</a:t>
            </a:r>
            <a:endParaRPr lang="uk-UA" altLang="uk-UA" sz="3600" b="1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6908800" y="341313"/>
            <a:ext cx="1984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6 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Подумай!</a:t>
            </a:r>
          </a:p>
        </p:txBody>
      </p:sp>
      <p:grpSp>
        <p:nvGrpSpPr>
          <p:cNvPr id="2969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2971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84213" y="1412875"/>
            <a:ext cx="7972424" cy="42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№  1054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altLang="uk-UA" sz="3200" b="1" u="sng" dirty="0">
                <a:solidFill>
                  <a:srgbClr val="002060"/>
                </a:solidFill>
                <a:latin typeface="Monotype Corsiva" pitchFamily="66" charset="0"/>
              </a:rPr>
              <a:t>Завдання: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 Скільки натуральних чисел і скільки цілих чисел можна позначити на координатній прямій між точками: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А(12) і В(28);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С(-3,5) і </a:t>
            </a:r>
            <a:r>
              <a:rPr lang="en-US" altLang="uk-UA" sz="3200" b="1" dirty="0">
                <a:solidFill>
                  <a:srgbClr val="002060"/>
                </a:solidFill>
                <a:latin typeface="Monotype Corsiva" pitchFamily="66" charset="0"/>
              </a:rPr>
              <a:t>D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(-12,9);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М(-3,2) і </a:t>
            </a:r>
            <a:r>
              <a:rPr lang="en-US" altLang="uk-UA" sz="3200" b="1" dirty="0">
                <a:solidFill>
                  <a:srgbClr val="002060"/>
                </a:solidFill>
                <a:latin typeface="Monotype Corsiva" pitchFamily="66" charset="0"/>
              </a:rPr>
              <a:t>N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(10)?</a:t>
            </a:r>
            <a:endParaRPr lang="ru-RU" altLang="uk-UA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188913"/>
            <a:ext cx="6624637" cy="865187"/>
          </a:xfrm>
        </p:spPr>
        <p:txBody>
          <a:bodyPr/>
          <a:lstStyle/>
          <a:p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Розв'язок</a:t>
            </a:r>
          </a:p>
        </p:txBody>
      </p:sp>
      <p:grpSp>
        <p:nvGrpSpPr>
          <p:cNvPr id="3072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3072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84213" y="1557338"/>
            <a:ext cx="7704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44302" y="1547132"/>
            <a:ext cx="8348178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altLang="uk-UA" sz="32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1) </a:t>
            </a: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Міркуємо: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Щоб потрапити з точки А(12) до точки В(28), маємо рухатись вправо від точки А по координатній прямій.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На своєму шляху ми зустрінемо наступні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координати точок 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(враховуючи, що нам потрібні лише цілі числа): 13; 14; 15; 16; 17; 18; 19; 20; 21; 22; 23; 24; 25; 26; 27.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Отримали 15 цілих чисел. Вони також є натуральними. 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Тому </a:t>
            </a:r>
            <a:r>
              <a:rPr lang="uk-UA" altLang="uk-UA" sz="3200" b="1" u="sng" dirty="0" smtClean="0">
                <a:solidFill>
                  <a:srgbClr val="00B050"/>
                </a:solidFill>
                <a:latin typeface="Monotype Corsiva" pitchFamily="66" charset="0"/>
              </a:rPr>
              <a:t>Записуємо:</a:t>
            </a:r>
            <a:endParaRPr lang="uk-UA" altLang="uk-UA" dirty="0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84213" y="5445224"/>
            <a:ext cx="73453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15</a:t>
            </a:r>
            <a:r>
              <a:rPr lang="uk-UA" altLang="uk-UA" dirty="0" smtClean="0"/>
              <a:t>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натуральних і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цілих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чисел: 13; 14; 15; 16; 17; 18; 19; 20; 21; 22; 23; 24; 25; 26; 27</a:t>
            </a:r>
            <a:endParaRPr lang="ru-RU" altLang="uk-UA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188913"/>
            <a:ext cx="6624637" cy="865187"/>
          </a:xfrm>
        </p:spPr>
        <p:txBody>
          <a:bodyPr/>
          <a:lstStyle/>
          <a:p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Розв'язок</a:t>
            </a:r>
          </a:p>
        </p:txBody>
      </p:sp>
      <p:grpSp>
        <p:nvGrpSpPr>
          <p:cNvPr id="3072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3072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84213" y="1557338"/>
            <a:ext cx="7704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42477" y="1547133"/>
            <a:ext cx="828173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altLang="uk-UA" sz="32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2) </a:t>
            </a: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Міркуємо: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Щоб потрапити з точки С(-3,5) до точки </a:t>
            </a:r>
            <a:r>
              <a:rPr lang="en-US" altLang="uk-UA" sz="3200" b="1" dirty="0">
                <a:solidFill>
                  <a:srgbClr val="00B050"/>
                </a:solidFill>
                <a:latin typeface="Monotype Corsiva" pitchFamily="66" charset="0"/>
              </a:rPr>
              <a:t>D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(-12,9), маємо рухатись вліво від точки С по координатній прямій.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На своєму шляху ми зустрінемо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наступні 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координати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точок (враховуючи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, що нам потрібні лише цілі числа): -4;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  -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5; -6; -7; -8; -9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; -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10; -11; -12.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Отримали 9 цілих чисел. Серед них немає жодного натурального числа. Тому </a:t>
            </a: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Записуємо: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55319" y="5544307"/>
            <a:ext cx="73453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0 натуральних і 9 цілих чисел: -4; -5; -6; -7; -8; -9; -10; -11; -12.</a:t>
            </a:r>
            <a:endParaRPr lang="ru-RU" altLang="uk-UA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188913"/>
            <a:ext cx="6624637" cy="865187"/>
          </a:xfrm>
        </p:spPr>
        <p:txBody>
          <a:bodyPr/>
          <a:lstStyle/>
          <a:p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Розв'язок</a:t>
            </a:r>
          </a:p>
        </p:txBody>
      </p:sp>
      <p:grpSp>
        <p:nvGrpSpPr>
          <p:cNvPr id="3072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3072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84213" y="1557338"/>
            <a:ext cx="7704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47700" y="1557338"/>
            <a:ext cx="824478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altLang="uk-UA" sz="32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3) </a:t>
            </a: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Міркуємо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: Щоб потрапити з точки М(-3,2) до точки </a:t>
            </a:r>
            <a:r>
              <a:rPr lang="en-US" altLang="uk-UA" sz="3200" b="1" dirty="0">
                <a:solidFill>
                  <a:srgbClr val="00B050"/>
                </a:solidFill>
                <a:latin typeface="Monotype Corsiva" pitchFamily="66" charset="0"/>
              </a:rPr>
              <a:t>N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(10), маємо рухатись вправо від точки М по координатній прямій.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На своєму шляху ми зустрінемо наступні координати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точок (враховуючи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, що нам потрібні лише цілі числа): -3;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 -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2; -1; 0; 1; 2; 3; 4; 5; 6; 7; 8; 9.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Отримали 13 цілих чисел. Серед них 9 натуральних чисел. Тому </a:t>
            </a: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Записуємо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: 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606975" y="5385336"/>
            <a:ext cx="76606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9 натуральних: 1; 2; 3; 4; 5; 6; 7; 8; 9  та </a:t>
            </a:r>
            <a:endParaRPr lang="uk-UA" altLang="uk-UA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13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цілих чисел: -3; -2; -1; 0; 1; 2; 3; 4; 5; 6; 7; 8; 9.</a:t>
            </a:r>
            <a:endParaRPr lang="ru-RU" altLang="uk-UA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9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120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1204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09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11" name="Text Box 11"/>
              <p:cNvSpPr txBox="1">
                <a:spLocks noChangeArrowheads="1"/>
              </p:cNvSpPr>
              <p:nvPr/>
            </p:nvSpPr>
            <p:spPr bwMode="auto">
              <a:xfrm>
                <a:off x="649483" y="1313997"/>
                <a:ext cx="8351837" cy="17885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1056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uk-UA" altLang="uk-UA" sz="30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Позначте на координатній прямій усі додатні цілі числа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, які лежать ліворуч від числа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𝟕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dirty="0" smtClean="0"/>
                  <a:t>.  </a:t>
                </a:r>
                <a:endParaRPr lang="ru-RU" altLang="uk-UA" dirty="0"/>
              </a:p>
            </p:txBody>
          </p:sp>
        </mc:Choice>
        <mc:Fallback>
          <p:sp>
            <p:nvSpPr>
              <p:cNvPr id="5121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483" y="1313997"/>
                <a:ext cx="8351837" cy="1788567"/>
              </a:xfrm>
              <a:prstGeom prst="rect">
                <a:avLst/>
              </a:prstGeom>
              <a:blipFill rotWithShape="1">
                <a:blip r:embed="rId4"/>
                <a:stretch>
                  <a:fillRect l="-1752" t="-4437" r="-1679" b="-30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83" y="5733256"/>
            <a:ext cx="7613228" cy="7401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0546" y="2851150"/>
            <a:ext cx="20155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r>
              <a:rPr lang="uk-UA" dirty="0" smtClean="0"/>
              <a:t>.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6725" y="3320458"/>
                <a:ext cx="8425756" cy="214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На координатній прямій розміщуємо точку з координатою </a:t>
                </a:r>
                <a14:m>
                  <m:oMath xmlns:m="http://schemas.openxmlformats.org/officeDocument/2006/math">
                    <m:r>
                      <a:rPr lang="uk-UA" altLang="uk-UA" sz="3000" b="1">
                        <a:solidFill>
                          <a:srgbClr val="00B050"/>
                        </a:solidFill>
                        <a:latin typeface="Monotype Corsiva" pitchFamily="66" charset="0"/>
                      </a:rPr>
                      <m:t>𝟕</m:t>
                    </m:r>
                    <m:f>
                      <m:fPr>
                        <m:ctrlPr>
                          <a:rPr lang="uk-UA" altLang="uk-UA" sz="30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</m:ctrlPr>
                      </m:fPr>
                      <m:num>
                        <m:r>
                          <a:rPr lang="uk-UA" altLang="uk-UA" sz="30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  <m:t>𝟐</m:t>
                        </m:r>
                      </m:num>
                      <m:den>
                        <m:r>
                          <a:rPr lang="uk-UA" altLang="uk-UA" sz="30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.</a:t>
                </a:r>
                <a:r>
                  <a:rPr lang="uk-UA" altLang="uk-UA" sz="30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Рухаючись вліво від даної </a:t>
                </a:r>
                <a:r>
                  <a:rPr lang="uk-UA" altLang="uk-UA" sz="30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точки до точки О(0)  ( бо вона буде межею додатних цілих координат), позначаємо точки: </a:t>
                </a:r>
                <a:endParaRPr lang="uk-UA" sz="3000" b="1" dirty="0">
                  <a:solidFill>
                    <a:srgbClr val="00B05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3320458"/>
                <a:ext cx="8425756" cy="2144305"/>
              </a:xfrm>
              <a:prstGeom prst="rect">
                <a:avLst/>
              </a:prstGeom>
              <a:blipFill rotWithShape="1">
                <a:blip r:embed="rId6"/>
                <a:stretch>
                  <a:fillRect l="-1737" t="-3704" r="-1664" b="-826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/>
          <p:cNvSpPr/>
          <p:nvPr/>
        </p:nvSpPr>
        <p:spPr>
          <a:xfrm>
            <a:off x="7380312" y="5877272"/>
            <a:ext cx="144016" cy="199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164288" y="5301208"/>
                <a:ext cx="64807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/>
                        </a:rPr>
                        <m:t>7</m:t>
                      </m:r>
                      <m:f>
                        <m:fPr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uk-U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5301208"/>
                <a:ext cx="648072" cy="63478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7207065" y="5877272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Овал 18"/>
          <p:cNvSpPr/>
          <p:nvPr/>
        </p:nvSpPr>
        <p:spPr>
          <a:xfrm>
            <a:off x="6804248" y="5896364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Овал 19"/>
          <p:cNvSpPr/>
          <p:nvPr/>
        </p:nvSpPr>
        <p:spPr>
          <a:xfrm>
            <a:off x="6372200" y="5893628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5947792" y="5893540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Овал 21"/>
          <p:cNvSpPr/>
          <p:nvPr/>
        </p:nvSpPr>
        <p:spPr>
          <a:xfrm>
            <a:off x="5508104" y="5893628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вал 22"/>
          <p:cNvSpPr/>
          <p:nvPr/>
        </p:nvSpPr>
        <p:spPr>
          <a:xfrm>
            <a:off x="5004048" y="5890773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Овал 23"/>
          <p:cNvSpPr/>
          <p:nvPr/>
        </p:nvSpPr>
        <p:spPr>
          <a:xfrm>
            <a:off x="4607595" y="5890773"/>
            <a:ext cx="144016" cy="1997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2227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2228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233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235" name="Text Box 11"/>
              <p:cNvSpPr txBox="1">
                <a:spLocks noChangeArrowheads="1"/>
              </p:cNvSpPr>
              <p:nvPr/>
            </p:nvSpPr>
            <p:spPr bwMode="auto">
              <a:xfrm>
                <a:off x="531772" y="1349855"/>
                <a:ext cx="8504277" cy="21425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1060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uk-UA" altLang="uk-UA" sz="30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: Серед чисел, протилежних до чисел 15; -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71; 0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-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1,1; 4,05;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оберіть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: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1) Натуральні числа; 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) Цілі числа; 3) Цілі недодатні числа; 4) Раціональні числа.</a:t>
                </a:r>
                <a:endParaRPr lang="ru-RU" altLang="uk-UA" sz="3000" b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223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772" y="1349855"/>
                <a:ext cx="8504277" cy="2142510"/>
              </a:xfrm>
              <a:prstGeom prst="rect">
                <a:avLst/>
              </a:prstGeom>
              <a:blipFill rotWithShape="1">
                <a:blip r:embed="rId4"/>
                <a:stretch>
                  <a:fillRect l="-1649" t="-3693" r="-1720" b="-76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243" name="Text Box 19"/>
              <p:cNvSpPr txBox="1">
                <a:spLocks noChangeArrowheads="1"/>
              </p:cNvSpPr>
              <p:nvPr/>
            </p:nvSpPr>
            <p:spPr bwMode="auto">
              <a:xfrm>
                <a:off x="466725" y="3356992"/>
                <a:ext cx="8425755" cy="1219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uk-UA" altLang="uk-UA" sz="3000" b="1" u="sng" dirty="0">
                    <a:solidFill>
                      <a:srgbClr val="00B050"/>
                    </a:solidFill>
                    <a:latin typeface="Monotype Corsiva" pitchFamily="66" charset="0"/>
                  </a:rPr>
                  <a:t>Розв'язок.</a:t>
                </a:r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Спочатку знайдемо протилежні числа до даних чисел</a:t>
                </a:r>
                <a:r>
                  <a:rPr lang="uk-UA" altLang="uk-UA" sz="30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:  -</a:t>
                </a:r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15; </a:t>
                </a:r>
                <a:r>
                  <a:rPr lang="uk-UA" altLang="uk-UA" sz="30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71</a:t>
                </a:r>
                <a:r>
                  <a:rPr lang="uk-UA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; 0; 1,1; -4,05, </a:t>
                </a:r>
                <a14:m>
                  <m:oMath xmlns:m="http://schemas.openxmlformats.org/officeDocument/2006/math">
                    <m:r>
                      <a:rPr lang="uk-UA" altLang="uk-UA" sz="3000" b="1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000" b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3000" b="1">
                            <a:solidFill>
                              <a:srgbClr val="00B05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altLang="uk-UA" sz="3000" b="1" dirty="0">
                    <a:solidFill>
                      <a:srgbClr val="00B050"/>
                    </a:solidFill>
                    <a:latin typeface="Monotype Corsiva" pitchFamily="66" charset="0"/>
                  </a:rPr>
                  <a:t>. </a:t>
                </a:r>
                <a:endParaRPr lang="ru-RU" altLang="uk-UA" sz="3000" b="1" dirty="0">
                  <a:solidFill>
                    <a:srgbClr val="00B05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224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725" y="3356992"/>
                <a:ext cx="8425755" cy="1219180"/>
              </a:xfrm>
              <a:prstGeom prst="rect">
                <a:avLst/>
              </a:prstGeom>
              <a:blipFill rotWithShape="1">
                <a:blip r:embed="rId5"/>
                <a:stretch>
                  <a:fillRect l="-1737" t="-6500" b="-9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561499" y="4392613"/>
            <a:ext cx="69135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dirty="0">
                <a:solidFill>
                  <a:srgbClr val="00B050"/>
                </a:solidFill>
                <a:latin typeface="Monotype Corsiva" pitchFamily="66" charset="0"/>
              </a:rPr>
              <a:t>Далі оберемо</a:t>
            </a:r>
            <a:r>
              <a:rPr lang="uk-UA" altLang="uk-UA" dirty="0">
                <a:solidFill>
                  <a:srgbClr val="00B050"/>
                </a:solidFill>
              </a:rPr>
              <a:t>:</a:t>
            </a:r>
            <a:endParaRPr lang="ru-RU" altLang="uk-UA" dirty="0">
              <a:solidFill>
                <a:srgbClr val="00B050"/>
              </a:solidFill>
            </a:endParaRP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504005" y="4913540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b="1" dirty="0">
                <a:solidFill>
                  <a:srgbClr val="00B050"/>
                </a:solidFill>
              </a:rPr>
              <a:t>1) Натуральні числа;</a:t>
            </a:r>
            <a:endParaRPr lang="ru-RU" altLang="uk-UA" b="1" dirty="0">
              <a:solidFill>
                <a:srgbClr val="00B050"/>
              </a:solidFill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67544" y="5294536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b="1" dirty="0">
                <a:solidFill>
                  <a:srgbClr val="00B050"/>
                </a:solidFill>
              </a:rPr>
              <a:t>2</a:t>
            </a:r>
            <a:r>
              <a:rPr lang="uk-UA" altLang="uk-UA" b="1" dirty="0" smtClean="0">
                <a:solidFill>
                  <a:srgbClr val="00B050"/>
                </a:solidFill>
              </a:rPr>
              <a:t>) Цілі </a:t>
            </a:r>
            <a:r>
              <a:rPr lang="uk-UA" altLang="uk-UA" b="1" dirty="0">
                <a:solidFill>
                  <a:srgbClr val="00B050"/>
                </a:solidFill>
              </a:rPr>
              <a:t>числа;</a:t>
            </a:r>
            <a:endParaRPr lang="ru-RU" altLang="uk-UA" b="1" dirty="0">
              <a:solidFill>
                <a:srgbClr val="00B050"/>
              </a:solidFill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77002" y="5661248"/>
            <a:ext cx="3067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b="1" dirty="0">
                <a:solidFill>
                  <a:srgbClr val="00B050"/>
                </a:solidFill>
              </a:rPr>
              <a:t>3</a:t>
            </a:r>
            <a:r>
              <a:rPr lang="uk-UA" altLang="uk-UA" b="1" dirty="0" smtClean="0">
                <a:solidFill>
                  <a:srgbClr val="00B050"/>
                </a:solidFill>
              </a:rPr>
              <a:t>) Цілі недодатні </a:t>
            </a:r>
            <a:r>
              <a:rPr lang="uk-UA" altLang="uk-UA" b="1" dirty="0">
                <a:solidFill>
                  <a:srgbClr val="00B050"/>
                </a:solidFill>
              </a:rPr>
              <a:t>числа;</a:t>
            </a:r>
            <a:endParaRPr lang="ru-RU" altLang="uk-UA" b="1" dirty="0">
              <a:solidFill>
                <a:srgbClr val="00B050"/>
              </a:solidFill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67544" y="6021288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b="1" dirty="0">
                <a:solidFill>
                  <a:srgbClr val="00B050"/>
                </a:solidFill>
              </a:rPr>
              <a:t>4</a:t>
            </a:r>
            <a:r>
              <a:rPr lang="uk-UA" altLang="uk-UA" b="1" dirty="0" smtClean="0">
                <a:solidFill>
                  <a:srgbClr val="00B050"/>
                </a:solidFill>
              </a:rPr>
              <a:t>) Раціональні числа</a:t>
            </a:r>
            <a:r>
              <a:rPr lang="uk-UA" altLang="uk-UA" b="1" dirty="0">
                <a:solidFill>
                  <a:srgbClr val="00B050"/>
                </a:solidFill>
              </a:rPr>
              <a:t>;</a:t>
            </a:r>
            <a:endParaRPr lang="ru-RU" altLang="uk-UA" b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9179" y="4913540"/>
            <a:ext cx="4127197" cy="38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71.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5280252"/>
            <a:ext cx="4127197" cy="38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-15; 71; 0.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9912" y="5640292"/>
            <a:ext cx="4127197" cy="38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 -15; 0.</a:t>
            </a:r>
            <a:endParaRPr lang="uk-UA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689198" y="5878820"/>
                <a:ext cx="4127197" cy="646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uk-UA" altLang="uk-UA" b="1" dirty="0">
                    <a:solidFill>
                      <a:srgbClr val="00B050"/>
                    </a:solidFill>
                  </a:rPr>
                  <a:t>15; 71; 0; 1,1; -4,05, </a:t>
                </a:r>
                <a14:m>
                  <m:oMath xmlns:m="http://schemas.openxmlformats.org/officeDocument/2006/math">
                    <m:r>
                      <a:rPr lang="uk-UA" altLang="uk-UA" sz="2500" b="1">
                        <a:solidFill>
                          <a:srgbClr val="00B050"/>
                        </a:solidFill>
                      </a:rPr>
                      <m:t>−</m:t>
                    </m:r>
                    <m:f>
                      <m:fPr>
                        <m:ctrlPr>
                          <a:rPr lang="uk-UA" altLang="uk-UA" sz="2500" b="1">
                            <a:solidFill>
                              <a:srgbClr val="00B050"/>
                            </a:solidFill>
                          </a:rPr>
                        </m:ctrlPr>
                      </m:fPr>
                      <m:num>
                        <m:r>
                          <a:rPr lang="uk-UA" altLang="uk-UA" sz="2500" b="1" i="1">
                            <a:solidFill>
                              <a:srgbClr val="00B050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uk-UA" altLang="uk-UA" sz="2500" b="1" i="1">
                            <a:solidFill>
                              <a:srgbClr val="00B050"/>
                            </a:solidFill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altLang="uk-UA" sz="2500" b="1" dirty="0">
                    <a:solidFill>
                      <a:srgbClr val="00B050"/>
                    </a:solidFill>
                  </a:rPr>
                  <a:t>.</a:t>
                </a:r>
                <a:endParaRPr lang="uk-UA" sz="25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198" y="5878820"/>
                <a:ext cx="4127197" cy="646524"/>
              </a:xfrm>
              <a:prstGeom prst="rect">
                <a:avLst/>
              </a:prstGeom>
              <a:blipFill rotWithShape="1">
                <a:blip r:embed="rId6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3" grpId="0"/>
      <p:bldP spid="52245" grpId="0"/>
      <p:bldP spid="52246" grpId="0"/>
      <p:bldP spid="16" grpId="0"/>
      <p:bldP spid="17" grpId="0"/>
      <p:bldP spid="18" grpId="0"/>
      <p:bldP spid="2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096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63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2"/>
          <p:cNvSpPr txBox="1">
            <a:spLocks noChangeArrowheads="1"/>
          </p:cNvSpPr>
          <p:nvPr/>
        </p:nvSpPr>
        <p:spPr bwMode="auto">
          <a:xfrm>
            <a:off x="1547813" y="333375"/>
            <a:ext cx="63373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Спробуй самостійно!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pic>
        <p:nvPicPr>
          <p:cNvPr id="12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92613"/>
            <a:ext cx="1096962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Заголовок 2"/>
              <p:cNvSpPr>
                <a:spLocks noGrp="1"/>
              </p:cNvSpPr>
              <p:nvPr>
                <p:ph type="ctrTitle"/>
              </p:nvPr>
            </p:nvSpPr>
            <p:spPr>
              <a:xfrm>
                <a:off x="603664" y="1574644"/>
                <a:ext cx="7772400" cy="2817969"/>
              </a:xfrm>
            </p:spPr>
            <p:txBody>
              <a:bodyPr/>
              <a:lstStyle/>
              <a:p>
                <a:pPr marL="623888" algn="l">
                  <a:spcBef>
                    <a:spcPts val="0"/>
                  </a:spcBef>
                </a:pP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	№  1063</a:t>
                </a:r>
                <a:b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</a:br>
                <a:r>
                  <a:rPr lang="uk-UA" altLang="uk-UA" sz="30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Завдання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: 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Чи є правильною рівність: </a:t>
                </a:r>
                <a:b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</a:b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uk-UA" sz="30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en-US" altLang="uk-UA" sz="30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𝒂</m:t>
                        </m:r>
                      </m:e>
                    </m:d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=−</m:t>
                    </m:r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𝒂</m:t>
                    </m:r>
                  </m:oMath>
                </a14:m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, 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якщо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a – 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раціональне число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b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</a:b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uk-UA" sz="30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en-US" altLang="uk-UA" sz="30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𝒂</m:t>
                        </m:r>
                      </m:e>
                    </m:d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=</m:t>
                    </m:r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𝒂</m:t>
                    </m:r>
                  </m:oMath>
                </a14:m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, якщо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a – </a:t>
                </a:r>
                <a:r>
                  <a:rPr 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натуральне число;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b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</a:b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3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uk-UA" sz="30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en-US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=−</m:t>
                    </m:r>
                  </m:oMath>
                </a14:m>
                <a:r>
                  <a:rPr lang="en-US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x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, якщо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x</a:t>
                </a:r>
                <a:r>
                  <a:rPr lang="en-US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– </a:t>
                </a:r>
                <a:r>
                  <a:rPr lang="uk-UA" sz="3000" b="1" dirty="0" err="1" smtClean="0">
                    <a:solidFill>
                      <a:srgbClr val="002060"/>
                    </a:solidFill>
                    <a:latin typeface="Monotype Corsiva" pitchFamily="66" charset="0"/>
                  </a:rPr>
                  <a:t>цілее</a:t>
                </a:r>
                <a:r>
                  <a:rPr 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число;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/>
                </a:r>
                <a:b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</a:b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4)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uk-UA" sz="30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en-US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altLang="uk-UA" sz="3000" b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=−</m:t>
                    </m:r>
                  </m:oMath>
                </a14:m>
                <a:r>
                  <a:rPr lang="en-US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x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, якщо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x</a:t>
                </a:r>
                <a:r>
                  <a:rPr lang="en-US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– </a:t>
                </a:r>
                <a:r>
                  <a:rPr 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натуральне </a:t>
                </a:r>
                <a:r>
                  <a:rPr 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число</a:t>
                </a:r>
                <a:r>
                  <a:rPr 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endParaRPr lang="uk-UA" dirty="0"/>
              </a:p>
            </p:txBody>
          </p:sp>
        </mc:Choice>
        <mc:Fallback>
          <p:sp>
            <p:nvSpPr>
              <p:cNvPr id="3" name="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3664" y="1574644"/>
                <a:ext cx="7772400" cy="2817969"/>
              </a:xfrm>
              <a:blipFill rotWithShape="1">
                <a:blip r:embed="rId5"/>
                <a:stretch>
                  <a:fillRect t="-3024" b="-73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35696" y="4289246"/>
            <a:ext cx="23762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dirty="0">
                <a:solidFill>
                  <a:srgbClr val="00B050"/>
                </a:solidFill>
                <a:latin typeface="Monotype Corsiva" pitchFamily="66" charset="0"/>
              </a:rPr>
              <a:t>Відповідь:</a:t>
            </a:r>
          </a:p>
          <a:p>
            <a:pPr marL="342900" indent="-342900">
              <a:buAutoNum type="arabicParenR"/>
            </a:pPr>
            <a:r>
              <a:rPr lang="uk-UA" sz="3000" b="1" dirty="0">
                <a:solidFill>
                  <a:srgbClr val="00B050"/>
                </a:solidFill>
                <a:latin typeface="Monotype Corsiva" pitchFamily="66" charset="0"/>
              </a:rPr>
              <a:t>Ні;</a:t>
            </a:r>
          </a:p>
          <a:p>
            <a:pPr marL="342900" indent="-342900">
              <a:buAutoNum type="arabicParenR"/>
            </a:pPr>
            <a:r>
              <a:rPr lang="uk-UA" sz="3000" b="1" dirty="0">
                <a:solidFill>
                  <a:srgbClr val="00B050"/>
                </a:solidFill>
                <a:latin typeface="Monotype Corsiva" pitchFamily="66" charset="0"/>
              </a:rPr>
              <a:t>Так;</a:t>
            </a:r>
          </a:p>
          <a:p>
            <a:pPr marL="342900" indent="-342900">
              <a:buAutoNum type="arabicParenR"/>
            </a:pPr>
            <a:r>
              <a:rPr lang="uk-UA" sz="3000" b="1" dirty="0">
                <a:solidFill>
                  <a:srgbClr val="00B050"/>
                </a:solidFill>
                <a:latin typeface="Monotype Corsiva" pitchFamily="66" charset="0"/>
              </a:rPr>
              <a:t>Ні;</a:t>
            </a:r>
          </a:p>
          <a:p>
            <a:pPr marL="342900" indent="-342900">
              <a:buAutoNum type="arabicParenR"/>
            </a:pPr>
            <a:r>
              <a:rPr lang="uk-UA" sz="3000" b="1" dirty="0">
                <a:solidFill>
                  <a:srgbClr val="00B050"/>
                </a:solidFill>
                <a:latin typeface="Monotype Corsiva" pitchFamily="66" charset="0"/>
              </a:rPr>
              <a:t>Ні.</a:t>
            </a:r>
            <a:endParaRPr lang="uk-UA" sz="3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3014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011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1547813" y="333375"/>
            <a:ext cx="63373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Домашнє завдання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4213" y="1628775"/>
            <a:ext cx="813593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Прочитати </a:t>
            </a:r>
            <a:r>
              <a:rPr lang="en-US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§</a:t>
            </a: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 24, </a:t>
            </a:r>
          </a:p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вивчити основні поняття, </a:t>
            </a:r>
          </a:p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виконати №№ 1050, 1055, 1057, 1061.</a:t>
            </a:r>
            <a:endParaRPr lang="en-US" alt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578768"/>
            <a:ext cx="8136259" cy="4946575"/>
          </a:xfrm>
        </p:spPr>
        <p:txBody>
          <a:bodyPr>
            <a:normAutofit fontScale="92500" lnSpcReduction="10000"/>
          </a:bodyPr>
          <a:lstStyle/>
          <a:p>
            <a:pPr indent="420688" algn="l">
              <a:lnSpc>
                <a:spcPct val="120000"/>
              </a:lnSpc>
              <a:buFont typeface="Arial" charset="0"/>
              <a:buAutoNum type="arabicPeriod"/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Які числа називаються натуральними?</a:t>
            </a:r>
          </a:p>
          <a:p>
            <a:pPr indent="420688" algn="l">
              <a:lnSpc>
                <a:spcPct val="120000"/>
              </a:lnSpc>
              <a:buFont typeface="Arial" charset="0"/>
              <a:buAutoNum type="arabicPeriod"/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Назвіть найменше натуральне число.</a:t>
            </a:r>
          </a:p>
          <a:p>
            <a:pPr indent="420688" algn="l">
              <a:lnSpc>
                <a:spcPct val="120000"/>
              </a:lnSpc>
              <a:buFont typeface="Arial" charset="0"/>
              <a:buAutoNum type="arabicPeriod"/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Назвіть найбільше натуральне число.</a:t>
            </a:r>
          </a:p>
          <a:p>
            <a:pPr indent="420688" algn="l">
              <a:lnSpc>
                <a:spcPct val="120000"/>
              </a:lnSpc>
              <a:buFont typeface="Arial" charset="0"/>
              <a:buAutoNum type="arabicPeriod"/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Назвіть число, протилежне:</a:t>
            </a:r>
          </a:p>
          <a:p>
            <a:pPr indent="420688"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а)  найбільшому двоцифровому числу;</a:t>
            </a:r>
          </a:p>
          <a:p>
            <a:pPr indent="420688"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б) найменшому двоцифровому числу;</a:t>
            </a:r>
          </a:p>
          <a:p>
            <a:pPr indent="420688"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в) найбільшому трицифровому числу;</a:t>
            </a:r>
          </a:p>
          <a:p>
            <a:pPr indent="420688"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г) найменшому трицифровому числу.</a:t>
            </a:r>
          </a:p>
        </p:txBody>
      </p:sp>
      <p:grpSp>
        <p:nvGrpSpPr>
          <p:cNvPr id="17411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741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2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Пригадай!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650" y="1773238"/>
                <a:ext cx="8137525" cy="4320058"/>
              </a:xfrm>
            </p:spPr>
            <p:txBody>
              <a:bodyPr>
                <a:noAutofit/>
              </a:bodyPr>
              <a:lstStyle/>
              <a:p>
                <a:pPr marL="381000" indent="-381000" algn="l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Назвіть одним словом числа, наведені в кожному з рядків:</a:t>
                </a:r>
              </a:p>
              <a:p>
                <a:pPr marL="1439863" indent="-381000" algn="l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ru-RU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а) 35; 208; 2; 100; 1; 59.   </a:t>
                </a:r>
              </a:p>
              <a:p>
                <a:pPr marL="1439863" indent="-381000" algn="l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б) 2,5;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uk-UA" altLang="ru-RU" sz="3000" b="0" i="1" dirty="0" smtClean="0">
                        <a:solidFill>
                          <a:srgbClr val="002060"/>
                        </a:solidFill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uk-UA" altLang="ru-RU" sz="30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0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ru-RU" sz="30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0,7;  200,01;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ru-RU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</a:p>
              <a:p>
                <a:pPr marL="1439863" indent="-381000" algn="l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в) -25; -3,5; -49; -100; -0,6.</a:t>
                </a:r>
              </a:p>
              <a:p>
                <a:pPr marL="1439863" indent="-381000" algn="l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uk-UA" altLang="ru-RU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г) 35; 9,8; 60; 700; 0,5; 124.  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650" y="1773238"/>
                <a:ext cx="8137525" cy="4320058"/>
              </a:xfrm>
              <a:blipFill rotWithShape="1">
                <a:blip r:embed="rId2"/>
                <a:stretch>
                  <a:fillRect l="-749" b="-84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35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8456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Подумай!</a:t>
            </a:r>
          </a:p>
        </p:txBody>
      </p:sp>
      <p:sp>
        <p:nvSpPr>
          <p:cNvPr id="1844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70630" y="2113000"/>
            <a:ext cx="4659636" cy="2691679"/>
          </a:xfrm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81025" y="1648052"/>
            <a:ext cx="8075612" cy="564357"/>
          </a:xfrm>
        </p:spPr>
        <p:txBody>
          <a:bodyPr>
            <a:normAutofit lnSpcReduction="10000"/>
          </a:bodyPr>
          <a:lstStyle/>
          <a:p>
            <a:pPr marL="381000" indent="-381000">
              <a:buFont typeface="Arial" charset="0"/>
              <a:buNone/>
            </a:pPr>
            <a:r>
              <a:rPr lang="uk-UA" altLang="ru-RU" b="1" dirty="0" smtClean="0">
                <a:solidFill>
                  <a:srgbClr val="002060"/>
                </a:solidFill>
                <a:latin typeface="Monotype Corsiva" pitchFamily="66" charset="0"/>
              </a:rPr>
              <a:t>А чи можна назвати одним словом числа:</a:t>
            </a:r>
          </a:p>
        </p:txBody>
      </p:sp>
      <p:grpSp>
        <p:nvGrpSpPr>
          <p:cNvPr id="45060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5061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6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7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Подумай!</a:t>
            </a:r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224087" y="4629832"/>
            <a:ext cx="40040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4000" b="1" dirty="0" smtClean="0">
                <a:solidFill>
                  <a:srgbClr val="002060"/>
                </a:solidFill>
                <a:latin typeface="Monotype Corsiva" pitchFamily="66" charset="0"/>
              </a:rPr>
              <a:t>Відповідь: ТАК</a:t>
            </a:r>
            <a:endParaRPr lang="uk-UA" altLang="uk-UA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011863" y="2636912"/>
            <a:ext cx="26654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uk-UA" sz="3200" b="1" dirty="0">
                <a:solidFill>
                  <a:srgbClr val="00B050"/>
                </a:solidFill>
                <a:latin typeface="Monotype Corsiva" pitchFamily="66" charset="0"/>
              </a:rPr>
              <a:t>Ц</a:t>
            </a:r>
            <a:r>
              <a:rPr lang="uk-UA" altLang="uk-UA" sz="3200" b="1" dirty="0" err="1">
                <a:solidFill>
                  <a:srgbClr val="00B050"/>
                </a:solidFill>
                <a:latin typeface="Monotype Corsiva" pitchFamily="66" charset="0"/>
              </a:rPr>
              <a:t>ілі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 числа</a:t>
            </a:r>
            <a:endParaRPr lang="ru-RU" altLang="uk-UA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5867400" y="3512004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uk-UA" sz="3200" b="1" dirty="0" err="1">
                <a:solidFill>
                  <a:srgbClr val="00B050"/>
                </a:solidFill>
                <a:latin typeface="Monotype Corsiva" pitchFamily="66" charset="0"/>
              </a:rPr>
              <a:t>Раціональні</a:t>
            </a:r>
            <a:r>
              <a:rPr lang="ru-RU" altLang="uk-UA" sz="3200" b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 числа</a:t>
            </a:r>
            <a:endParaRPr lang="ru-RU" altLang="uk-UA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одзаголовок 2"/>
              <p:cNvSpPr txBox="1">
                <a:spLocks/>
              </p:cNvSpPr>
              <p:nvPr/>
            </p:nvSpPr>
            <p:spPr bwMode="auto">
              <a:xfrm>
                <a:off x="547119" y="2712731"/>
                <a:ext cx="4468991" cy="1598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81000" indent="-381000">
                  <a:buFont typeface="Arial" charset="0"/>
                  <a:buAutoNum type="arabicParenR"/>
                </a:pP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-5; 10; 19; -13; 0; -203.</a:t>
                </a:r>
              </a:p>
              <a:p>
                <a:pPr marL="0" indent="0">
                  <a:buNone/>
                </a:pPr>
                <a:endParaRPr lang="uk-UA" altLang="ru-RU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 marL="381000" indent="-381000">
                  <a:buFont typeface="Arial" charset="0"/>
                  <a:buAutoNum type="arabicParenR"/>
                </a:pP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29; -3,6;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  </a:t>
                </a:r>
                <a14:m>
                  <m:oMath xmlns:m="http://schemas.openxmlformats.org/officeDocument/2006/math">
                    <m:r>
                      <a:rPr lang="uk-UA" altLang="ru-RU" b="1" i="0" dirty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uk-UA" altLang="ru-RU" b="1" i="0" dirty="0" smtClean="0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  <m:f>
                      <m:fPr>
                        <m:ctrlPr>
                          <a:rPr lang="uk-UA" altLang="ru-RU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ru-RU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 0,98; -207?</a:t>
                </a:r>
              </a:p>
            </p:txBody>
          </p:sp>
        </mc:Choice>
        <mc:Fallback xmlns="">
          <p:sp>
            <p:nvSpPr>
              <p:cNvPr id="18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119" y="2712731"/>
                <a:ext cx="4468991" cy="1598546"/>
              </a:xfrm>
              <a:prstGeom prst="rect">
                <a:avLst/>
              </a:prstGeom>
              <a:blipFill rotWithShape="1">
                <a:blip r:embed="rId4"/>
                <a:stretch>
                  <a:fillRect l="-1910" t="-64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1" grpId="0"/>
      <p:bldP spid="45072" grpId="0"/>
      <p:bldP spid="450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7848600" cy="2232025"/>
          </a:xfrm>
        </p:spPr>
        <p:txBody>
          <a:bodyPr>
            <a:normAutofit/>
          </a:bodyPr>
          <a:lstStyle/>
          <a:p>
            <a:r>
              <a:rPr lang="uk-UA" alt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altLang="ru-RU" sz="3600" b="1" dirty="0" smtClean="0">
                <a:solidFill>
                  <a:srgbClr val="002060"/>
                </a:solidFill>
                <a:latin typeface="Arial" charset="0"/>
              </a:rPr>
              <a:t>Числа, які використовують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для </a:t>
            </a:r>
            <a:r>
              <a:rPr lang="ru-RU" altLang="ru-RU" sz="3600" b="1" dirty="0" err="1" smtClean="0">
                <a:solidFill>
                  <a:srgbClr val="002060"/>
                </a:solidFill>
                <a:latin typeface="Arial" charset="0"/>
              </a:rPr>
              <a:t>лічби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dirty="0" err="1" smtClean="0">
                <a:solidFill>
                  <a:srgbClr val="002060"/>
                </a:solidFill>
                <a:latin typeface="Arial" charset="0"/>
              </a:rPr>
              <a:t>утворюють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r>
              <a:rPr lang="ru-RU" altLang="ru-RU" sz="3600" b="1" i="1" u="sng" dirty="0" err="1" smtClean="0">
                <a:solidFill>
                  <a:srgbClr val="002060"/>
                </a:solidFill>
                <a:latin typeface="Arial" charset="0"/>
              </a:rPr>
              <a:t>множину</a:t>
            </a:r>
            <a:r>
              <a:rPr lang="ru-RU" altLang="ru-RU" sz="3600" b="1" i="1" u="sng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i="1" u="sng" dirty="0" err="1" smtClean="0">
                <a:solidFill>
                  <a:srgbClr val="002060"/>
                </a:solidFill>
                <a:latin typeface="Arial" charset="0"/>
              </a:rPr>
              <a:t>натуральних</a:t>
            </a:r>
            <a:r>
              <a:rPr lang="ru-RU" altLang="ru-RU" sz="3600" b="1" i="1" u="sng" dirty="0" smtClean="0">
                <a:solidFill>
                  <a:srgbClr val="002060"/>
                </a:solidFill>
                <a:latin typeface="Arial" charset="0"/>
              </a:rPr>
              <a:t> чисел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uk-UA" altLang="ru-RU" sz="3000" b="1" dirty="0" smtClean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Множини чисел</a:t>
            </a: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9710" y="4005064"/>
                <a:ext cx="50483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000" b="1" dirty="0">
                    <a:solidFill>
                      <a:srgbClr val="002060"/>
                    </a:solidFill>
                  </a:rPr>
                  <a:t>Коротко записують так</a:t>
                </a:r>
                <a:r>
                  <a:rPr lang="uk-UA" sz="3000" b="1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r>
                  <a:rPr lang="uk-UA" sz="3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𝑁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uk-UA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;2;3;4;5;…</m:t>
                        </m:r>
                      </m:e>
                    </m:d>
                  </m:oMath>
                </a14:m>
                <a:endParaRPr lang="uk-UA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710" y="4005064"/>
                <a:ext cx="5048341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2778" t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6084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089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Множини чисел</a:t>
            </a:r>
          </a:p>
        </p:txBody>
      </p:sp>
      <p:sp>
        <p:nvSpPr>
          <p:cNvPr id="4609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684213" y="1484313"/>
            <a:ext cx="79914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ctr">
              <a:spcBef>
                <a:spcPct val="20000"/>
              </a:spcBef>
              <a:buFont typeface="Arial" charset="0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ctr">
              <a:spcBef>
                <a:spcPct val="20000"/>
              </a:spcBef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ctr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 b="1" dirty="0" err="1">
                <a:solidFill>
                  <a:srgbClr val="002060"/>
                </a:solidFill>
                <a:latin typeface="Arial" charset="0"/>
              </a:rPr>
              <a:t>Натуральні</a:t>
            </a:r>
            <a:r>
              <a:rPr lang="ru-RU" altLang="ru-RU" sz="3600" b="1" dirty="0">
                <a:solidFill>
                  <a:srgbClr val="002060"/>
                </a:solidFill>
                <a:latin typeface="Arial" charset="0"/>
              </a:rPr>
              <a:t> числа, </a:t>
            </a:r>
            <a:r>
              <a:rPr lang="ru-RU" altLang="ru-RU" sz="3600" b="1" dirty="0" err="1">
                <a:solidFill>
                  <a:srgbClr val="002060"/>
                </a:solidFill>
                <a:latin typeface="Arial" charset="0"/>
              </a:rPr>
              <a:t>протилежні</a:t>
            </a:r>
            <a:r>
              <a:rPr lang="ru-RU" altLang="ru-RU" sz="36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dirty="0" err="1">
                <a:solidFill>
                  <a:srgbClr val="002060"/>
                </a:solidFill>
                <a:latin typeface="Arial" charset="0"/>
              </a:rPr>
              <a:t>їм</a:t>
            </a:r>
            <a:r>
              <a:rPr lang="ru-RU" altLang="ru-RU" sz="3600" b="1" dirty="0">
                <a:solidFill>
                  <a:srgbClr val="002060"/>
                </a:solidFill>
                <a:latin typeface="Arial" charset="0"/>
              </a:rPr>
              <a:t> числа і число нуль </a:t>
            </a:r>
            <a:r>
              <a:rPr lang="ru-RU" altLang="ru-RU" sz="3600" b="1" dirty="0" err="1">
                <a:solidFill>
                  <a:srgbClr val="002060"/>
                </a:solidFill>
                <a:latin typeface="Arial" charset="0"/>
              </a:rPr>
              <a:t>утворюють</a:t>
            </a:r>
            <a:r>
              <a:rPr lang="ru-RU" altLang="ru-RU" sz="36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i="1" u="sng" dirty="0" err="1">
                <a:solidFill>
                  <a:srgbClr val="002060"/>
                </a:solidFill>
                <a:latin typeface="Arial" charset="0"/>
              </a:rPr>
              <a:t>множину</a:t>
            </a:r>
            <a:r>
              <a:rPr lang="ru-RU" altLang="ru-RU" sz="3600" b="1" i="1" u="sng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i="1" u="sng" dirty="0" err="1">
                <a:solidFill>
                  <a:srgbClr val="002060"/>
                </a:solidFill>
                <a:latin typeface="Arial" charset="0"/>
              </a:rPr>
              <a:t>цілих</a:t>
            </a:r>
            <a:r>
              <a:rPr lang="ru-RU" altLang="ru-RU" sz="3600" b="1" i="1" u="sng" dirty="0">
                <a:solidFill>
                  <a:srgbClr val="002060"/>
                </a:solidFill>
                <a:latin typeface="Arial" charset="0"/>
              </a:rPr>
              <a:t> чисел</a:t>
            </a:r>
            <a:r>
              <a:rPr lang="ru-RU" altLang="ru-RU" sz="3600" b="1" i="1" dirty="0">
                <a:solidFill>
                  <a:srgbClr val="002060"/>
                </a:solidFill>
                <a:latin typeface="Arial" charset="0"/>
              </a:rPr>
              <a:t>.</a:t>
            </a:r>
            <a:endParaRPr lang="uk-UA" altLang="ru-RU" sz="3600" b="1" i="1" dirty="0">
              <a:solidFill>
                <a:srgbClr val="00206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7584" y="3429000"/>
                <a:ext cx="806489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000" b="1" dirty="0" smtClean="0">
                    <a:solidFill>
                      <a:srgbClr val="002060"/>
                    </a:solidFill>
                  </a:rPr>
                  <a:t>Коротко записують так:</a:t>
                </a:r>
              </a:p>
              <a:p>
                <a:r>
                  <a:rPr lang="uk-UA" sz="3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000" dirty="0" smtClean="0">
                    <a:solidFill>
                      <a:srgbClr val="002060"/>
                    </a:solidFill>
                  </a:rPr>
                  <a:t>Z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36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…−4;−3;−2;−1;0; </m:t>
                        </m:r>
                        <m:r>
                          <a:rPr lang="en-US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uk-UA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;2;3;4</m:t>
                        </m:r>
                        <m:r>
                          <a:rPr lang="uk-UA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uk-UA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</m:oMath>
                </a14:m>
                <a:endParaRPr lang="uk-UA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29000"/>
                <a:ext cx="8064896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1814" t="-7182" b="-1436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2555776" y="4536996"/>
            <a:ext cx="4464496" cy="1792366"/>
            <a:chOff x="2555776" y="4536996"/>
            <a:chExt cx="4464496" cy="1792366"/>
          </a:xfrm>
        </p:grpSpPr>
        <p:sp>
          <p:nvSpPr>
            <p:cNvPr id="4" name="Овал 3"/>
            <p:cNvSpPr/>
            <p:nvPr/>
          </p:nvSpPr>
          <p:spPr>
            <a:xfrm>
              <a:off x="2555776" y="4536996"/>
              <a:ext cx="4464496" cy="17923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uk-UA" dirty="0" smtClean="0"/>
                <a:t>Цілі числа</a:t>
              </a:r>
              <a:endParaRPr lang="uk-UA" dirty="0"/>
            </a:p>
          </p:txBody>
        </p:sp>
        <p:sp>
          <p:nvSpPr>
            <p:cNvPr id="2" name="Овал 1"/>
            <p:cNvSpPr/>
            <p:nvPr/>
          </p:nvSpPr>
          <p:spPr>
            <a:xfrm>
              <a:off x="3182824" y="4978412"/>
              <a:ext cx="1922661" cy="108012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Натуральні числа</a:t>
              </a:r>
              <a:endParaRPr lang="uk-U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1484313"/>
            <a:ext cx="8064896" cy="1754187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uk-UA" alt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altLang="ru-RU" sz="3600" b="1" dirty="0" smtClean="0">
                <a:solidFill>
                  <a:srgbClr val="002060"/>
                </a:solidFill>
                <a:latin typeface="Arial" charset="0"/>
              </a:rPr>
              <a:t>Цілі числа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та </a:t>
            </a:r>
            <a:r>
              <a:rPr lang="ru-RU" altLang="ru-RU" sz="3600" b="1" dirty="0" err="1" smtClean="0">
                <a:solidFill>
                  <a:srgbClr val="002060"/>
                </a:solidFill>
                <a:latin typeface="Arial" charset="0"/>
              </a:rPr>
              <a:t>дробові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числа </a:t>
            </a:r>
            <a:r>
              <a:rPr lang="ru-RU" altLang="ru-RU" sz="3600" b="1" dirty="0" err="1" smtClean="0">
                <a:solidFill>
                  <a:srgbClr val="002060"/>
                </a:solidFill>
                <a:latin typeface="Arial" charset="0"/>
              </a:rPr>
              <a:t>утворюють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i="1" u="sng" dirty="0" err="1" smtClean="0">
                <a:solidFill>
                  <a:srgbClr val="002060"/>
                </a:solidFill>
                <a:latin typeface="Arial" charset="0"/>
              </a:rPr>
              <a:t>множину</a:t>
            </a:r>
            <a:r>
              <a:rPr lang="ru-RU" altLang="ru-RU" sz="3600" b="1" i="1" u="sng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3600" b="1" i="1" u="sng" dirty="0" err="1" smtClean="0">
                <a:solidFill>
                  <a:srgbClr val="002060"/>
                </a:solidFill>
                <a:latin typeface="Arial" charset="0"/>
              </a:rPr>
              <a:t>раціональних</a:t>
            </a:r>
            <a:r>
              <a:rPr lang="ru-RU" altLang="ru-RU" sz="3600" b="1" i="1" u="sng" dirty="0" smtClean="0">
                <a:solidFill>
                  <a:srgbClr val="002060"/>
                </a:solidFill>
                <a:latin typeface="Arial" charset="0"/>
              </a:rPr>
              <a:t> чисел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uk-UA" altLang="ru-RU" sz="3000" b="1" dirty="0" smtClean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48131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8132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137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Множини чисел</a:t>
            </a:r>
          </a:p>
        </p:txBody>
      </p:sp>
      <p:sp>
        <p:nvSpPr>
          <p:cNvPr id="4814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640" y="3261961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dirty="0" smtClean="0">
                <a:solidFill>
                  <a:srgbClr val="002060"/>
                </a:solidFill>
              </a:rPr>
              <a:t>Множину раціональних чисел позначають </a:t>
            </a:r>
          </a:p>
          <a:p>
            <a:r>
              <a:rPr lang="uk-UA" sz="3000" b="1" dirty="0" smtClean="0">
                <a:solidFill>
                  <a:srgbClr val="002060"/>
                </a:solidFill>
              </a:rPr>
              <a:t>буквою </a:t>
            </a:r>
            <a:r>
              <a:rPr lang="en-US" sz="3000" b="1" i="1" dirty="0" smtClean="0">
                <a:solidFill>
                  <a:srgbClr val="002060"/>
                </a:solidFill>
              </a:rPr>
              <a:t>Q</a:t>
            </a:r>
            <a:r>
              <a:rPr lang="ru-RU" sz="3000" b="1" dirty="0" smtClean="0">
                <a:solidFill>
                  <a:srgbClr val="002060"/>
                </a:solidFill>
              </a:rPr>
              <a:t>.</a:t>
            </a:r>
            <a:endParaRPr lang="uk-UA" sz="30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798071" y="3751786"/>
            <a:ext cx="5832648" cy="2612967"/>
            <a:chOff x="2798071" y="3751786"/>
            <a:chExt cx="5832648" cy="2612967"/>
          </a:xfrm>
        </p:grpSpPr>
        <p:sp>
          <p:nvSpPr>
            <p:cNvPr id="2" name="Овал 1"/>
            <p:cNvSpPr/>
            <p:nvPr/>
          </p:nvSpPr>
          <p:spPr>
            <a:xfrm>
              <a:off x="2798071" y="3751786"/>
              <a:ext cx="5832648" cy="2612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Раціональні числа</a:t>
              </a:r>
            </a:p>
            <a:p>
              <a:pPr algn="ctr"/>
              <a:endParaRPr lang="uk-UA" dirty="0"/>
            </a:p>
            <a:p>
              <a:pPr algn="ctr"/>
              <a:endParaRPr lang="uk-UA" dirty="0" smtClean="0"/>
            </a:p>
            <a:p>
              <a:pPr algn="ctr"/>
              <a:endParaRPr lang="uk-UA" dirty="0"/>
            </a:p>
            <a:p>
              <a:pPr algn="ctr"/>
              <a:endParaRPr lang="uk-UA" dirty="0" smtClean="0"/>
            </a:p>
            <a:p>
              <a:pPr algn="ctr"/>
              <a:endParaRPr lang="uk-UA" dirty="0"/>
            </a:p>
            <a:p>
              <a:pPr algn="ctr"/>
              <a:endParaRPr lang="uk-UA" dirty="0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347864" y="4536996"/>
              <a:ext cx="4464496" cy="1792366"/>
              <a:chOff x="2555776" y="4536996"/>
              <a:chExt cx="4464496" cy="1792366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2555776" y="4536996"/>
                <a:ext cx="4464496" cy="179236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uk-UA" dirty="0" smtClean="0"/>
                  <a:t>Цілі числа</a:t>
                </a:r>
                <a:endParaRPr lang="uk-UA" dirty="0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182824" y="4978412"/>
                <a:ext cx="1922661" cy="108012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Натуральні числа</a:t>
                </a:r>
                <a:endParaRPr lang="uk-UA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725" y="1412875"/>
            <a:ext cx="8353425" cy="4889500"/>
          </a:xfrm>
        </p:spPr>
        <p:txBody>
          <a:bodyPr>
            <a:normAutofit/>
          </a:bodyPr>
          <a:lstStyle/>
          <a:p>
            <a:pPr marL="263525" indent="360363" algn="just">
              <a:lnSpc>
                <a:spcPct val="80000"/>
              </a:lnSpc>
              <a:buFont typeface="Arial" charset="0"/>
              <a:buChar char="•"/>
            </a:pPr>
            <a:r>
              <a:rPr lang="uk-UA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Кожне натуральне число є і цілим числом, і раціональним числом.</a:t>
            </a:r>
          </a:p>
          <a:p>
            <a:pPr marL="263525" indent="360363" algn="just">
              <a:lnSpc>
                <a:spcPct val="80000"/>
              </a:lnSpc>
              <a:buFont typeface="Arial" charset="0"/>
              <a:buChar char="•"/>
            </a:pP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Кожне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ціле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число є </a:t>
            </a: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раціональним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числом.</a:t>
            </a:r>
          </a:p>
          <a:p>
            <a:pPr marL="263525" indent="360363" algn="just">
              <a:lnSpc>
                <a:spcPct val="80000"/>
              </a:lnSpc>
              <a:buFont typeface="Arial" charset="0"/>
              <a:buChar char="•"/>
            </a:pPr>
            <a:r>
              <a:rPr lang="uk-UA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Не ко</a:t>
            </a: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жне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раціональне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число є </a:t>
            </a:r>
            <a:r>
              <a:rPr lang="ru-RU" altLang="ru-RU" sz="4200" b="1" dirty="0" err="1" smtClean="0">
                <a:solidFill>
                  <a:srgbClr val="002060"/>
                </a:solidFill>
                <a:latin typeface="Monotype Corsiva" pitchFamily="66" charset="0"/>
              </a:rPr>
              <a:t>цілим</a:t>
            </a:r>
            <a:r>
              <a:rPr lang="ru-RU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 числом.</a:t>
            </a:r>
          </a:p>
          <a:p>
            <a:pPr marL="263525" indent="360363" algn="just">
              <a:lnSpc>
                <a:spcPct val="80000"/>
              </a:lnSpc>
              <a:buFont typeface="Arial" charset="0"/>
              <a:buChar char="•"/>
            </a:pPr>
            <a:r>
              <a:rPr lang="uk-UA" alt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Не кожне раціональне число є натуральним числом.</a:t>
            </a:r>
          </a:p>
        </p:txBody>
      </p:sp>
      <p:grpSp>
        <p:nvGrpSpPr>
          <p:cNvPr id="21507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21531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08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Зверніть увагу!</a:t>
            </a:r>
          </a:p>
        </p:txBody>
      </p:sp>
      <p:sp>
        <p:nvSpPr>
          <p:cNvPr id="2151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684213" y="1343819"/>
                <a:ext cx="7991475" cy="1744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1049</a:t>
                </a:r>
              </a:p>
              <a:p>
                <a:pPr>
                  <a:spcBef>
                    <a:spcPts val="0"/>
                  </a:spcBef>
                </a:pPr>
                <a:r>
                  <a:rPr lang="uk-UA" altLang="uk-UA" sz="32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Серед чисел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9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; -8; 0; -4,6; 7,8; -475; 1143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en-US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uk-UA" sz="30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altLang="uk-UA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altLang="uk-UA" sz="3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uk-UA" altLang="uk-UA" sz="3000" b="1" i="0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-5,45; -96 оберіть:</a:t>
                </a:r>
                <a:r>
                  <a:rPr lang="uk-UA" altLang="uk-UA" dirty="0"/>
                  <a:t>   </a:t>
                </a:r>
                <a:endParaRPr lang="ru-RU" altLang="uk-UA" dirty="0"/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1343819"/>
                <a:ext cx="7991475" cy="1744195"/>
              </a:xfrm>
              <a:prstGeom prst="rect">
                <a:avLst/>
              </a:prstGeom>
              <a:blipFill rotWithShape="1">
                <a:blip r:embed="rId4"/>
                <a:stretch>
                  <a:fillRect l="-1907" t="-4530" r="-1983" b="-69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45858" y="2901460"/>
            <a:ext cx="3455988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Натуральні числа: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Цілі числа: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Додатні числа: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Цілі від'ємні числа;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AutoNum type="arabicParenR"/>
            </a:pP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Недодатні раціональні числа.</a:t>
            </a:r>
            <a:endParaRPr lang="ru-RU" altLang="uk-UA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572000" y="2988241"/>
            <a:ext cx="1836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9;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1143.</a:t>
            </a:r>
            <a:r>
              <a:rPr lang="uk-UA" altLang="uk-UA" dirty="0" smtClean="0">
                <a:solidFill>
                  <a:srgbClr val="00B050"/>
                </a:solidFill>
              </a:rPr>
              <a:t>.</a:t>
            </a:r>
            <a:endParaRPr lang="uk-UA" altLang="uk-UA" dirty="0">
              <a:solidFill>
                <a:srgbClr val="00B05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572000" y="3573016"/>
            <a:ext cx="370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9; -8; 0; -475; 1143; -96.</a:t>
            </a:r>
            <a:endParaRPr lang="ru-RU" altLang="uk-UA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572000" y="4157791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9; 78; 1143.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499992" y="4742566"/>
            <a:ext cx="34755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-8; -475; -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96.</a:t>
            </a:r>
            <a:r>
              <a:rPr lang="uk-UA" altLang="uk-UA" dirty="0" smtClean="0"/>
              <a:t>.</a:t>
            </a:r>
            <a:endParaRPr lang="ru-RU" alt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93" name="Text Box 17"/>
              <p:cNvSpPr txBox="1">
                <a:spLocks noChangeArrowheads="1"/>
              </p:cNvSpPr>
              <p:nvPr/>
            </p:nvSpPr>
            <p:spPr bwMode="auto">
              <a:xfrm>
                <a:off x="4383881" y="5242788"/>
                <a:ext cx="4518844" cy="1296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ru-RU"/>
                </a:defPPr>
                <a:lvl1pPr>
                  <a:spcBef>
                    <a:spcPct val="50000"/>
                  </a:spcBef>
                </a:lvl1pPr>
              </a:lstStyle>
              <a:p>
                <a:r>
                  <a:rPr lang="uk-UA" altLang="uk-UA" sz="3200" b="1" dirty="0">
                    <a:solidFill>
                      <a:srgbClr val="00B050"/>
                    </a:solidFill>
                    <a:latin typeface="Monotype Corsiva" pitchFamily="66" charset="0"/>
                  </a:rPr>
                  <a:t>-8; 0; -4,6; -475</a:t>
                </a:r>
                <a:r>
                  <a:rPr lang="uk-UA" altLang="uk-UA" sz="32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altLang="uk-UA" sz="3200" b="1" smtClean="0">
                        <a:solidFill>
                          <a:srgbClr val="00B050"/>
                        </a:solidFill>
                        <a:latin typeface="Monotype Corsiva" pitchFamily="66" charset="0"/>
                      </a:rPr>
                      <m:t>−</m:t>
                    </m:r>
                    <m:r>
                      <a:rPr lang="en-US" altLang="uk-UA" sz="3200" b="1">
                        <a:solidFill>
                          <a:srgbClr val="00B050"/>
                        </a:solidFill>
                        <a:latin typeface="Monotype Corsiva" pitchFamily="66" charset="0"/>
                      </a:rPr>
                      <m:t>2</m:t>
                    </m:r>
                    <m:f>
                      <m:fPr>
                        <m:ctrlPr>
                          <a:rPr lang="en-US" altLang="uk-UA" sz="32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</m:ctrlPr>
                      </m:fPr>
                      <m:num>
                        <m:r>
                          <a:rPr lang="en-US" altLang="uk-UA" sz="32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  <m:t>𝟑</m:t>
                        </m:r>
                      </m:num>
                      <m:den>
                        <m:r>
                          <a:rPr lang="en-US" altLang="uk-UA" sz="3200" b="1">
                            <a:solidFill>
                              <a:srgbClr val="00B050"/>
                            </a:solidFill>
                            <a:latin typeface="Monotype Corsiva" pitchFamily="66" charset="0"/>
                          </a:rPr>
                          <m:t>𝟓</m:t>
                        </m:r>
                      </m:den>
                    </m:f>
                    <m:r>
                      <a:rPr lang="uk-UA" altLang="uk-UA" sz="3200" b="1">
                        <a:solidFill>
                          <a:srgbClr val="00B050"/>
                        </a:solidFill>
                        <a:latin typeface="Monotype Corsiva" pitchFamily="66" charset="0"/>
                      </a:rPr>
                      <m:t>;</m:t>
                    </m:r>
                  </m:oMath>
                </a14:m>
                <a:r>
                  <a:rPr lang="uk-UA" altLang="uk-UA" sz="3200" b="1" dirty="0">
                    <a:solidFill>
                      <a:srgbClr val="00B050"/>
                    </a:solidFill>
                    <a:latin typeface="Monotype Corsiva" pitchFamily="66" charset="0"/>
                  </a:rPr>
                  <a:t> -5,45; -96.</a:t>
                </a:r>
                <a:endParaRPr lang="ru-RU" altLang="uk-UA" sz="3200" b="1" dirty="0">
                  <a:solidFill>
                    <a:srgbClr val="00B05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9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3881" y="5242788"/>
                <a:ext cx="4518844" cy="1296124"/>
              </a:xfrm>
              <a:prstGeom prst="rect">
                <a:avLst/>
              </a:prstGeom>
              <a:blipFill rotWithShape="1">
                <a:blip r:embed="rId5"/>
                <a:stretch>
                  <a:fillRect l="-3374" r="-4993" b="-140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37565" y="248573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endParaRPr lang="ru-RU" altLang="uk-UA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/>
      <p:bldP spid="50189" grpId="0"/>
      <p:bldP spid="50190" grpId="0"/>
      <p:bldP spid="50191" grpId="0"/>
      <p:bldP spid="50192" grpId="0"/>
      <p:bldP spid="50193" grpId="0"/>
      <p:bldP spid="50194" grpId="0"/>
    </p:bldLst>
  </p:timing>
</p:sld>
</file>

<file path=ppt/theme/theme1.xml><?xml version="1.0" encoding="utf-8"?>
<a:theme xmlns:a="http://schemas.openxmlformats.org/drawingml/2006/main" name="Матем. 6 клас. Модуль (частина 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Матем. 6 клас. Модуль (частина 1)</Template>
  <TotalTime>545</TotalTime>
  <Words>1170</Words>
  <Application>Microsoft Office PowerPoint</Application>
  <PresentationFormat>Экран (4:3)</PresentationFormat>
  <Paragraphs>135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Матем. 6 клас. Модуль (частина 1)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№  1063 Завдання: Чи є правильною рівність:  1) |a|=-a, якщо a – раціональне число; 2) |a|=a, якщо a – натуральне число;  3) |x|=-x, якщо x – цілее число;  4) |x|=-x, якщо x – натуральне число;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7svetic</dc:creator>
  <cp:lastModifiedBy>7svetic</cp:lastModifiedBy>
  <cp:revision>50</cp:revision>
  <dcterms:created xsi:type="dcterms:W3CDTF">2016-01-18T16:10:15Z</dcterms:created>
  <dcterms:modified xsi:type="dcterms:W3CDTF">2016-01-19T21:30:16Z</dcterms:modified>
</cp:coreProperties>
</file>