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8" r:id="rId2"/>
    <p:sldId id="259" r:id="rId3"/>
    <p:sldId id="261" r:id="rId4"/>
    <p:sldId id="287" r:id="rId5"/>
    <p:sldId id="265" r:id="rId6"/>
    <p:sldId id="288" r:id="rId7"/>
    <p:sldId id="289" r:id="rId8"/>
    <p:sldId id="266" r:id="rId9"/>
    <p:sldId id="290" r:id="rId10"/>
    <p:sldId id="274" r:id="rId11"/>
    <p:sldId id="278" r:id="rId12"/>
    <p:sldId id="294" r:id="rId13"/>
    <p:sldId id="293" r:id="rId14"/>
    <p:sldId id="291" r:id="rId15"/>
    <p:sldId id="292" r:id="rId16"/>
    <p:sldId id="284" r:id="rId17"/>
    <p:sldId id="286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86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1DF239E-027A-4B13-9FF3-61503D3AB6F8}" type="datetimeFigureOut">
              <a:rPr lang="uk-UA"/>
              <a:pPr>
                <a:defRPr/>
              </a:pPr>
              <a:t>19.01.2016</a:t>
            </a:fld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81C42067-8B12-42B8-B979-3AD346974121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30964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FFE2FEF-E103-45FD-8B5F-297D6846B7BE}" type="datetimeFigureOut">
              <a:rPr lang="uk-UA"/>
              <a:pPr>
                <a:defRPr/>
              </a:pPr>
              <a:t>19.01.2016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4165380-3415-42E8-A65F-54AD2432D94E}" type="slidenum">
              <a:rPr lang="uk-UA"/>
              <a:pPr>
                <a:defRPr/>
              </a:pPr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4962960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uk-UA" altLang="uk-U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2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uk-UA" altLang="uk-UA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uk-UA" altLang="uk-UA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uk-UA" altLang="uk-U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4B650D-3816-4657-8444-E3B725B3B990}" type="datetime1">
              <a:rPr lang="ru-RU"/>
              <a:pPr>
                <a:defRPr/>
              </a:pPr>
              <a:t>19.01.2016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21949-226B-44B9-80F3-EB49A811950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0398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4383B-8C42-468C-A627-75B962B41984}" type="datetime1">
              <a:rPr lang="ru-RU"/>
              <a:pPr>
                <a:defRPr/>
              </a:pPr>
              <a:t>19.01.2016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91529-AA42-4CC3-A070-4428E4F4548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493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4FFC1-C7A1-4748-822A-285C295D40B2}" type="datetime1">
              <a:rPr lang="ru-RU"/>
              <a:pPr>
                <a:defRPr/>
              </a:pPr>
              <a:t>19.01.2016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611C2-CE45-40AB-9D65-B79208E3A20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2169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992FC-F2C6-4792-9989-A580D9D7A14E}" type="datetime1">
              <a:rPr lang="ru-RU"/>
              <a:pPr>
                <a:defRPr/>
              </a:pPr>
              <a:t>19.01.2016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CB072E-00E4-4417-BC7F-D7B76D51D51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3715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44CC2-1D14-4794-A4C6-EB2DA7DDC3EE}" type="datetime1">
              <a:rPr lang="ru-RU"/>
              <a:pPr>
                <a:defRPr/>
              </a:pPr>
              <a:t>19.01.2016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60CAED-83F7-4362-9F5E-FF12B46EF39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5563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ADC15-6AC1-473C-B935-5D60099E146F}" type="datetime1">
              <a:rPr lang="ru-RU"/>
              <a:pPr>
                <a:defRPr/>
              </a:pPr>
              <a:t>19.01.2016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584BE-39BC-41E3-80AA-29C02BE307F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2906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BF9706-7445-4E29-94A3-36F7D212A3F7}" type="datetime1">
              <a:rPr lang="ru-RU"/>
              <a:pPr>
                <a:defRPr/>
              </a:pPr>
              <a:t>19.01.2016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E1EC17-130C-4ADE-8687-5794C7BA23F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6780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5F252-EC09-4153-8192-675F51B66BC8}" type="datetime1">
              <a:rPr lang="ru-RU"/>
              <a:pPr>
                <a:defRPr/>
              </a:pPr>
              <a:t>19.01.2016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270BA-0D4D-48B8-BBCD-ED62747EBC9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4531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EB0D2-A11D-4A15-A6DB-DD8E9510A708}" type="datetime1">
              <a:rPr lang="ru-RU"/>
              <a:pPr>
                <a:defRPr/>
              </a:pPr>
              <a:t>19.01.2016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D5804-B16C-4353-A9BA-5266C3B651E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6900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376542-13FA-4986-AF2F-366E4C162C2E}" type="datetime1">
              <a:rPr lang="ru-RU"/>
              <a:pPr>
                <a:defRPr/>
              </a:pPr>
              <a:t>19.01.2016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65F5F-148B-408A-91B9-0B3AD63C396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8432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5E829-F743-450A-8B3A-8BFCC3DCBD27}" type="datetime1">
              <a:rPr lang="ru-RU"/>
              <a:pPr>
                <a:defRPr/>
              </a:pPr>
              <a:t>19.01.2016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B928F4-EEE8-41DF-A355-7D4495FA04D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77394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dotGrid">
          <a:fgClr>
            <a:srgbClr val="558ED5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uk-UA" smtClean="0"/>
              <a:t>Образец текста</a:t>
            </a:r>
          </a:p>
          <a:p>
            <a:pPr lvl="1"/>
            <a:r>
              <a:rPr lang="ru-RU" altLang="uk-UA" smtClean="0"/>
              <a:t>Второй уровень</a:t>
            </a:r>
          </a:p>
          <a:p>
            <a:pPr lvl="2"/>
            <a:r>
              <a:rPr lang="ru-RU" altLang="uk-UA" smtClean="0"/>
              <a:t>Третий уровень</a:t>
            </a:r>
          </a:p>
          <a:p>
            <a:pPr lvl="3"/>
            <a:r>
              <a:rPr lang="ru-RU" altLang="uk-UA" smtClean="0"/>
              <a:t>Четвертый уровень</a:t>
            </a:r>
          </a:p>
          <a:p>
            <a:pPr lvl="4"/>
            <a:r>
              <a:rPr lang="ru-RU" altLang="uk-UA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F32D627-1493-47CA-85DA-3109638D28B1}" type="datetime1">
              <a:rPr lang="ru-RU"/>
              <a:pPr>
                <a:defRPr/>
              </a:pPr>
              <a:t>19.01.2016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F29D2FA-A340-4569-A7C5-D3DDB73F172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jpg"/><Relationship Id="rId4" Type="http://schemas.openxmlformats.org/officeDocument/2006/relationships/image" Target="../media/image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png"/><Relationship Id="rId4" Type="http://schemas.openxmlformats.org/officeDocument/2006/relationships/image" Target="../media/image1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2153" y="2113000"/>
            <a:ext cx="7772400" cy="2691679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/>
            </a:r>
            <a:b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69988" y="5992813"/>
            <a:ext cx="6156325" cy="865187"/>
          </a:xfrm>
        </p:spPr>
        <p:txBody>
          <a:bodyPr rtlCol="0">
            <a:normAutofit fontScale="85000" lnSpcReduction="20000"/>
          </a:bodyPr>
          <a:lstStyle/>
          <a:p>
            <a:pPr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altLang="ru-RU" sz="3000" b="1" dirty="0" smtClean="0">
                <a:solidFill>
                  <a:srgbClr val="002060"/>
                </a:solidFill>
                <a:latin typeface="Monotype Corsiva" pitchFamily="66" charset="0"/>
              </a:rPr>
              <a:t>Виконала:  Дихнич Світлана Борисівна</a:t>
            </a:r>
          </a:p>
          <a:p>
            <a:pPr algn="r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uk-UA" altLang="ru-RU" sz="3000" b="1" dirty="0" smtClean="0">
                <a:solidFill>
                  <a:srgbClr val="002060"/>
                </a:solidFill>
                <a:latin typeface="Monotype Corsiva" pitchFamily="66" charset="0"/>
              </a:rPr>
              <a:t>вчитель математики</a:t>
            </a:r>
          </a:p>
        </p:txBody>
      </p:sp>
      <p:grpSp>
        <p:nvGrpSpPr>
          <p:cNvPr id="15363" name="Группа 15"/>
          <p:cNvGrpSpPr>
            <a:grpSpLocks/>
          </p:cNvGrpSpPr>
          <p:nvPr/>
        </p:nvGrpSpPr>
        <p:grpSpPr bwMode="auto">
          <a:xfrm>
            <a:off x="92075" y="42863"/>
            <a:ext cx="8583613" cy="4349750"/>
            <a:chOff x="164141" y="87056"/>
            <a:chExt cx="8584323" cy="4350055"/>
          </a:xfrm>
        </p:grpSpPr>
        <p:pic>
          <p:nvPicPr>
            <p:cNvPr id="15367" name="Рисунок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41" y="87056"/>
              <a:ext cx="879468" cy="115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970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8822" y="1341269"/>
              <a:ext cx="0" cy="56360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461" y="1353970"/>
              <a:ext cx="0" cy="30831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5" y="1353970"/>
              <a:ext cx="0" cy="15415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364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594995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5" name="TextBox 3"/>
          <p:cNvSpPr txBox="1">
            <a:spLocks noChangeArrowheads="1"/>
          </p:cNvSpPr>
          <p:nvPr/>
        </p:nvSpPr>
        <p:spPr bwMode="auto">
          <a:xfrm>
            <a:off x="936625" y="1593850"/>
            <a:ext cx="7667625" cy="253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Bef>
                <a:spcPct val="20000"/>
              </a:spcBef>
            </a:pPr>
            <a:r>
              <a:rPr lang="uk-UA" altLang="uk-UA" sz="8000" b="1">
                <a:solidFill>
                  <a:srgbClr val="002060"/>
                </a:solidFill>
                <a:latin typeface="Monotype Corsiva" pitchFamily="66" charset="0"/>
              </a:rPr>
              <a:t>Цілі числа. Раціональні</a:t>
            </a:r>
            <a:r>
              <a:rPr lang="uk-UA" altLang="uk-UA" sz="8000" b="1">
                <a:solidFill>
                  <a:srgbClr val="002060"/>
                </a:solidFill>
                <a:latin typeface="Arial" charset="0"/>
              </a:rPr>
              <a:t> </a:t>
            </a:r>
            <a:r>
              <a:rPr lang="uk-UA" altLang="uk-UA" sz="8000" b="1">
                <a:solidFill>
                  <a:srgbClr val="002060"/>
                </a:solidFill>
                <a:latin typeface="Monotype Corsiva" pitchFamily="66" charset="0"/>
              </a:rPr>
              <a:t>числа</a:t>
            </a:r>
            <a:endParaRPr lang="uk-UA" altLang="uk-UA" sz="3600" b="1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15366" name="TextBox 7"/>
          <p:cNvSpPr txBox="1">
            <a:spLocks noChangeArrowheads="1"/>
          </p:cNvSpPr>
          <p:nvPr/>
        </p:nvSpPr>
        <p:spPr bwMode="auto">
          <a:xfrm>
            <a:off x="6908800" y="341313"/>
            <a:ext cx="1984375" cy="86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uk-UA" altLang="uk-UA" sz="5000" b="1">
                <a:solidFill>
                  <a:srgbClr val="002060"/>
                </a:solidFill>
                <a:latin typeface="Monotype Corsiva" pitchFamily="66" charset="0"/>
              </a:rPr>
              <a:t>6 клас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8888" y="185738"/>
            <a:ext cx="6626225" cy="865187"/>
          </a:xfrm>
        </p:spPr>
        <p:txBody>
          <a:bodyPr/>
          <a:lstStyle/>
          <a:p>
            <a:r>
              <a:rPr lang="uk-UA" altLang="ru-RU" sz="5000" b="1" smtClean="0">
                <a:solidFill>
                  <a:srgbClr val="002060"/>
                </a:solidFill>
                <a:latin typeface="Monotype Corsiva" pitchFamily="66" charset="0"/>
              </a:rPr>
              <a:t>Подумай!</a:t>
            </a:r>
          </a:p>
        </p:txBody>
      </p:sp>
      <p:grpSp>
        <p:nvGrpSpPr>
          <p:cNvPr id="29699" name="Группа 15"/>
          <p:cNvGrpSpPr>
            <a:grpSpLocks/>
          </p:cNvGrpSpPr>
          <p:nvPr/>
        </p:nvGrpSpPr>
        <p:grpSpPr bwMode="auto">
          <a:xfrm>
            <a:off x="92075" y="42863"/>
            <a:ext cx="8583613" cy="4349750"/>
            <a:chOff x="164141" y="87056"/>
            <a:chExt cx="8584323" cy="4350055"/>
          </a:xfrm>
        </p:grpSpPr>
        <p:pic>
          <p:nvPicPr>
            <p:cNvPr id="29716" name="Рисунок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41" y="87056"/>
              <a:ext cx="879468" cy="115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970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8822" y="1341269"/>
              <a:ext cx="0" cy="56360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461" y="1353970"/>
              <a:ext cx="0" cy="30831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5" y="1353970"/>
              <a:ext cx="0" cy="15415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9700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594995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684213" y="1412875"/>
            <a:ext cx="7972424" cy="42042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20000"/>
              </a:lnSpc>
              <a:spcBef>
                <a:spcPts val="0"/>
              </a:spcBef>
            </a:pPr>
            <a:r>
              <a:rPr lang="uk-UA" altLang="uk-UA" sz="3200" b="1" dirty="0">
                <a:solidFill>
                  <a:srgbClr val="002060"/>
                </a:solidFill>
                <a:latin typeface="Monotype Corsiva" pitchFamily="66" charset="0"/>
              </a:rPr>
              <a:t>№  1054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uk-UA" altLang="uk-UA" sz="3200" b="1" u="sng" dirty="0">
                <a:solidFill>
                  <a:srgbClr val="002060"/>
                </a:solidFill>
                <a:latin typeface="Monotype Corsiva" pitchFamily="66" charset="0"/>
              </a:rPr>
              <a:t>Завдання:</a:t>
            </a:r>
            <a:r>
              <a:rPr lang="uk-UA" altLang="uk-UA" sz="3200" b="1" dirty="0">
                <a:solidFill>
                  <a:srgbClr val="002060"/>
                </a:solidFill>
                <a:latin typeface="Monotype Corsiva" pitchFamily="66" charset="0"/>
              </a:rPr>
              <a:t> Скільки натуральних чисел і скільки цілих чисел можна позначити на координатній прямій між точками: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AutoNum type="arabicParenR"/>
            </a:pPr>
            <a:r>
              <a:rPr lang="uk-UA" altLang="uk-UA" sz="3200" b="1" dirty="0">
                <a:solidFill>
                  <a:srgbClr val="002060"/>
                </a:solidFill>
                <a:latin typeface="Monotype Corsiva" pitchFamily="66" charset="0"/>
              </a:rPr>
              <a:t>А(12) і В(28);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AutoNum type="arabicParenR"/>
            </a:pPr>
            <a:r>
              <a:rPr lang="uk-UA" altLang="uk-UA" sz="3200" b="1" dirty="0">
                <a:solidFill>
                  <a:srgbClr val="002060"/>
                </a:solidFill>
                <a:latin typeface="Monotype Corsiva" pitchFamily="66" charset="0"/>
              </a:rPr>
              <a:t>С(-3,5) і </a:t>
            </a:r>
            <a:r>
              <a:rPr lang="en-US" altLang="uk-UA" sz="3200" b="1" dirty="0">
                <a:solidFill>
                  <a:srgbClr val="002060"/>
                </a:solidFill>
                <a:latin typeface="Monotype Corsiva" pitchFamily="66" charset="0"/>
              </a:rPr>
              <a:t>D</a:t>
            </a:r>
            <a:r>
              <a:rPr lang="uk-UA" altLang="uk-UA" sz="3200" b="1" dirty="0">
                <a:solidFill>
                  <a:srgbClr val="002060"/>
                </a:solidFill>
                <a:latin typeface="Monotype Corsiva" pitchFamily="66" charset="0"/>
              </a:rPr>
              <a:t>(-12,9);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AutoNum type="arabicParenR"/>
            </a:pPr>
            <a:r>
              <a:rPr lang="uk-UA" altLang="uk-UA" sz="3200" b="1" dirty="0">
                <a:solidFill>
                  <a:srgbClr val="002060"/>
                </a:solidFill>
                <a:latin typeface="Monotype Corsiva" pitchFamily="66" charset="0"/>
              </a:rPr>
              <a:t>М(-3,2) і </a:t>
            </a:r>
            <a:r>
              <a:rPr lang="en-US" altLang="uk-UA" sz="3200" b="1" dirty="0">
                <a:solidFill>
                  <a:srgbClr val="002060"/>
                </a:solidFill>
                <a:latin typeface="Monotype Corsiva" pitchFamily="66" charset="0"/>
              </a:rPr>
              <a:t>N</a:t>
            </a:r>
            <a:r>
              <a:rPr lang="uk-UA" altLang="uk-UA" sz="3200" b="1" dirty="0">
                <a:solidFill>
                  <a:srgbClr val="002060"/>
                </a:solidFill>
                <a:latin typeface="Monotype Corsiva" pitchFamily="66" charset="0"/>
              </a:rPr>
              <a:t>(10)?</a:t>
            </a:r>
            <a:endParaRPr lang="ru-RU" altLang="uk-UA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813" y="188913"/>
            <a:ext cx="6624637" cy="865187"/>
          </a:xfrm>
        </p:spPr>
        <p:txBody>
          <a:bodyPr/>
          <a:lstStyle/>
          <a:p>
            <a:r>
              <a:rPr lang="uk-UA" altLang="ru-RU" sz="5000" b="1" smtClean="0">
                <a:solidFill>
                  <a:srgbClr val="002060"/>
                </a:solidFill>
                <a:latin typeface="Monotype Corsiva" pitchFamily="66" charset="0"/>
              </a:rPr>
              <a:t>Розв'язок</a:t>
            </a:r>
          </a:p>
        </p:txBody>
      </p:sp>
      <p:grpSp>
        <p:nvGrpSpPr>
          <p:cNvPr id="30723" name="Группа 15"/>
          <p:cNvGrpSpPr>
            <a:grpSpLocks/>
          </p:cNvGrpSpPr>
          <p:nvPr/>
        </p:nvGrpSpPr>
        <p:grpSpPr bwMode="auto">
          <a:xfrm>
            <a:off x="92075" y="42863"/>
            <a:ext cx="8583613" cy="4349750"/>
            <a:chOff x="164141" y="87056"/>
            <a:chExt cx="8584323" cy="4350055"/>
          </a:xfrm>
        </p:grpSpPr>
        <p:pic>
          <p:nvPicPr>
            <p:cNvPr id="30726" name="Рисунок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41" y="87056"/>
              <a:ext cx="879468" cy="115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970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8822" y="1341269"/>
              <a:ext cx="0" cy="56360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461" y="1353970"/>
              <a:ext cx="0" cy="30831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5" y="1353970"/>
              <a:ext cx="0" cy="15415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0724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594995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684213" y="1557338"/>
            <a:ext cx="77041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uk-UA" altLang="uk-UA"/>
          </a:p>
        </p:txBody>
      </p:sp>
      <p:sp>
        <p:nvSpPr>
          <p:cNvPr id="30734" name="Text Box 14"/>
          <p:cNvSpPr txBox="1">
            <a:spLocks noChangeArrowheads="1"/>
          </p:cNvSpPr>
          <p:nvPr/>
        </p:nvSpPr>
        <p:spPr bwMode="auto">
          <a:xfrm>
            <a:off x="544302" y="1547132"/>
            <a:ext cx="8348178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uk-UA" altLang="uk-UA" sz="3200" b="1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1) </a:t>
            </a:r>
            <a:r>
              <a:rPr lang="uk-UA" altLang="uk-UA" sz="3200" b="1" u="sng" dirty="0">
                <a:solidFill>
                  <a:srgbClr val="00B050"/>
                </a:solidFill>
                <a:latin typeface="Monotype Corsiva" pitchFamily="66" charset="0"/>
              </a:rPr>
              <a:t>Міркуємо: </a:t>
            </a:r>
            <a:r>
              <a:rPr lang="uk-UA" altLang="uk-UA" sz="3200" b="1" dirty="0">
                <a:solidFill>
                  <a:srgbClr val="00B050"/>
                </a:solidFill>
                <a:latin typeface="Monotype Corsiva" pitchFamily="66" charset="0"/>
              </a:rPr>
              <a:t>Щоб потрапити з точки А(12) до точки В(28), маємо рухатись вправо від точки А по координатній прямій. </a:t>
            </a:r>
            <a:r>
              <a:rPr lang="uk-UA" altLang="uk-UA" sz="3200" b="1" dirty="0">
                <a:solidFill>
                  <a:srgbClr val="00B050"/>
                </a:solidFill>
                <a:latin typeface="Monotype Corsiva" pitchFamily="66" charset="0"/>
              </a:rPr>
              <a:t>На своєму шляху ми зустрінемо наступні </a:t>
            </a:r>
            <a:r>
              <a:rPr lang="uk-UA" altLang="uk-UA" sz="3200" b="1" dirty="0" smtClean="0">
                <a:solidFill>
                  <a:srgbClr val="00B050"/>
                </a:solidFill>
                <a:latin typeface="Monotype Corsiva" pitchFamily="66" charset="0"/>
              </a:rPr>
              <a:t>координати точок  </a:t>
            </a:r>
            <a:r>
              <a:rPr lang="uk-UA" altLang="uk-UA" sz="3200" b="1" dirty="0">
                <a:solidFill>
                  <a:srgbClr val="00B050"/>
                </a:solidFill>
                <a:latin typeface="Monotype Corsiva" pitchFamily="66" charset="0"/>
              </a:rPr>
              <a:t>(враховуючи, що нам потрібні лише цілі числа): 13; 14; 15; 16; 17; 18; 19; 20; 21; 22; 23; 24; 25; 26; 27. </a:t>
            </a:r>
            <a:r>
              <a:rPr lang="uk-UA" altLang="uk-UA" sz="3200" b="1" dirty="0">
                <a:solidFill>
                  <a:srgbClr val="00B050"/>
                </a:solidFill>
                <a:latin typeface="Monotype Corsiva" pitchFamily="66" charset="0"/>
              </a:rPr>
              <a:t>Отримали 15 цілих чисел. Вони також є натуральними.  </a:t>
            </a:r>
            <a:r>
              <a:rPr lang="uk-UA" altLang="uk-UA" sz="3200" b="1" dirty="0">
                <a:solidFill>
                  <a:srgbClr val="00B050"/>
                </a:solidFill>
                <a:latin typeface="Monotype Corsiva" pitchFamily="66" charset="0"/>
              </a:rPr>
              <a:t>Тому </a:t>
            </a:r>
            <a:r>
              <a:rPr lang="uk-UA" altLang="uk-UA" sz="3200" b="1" u="sng" dirty="0" smtClean="0">
                <a:solidFill>
                  <a:srgbClr val="00B050"/>
                </a:solidFill>
                <a:latin typeface="Monotype Corsiva" pitchFamily="66" charset="0"/>
              </a:rPr>
              <a:t>Записуємо:</a:t>
            </a:r>
            <a:endParaRPr lang="uk-UA" altLang="uk-UA" dirty="0"/>
          </a:p>
        </p:txBody>
      </p:sp>
      <p:sp>
        <p:nvSpPr>
          <p:cNvPr id="30736" name="Text Box 16"/>
          <p:cNvSpPr txBox="1">
            <a:spLocks noChangeArrowheads="1"/>
          </p:cNvSpPr>
          <p:nvPr/>
        </p:nvSpPr>
        <p:spPr bwMode="auto">
          <a:xfrm>
            <a:off x="684213" y="5445224"/>
            <a:ext cx="734536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altLang="uk-UA" sz="3200" b="1" dirty="0">
                <a:solidFill>
                  <a:srgbClr val="002060"/>
                </a:solidFill>
                <a:latin typeface="Monotype Corsiva" pitchFamily="66" charset="0"/>
              </a:rPr>
              <a:t>15</a:t>
            </a:r>
            <a:r>
              <a:rPr lang="uk-UA" altLang="uk-UA" dirty="0" smtClean="0"/>
              <a:t> </a:t>
            </a:r>
            <a:r>
              <a:rPr lang="uk-UA" altLang="uk-UA" sz="3200" b="1" dirty="0">
                <a:solidFill>
                  <a:srgbClr val="002060"/>
                </a:solidFill>
                <a:latin typeface="Monotype Corsiva" pitchFamily="66" charset="0"/>
              </a:rPr>
              <a:t>натуральних і </a:t>
            </a:r>
            <a:r>
              <a:rPr lang="uk-UA" altLang="uk-UA" sz="3200" b="1" dirty="0" smtClean="0">
                <a:solidFill>
                  <a:srgbClr val="002060"/>
                </a:solidFill>
                <a:latin typeface="Monotype Corsiva" pitchFamily="66" charset="0"/>
              </a:rPr>
              <a:t>цілих </a:t>
            </a:r>
            <a:r>
              <a:rPr lang="uk-UA" altLang="uk-UA" sz="3200" b="1" dirty="0">
                <a:solidFill>
                  <a:srgbClr val="002060"/>
                </a:solidFill>
                <a:latin typeface="Monotype Corsiva" pitchFamily="66" charset="0"/>
              </a:rPr>
              <a:t>чисел: 13; 14; 15; 16; 17; 18; 19; 20; 21; 22; 23; 24; 25; 26; 27</a:t>
            </a:r>
            <a:endParaRPr lang="ru-RU" altLang="uk-UA" sz="32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813" y="188913"/>
            <a:ext cx="6624637" cy="865187"/>
          </a:xfrm>
        </p:spPr>
        <p:txBody>
          <a:bodyPr/>
          <a:lstStyle/>
          <a:p>
            <a:r>
              <a:rPr lang="uk-UA" altLang="ru-RU" sz="5000" b="1" smtClean="0">
                <a:solidFill>
                  <a:srgbClr val="002060"/>
                </a:solidFill>
                <a:latin typeface="Monotype Corsiva" pitchFamily="66" charset="0"/>
              </a:rPr>
              <a:t>Розв'язок</a:t>
            </a:r>
          </a:p>
        </p:txBody>
      </p:sp>
      <p:grpSp>
        <p:nvGrpSpPr>
          <p:cNvPr id="30723" name="Группа 15"/>
          <p:cNvGrpSpPr>
            <a:grpSpLocks/>
          </p:cNvGrpSpPr>
          <p:nvPr/>
        </p:nvGrpSpPr>
        <p:grpSpPr bwMode="auto">
          <a:xfrm>
            <a:off x="92075" y="42863"/>
            <a:ext cx="8583613" cy="4349750"/>
            <a:chOff x="164141" y="87056"/>
            <a:chExt cx="8584323" cy="4350055"/>
          </a:xfrm>
        </p:grpSpPr>
        <p:pic>
          <p:nvPicPr>
            <p:cNvPr id="30726" name="Рисунок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41" y="87056"/>
              <a:ext cx="879468" cy="115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970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8822" y="1341269"/>
              <a:ext cx="0" cy="56360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461" y="1353970"/>
              <a:ext cx="0" cy="30831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5" y="1353970"/>
              <a:ext cx="0" cy="15415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0724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594995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684213" y="1557338"/>
            <a:ext cx="77041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uk-UA" altLang="uk-UA"/>
          </a:p>
        </p:txBody>
      </p:sp>
      <p:sp>
        <p:nvSpPr>
          <p:cNvPr id="30737" name="Text Box 17"/>
          <p:cNvSpPr txBox="1">
            <a:spLocks noChangeArrowheads="1"/>
          </p:cNvSpPr>
          <p:nvPr/>
        </p:nvSpPr>
        <p:spPr bwMode="auto">
          <a:xfrm>
            <a:off x="542477" y="1547133"/>
            <a:ext cx="8281739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uk-UA" altLang="uk-UA" sz="3200" b="1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2) </a:t>
            </a:r>
            <a:r>
              <a:rPr lang="uk-UA" altLang="uk-UA" sz="3200" b="1" u="sng" dirty="0">
                <a:solidFill>
                  <a:srgbClr val="00B050"/>
                </a:solidFill>
                <a:latin typeface="Monotype Corsiva" pitchFamily="66" charset="0"/>
              </a:rPr>
              <a:t>Міркуємо: </a:t>
            </a:r>
            <a:r>
              <a:rPr lang="uk-UA" altLang="uk-UA" sz="3200" b="1" dirty="0">
                <a:solidFill>
                  <a:srgbClr val="00B050"/>
                </a:solidFill>
                <a:latin typeface="Monotype Corsiva" pitchFamily="66" charset="0"/>
              </a:rPr>
              <a:t>Щоб потрапити з точки С(-3,5) до точки </a:t>
            </a:r>
            <a:r>
              <a:rPr lang="en-US" altLang="uk-UA" sz="3200" b="1" dirty="0">
                <a:solidFill>
                  <a:srgbClr val="00B050"/>
                </a:solidFill>
                <a:latin typeface="Monotype Corsiva" pitchFamily="66" charset="0"/>
              </a:rPr>
              <a:t>D</a:t>
            </a:r>
            <a:r>
              <a:rPr lang="uk-UA" altLang="uk-UA" sz="3200" b="1" dirty="0">
                <a:solidFill>
                  <a:srgbClr val="00B050"/>
                </a:solidFill>
                <a:latin typeface="Monotype Corsiva" pitchFamily="66" charset="0"/>
              </a:rPr>
              <a:t>(-12,9), маємо рухатись вліво від точки С по координатній прямій. </a:t>
            </a:r>
            <a:r>
              <a:rPr lang="uk-UA" altLang="uk-UA" sz="3200" b="1" dirty="0">
                <a:solidFill>
                  <a:srgbClr val="00B050"/>
                </a:solidFill>
                <a:latin typeface="Monotype Corsiva" pitchFamily="66" charset="0"/>
              </a:rPr>
              <a:t>На своєму шляху ми зустрінемо </a:t>
            </a:r>
            <a:r>
              <a:rPr lang="uk-UA" altLang="uk-UA" sz="3200" b="1" dirty="0" smtClean="0">
                <a:solidFill>
                  <a:srgbClr val="00B050"/>
                </a:solidFill>
                <a:latin typeface="Monotype Corsiva" pitchFamily="66" charset="0"/>
              </a:rPr>
              <a:t>наступні  </a:t>
            </a:r>
            <a:r>
              <a:rPr lang="uk-UA" altLang="uk-UA" sz="3200" b="1" dirty="0">
                <a:solidFill>
                  <a:srgbClr val="00B050"/>
                </a:solidFill>
                <a:latin typeface="Monotype Corsiva" pitchFamily="66" charset="0"/>
              </a:rPr>
              <a:t>координати </a:t>
            </a:r>
            <a:r>
              <a:rPr lang="uk-UA" altLang="uk-UA" sz="3200" b="1" dirty="0" smtClean="0">
                <a:solidFill>
                  <a:srgbClr val="00B050"/>
                </a:solidFill>
                <a:latin typeface="Monotype Corsiva" pitchFamily="66" charset="0"/>
              </a:rPr>
              <a:t>точок (враховуючи</a:t>
            </a:r>
            <a:r>
              <a:rPr lang="uk-UA" altLang="uk-UA" sz="3200" b="1" dirty="0">
                <a:solidFill>
                  <a:srgbClr val="00B050"/>
                </a:solidFill>
                <a:latin typeface="Monotype Corsiva" pitchFamily="66" charset="0"/>
              </a:rPr>
              <a:t>, що нам потрібні лише цілі числа): -4; </a:t>
            </a:r>
            <a:r>
              <a:rPr lang="uk-UA" altLang="uk-UA" sz="3200" b="1" dirty="0" smtClean="0">
                <a:solidFill>
                  <a:srgbClr val="00B050"/>
                </a:solidFill>
                <a:latin typeface="Monotype Corsiva" pitchFamily="66" charset="0"/>
              </a:rPr>
              <a:t>   -</a:t>
            </a:r>
            <a:r>
              <a:rPr lang="uk-UA" altLang="uk-UA" sz="3200" b="1" dirty="0">
                <a:solidFill>
                  <a:srgbClr val="00B050"/>
                </a:solidFill>
                <a:latin typeface="Monotype Corsiva" pitchFamily="66" charset="0"/>
              </a:rPr>
              <a:t>5; -6; -7; -8; -9</a:t>
            </a:r>
            <a:r>
              <a:rPr lang="uk-UA" altLang="uk-UA" sz="3200" b="1" dirty="0" smtClean="0">
                <a:solidFill>
                  <a:srgbClr val="00B050"/>
                </a:solidFill>
                <a:latin typeface="Monotype Corsiva" pitchFamily="66" charset="0"/>
              </a:rPr>
              <a:t>; -</a:t>
            </a:r>
            <a:r>
              <a:rPr lang="uk-UA" altLang="uk-UA" sz="3200" b="1" dirty="0">
                <a:solidFill>
                  <a:srgbClr val="00B050"/>
                </a:solidFill>
                <a:latin typeface="Monotype Corsiva" pitchFamily="66" charset="0"/>
              </a:rPr>
              <a:t>10; -11; -12. </a:t>
            </a:r>
            <a:r>
              <a:rPr lang="uk-UA" altLang="uk-UA" sz="3200" b="1" dirty="0">
                <a:solidFill>
                  <a:srgbClr val="00B050"/>
                </a:solidFill>
                <a:latin typeface="Monotype Corsiva" pitchFamily="66" charset="0"/>
              </a:rPr>
              <a:t>Отримали 9 цілих чисел. Серед них немає жодного натурального числа. Тому </a:t>
            </a:r>
            <a:r>
              <a:rPr lang="uk-UA" altLang="uk-UA" sz="3200" b="1" u="sng" dirty="0">
                <a:solidFill>
                  <a:srgbClr val="00B050"/>
                </a:solidFill>
                <a:latin typeface="Monotype Corsiva" pitchFamily="66" charset="0"/>
              </a:rPr>
              <a:t>Записуємо: </a:t>
            </a:r>
          </a:p>
        </p:txBody>
      </p:sp>
      <p:sp>
        <p:nvSpPr>
          <p:cNvPr id="30738" name="Text Box 18"/>
          <p:cNvSpPr txBox="1">
            <a:spLocks noChangeArrowheads="1"/>
          </p:cNvSpPr>
          <p:nvPr/>
        </p:nvSpPr>
        <p:spPr bwMode="auto">
          <a:xfrm>
            <a:off x="655319" y="5544307"/>
            <a:ext cx="734536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altLang="uk-UA" sz="3200" b="1" dirty="0">
                <a:solidFill>
                  <a:srgbClr val="002060"/>
                </a:solidFill>
                <a:latin typeface="Monotype Corsiva" pitchFamily="66" charset="0"/>
              </a:rPr>
              <a:t>0 натуральних і 9 цілих чисел: -4; -5; -6; -7; -8; -9; -10; -11; -12.</a:t>
            </a:r>
            <a:endParaRPr lang="ru-RU" altLang="uk-UA" sz="32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3072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813" y="188913"/>
            <a:ext cx="6624637" cy="865187"/>
          </a:xfrm>
        </p:spPr>
        <p:txBody>
          <a:bodyPr/>
          <a:lstStyle/>
          <a:p>
            <a:r>
              <a:rPr lang="uk-UA" altLang="ru-RU" sz="5000" b="1" smtClean="0">
                <a:solidFill>
                  <a:srgbClr val="002060"/>
                </a:solidFill>
                <a:latin typeface="Monotype Corsiva" pitchFamily="66" charset="0"/>
              </a:rPr>
              <a:t>Розв'язок</a:t>
            </a:r>
          </a:p>
        </p:txBody>
      </p:sp>
      <p:grpSp>
        <p:nvGrpSpPr>
          <p:cNvPr id="30723" name="Группа 15"/>
          <p:cNvGrpSpPr>
            <a:grpSpLocks/>
          </p:cNvGrpSpPr>
          <p:nvPr/>
        </p:nvGrpSpPr>
        <p:grpSpPr bwMode="auto">
          <a:xfrm>
            <a:off x="92075" y="42863"/>
            <a:ext cx="8583613" cy="4349750"/>
            <a:chOff x="164141" y="87056"/>
            <a:chExt cx="8584323" cy="4350055"/>
          </a:xfrm>
        </p:grpSpPr>
        <p:pic>
          <p:nvPicPr>
            <p:cNvPr id="30726" name="Рисунок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41" y="87056"/>
              <a:ext cx="879468" cy="115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970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8822" y="1341269"/>
              <a:ext cx="0" cy="56360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461" y="1353970"/>
              <a:ext cx="0" cy="30831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5" y="1353970"/>
              <a:ext cx="0" cy="15415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30724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594995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684213" y="1557338"/>
            <a:ext cx="770413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uk-UA" altLang="uk-UA"/>
          </a:p>
        </p:txBody>
      </p:sp>
      <p:sp>
        <p:nvSpPr>
          <p:cNvPr id="30739" name="Text Box 19"/>
          <p:cNvSpPr txBox="1">
            <a:spLocks noChangeArrowheads="1"/>
          </p:cNvSpPr>
          <p:nvPr/>
        </p:nvSpPr>
        <p:spPr bwMode="auto">
          <a:xfrm>
            <a:off x="647700" y="1557338"/>
            <a:ext cx="8244780" cy="4031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uk-UA" altLang="uk-UA" sz="3200" b="1" dirty="0">
                <a:solidFill>
                  <a:schemeClr val="tx2">
                    <a:lumMod val="75000"/>
                  </a:schemeClr>
                </a:solidFill>
                <a:latin typeface="Monotype Corsiva" pitchFamily="66" charset="0"/>
              </a:rPr>
              <a:t>3) </a:t>
            </a:r>
            <a:r>
              <a:rPr lang="uk-UA" altLang="uk-UA" sz="3200" b="1" u="sng" dirty="0">
                <a:solidFill>
                  <a:srgbClr val="00B050"/>
                </a:solidFill>
                <a:latin typeface="Monotype Corsiva" pitchFamily="66" charset="0"/>
              </a:rPr>
              <a:t>Міркуємо</a:t>
            </a:r>
            <a:r>
              <a:rPr lang="uk-UA" altLang="uk-UA" sz="3200" b="1" dirty="0">
                <a:solidFill>
                  <a:srgbClr val="00B050"/>
                </a:solidFill>
                <a:latin typeface="Monotype Corsiva" pitchFamily="66" charset="0"/>
              </a:rPr>
              <a:t>: Щоб потрапити з точки М(-3,2) до точки </a:t>
            </a:r>
            <a:r>
              <a:rPr lang="en-US" altLang="uk-UA" sz="3200" b="1" dirty="0">
                <a:solidFill>
                  <a:srgbClr val="00B050"/>
                </a:solidFill>
                <a:latin typeface="Monotype Corsiva" pitchFamily="66" charset="0"/>
              </a:rPr>
              <a:t>N</a:t>
            </a:r>
            <a:r>
              <a:rPr lang="uk-UA" altLang="uk-UA" sz="3200" b="1" dirty="0">
                <a:solidFill>
                  <a:srgbClr val="00B050"/>
                </a:solidFill>
                <a:latin typeface="Monotype Corsiva" pitchFamily="66" charset="0"/>
              </a:rPr>
              <a:t>(10), маємо рухатись вправо від точки М по координатній прямій. </a:t>
            </a:r>
            <a:r>
              <a:rPr lang="uk-UA" altLang="uk-UA" sz="3200" b="1" dirty="0">
                <a:solidFill>
                  <a:srgbClr val="00B050"/>
                </a:solidFill>
                <a:latin typeface="Monotype Corsiva" pitchFamily="66" charset="0"/>
              </a:rPr>
              <a:t>На своєму шляху ми зустрінемо наступні координати </a:t>
            </a:r>
            <a:r>
              <a:rPr lang="uk-UA" altLang="uk-UA" sz="3200" b="1" dirty="0" smtClean="0">
                <a:solidFill>
                  <a:srgbClr val="00B050"/>
                </a:solidFill>
                <a:latin typeface="Monotype Corsiva" pitchFamily="66" charset="0"/>
              </a:rPr>
              <a:t>точок (враховуючи</a:t>
            </a:r>
            <a:r>
              <a:rPr lang="uk-UA" altLang="uk-UA" sz="3200" b="1" dirty="0">
                <a:solidFill>
                  <a:srgbClr val="00B050"/>
                </a:solidFill>
                <a:latin typeface="Monotype Corsiva" pitchFamily="66" charset="0"/>
              </a:rPr>
              <a:t>, що нам потрібні лише цілі числа): -3; </a:t>
            </a:r>
            <a:r>
              <a:rPr lang="uk-UA" altLang="uk-UA" sz="3200" b="1" dirty="0" smtClean="0">
                <a:solidFill>
                  <a:srgbClr val="00B050"/>
                </a:solidFill>
                <a:latin typeface="Monotype Corsiva" pitchFamily="66" charset="0"/>
              </a:rPr>
              <a:t>  -</a:t>
            </a:r>
            <a:r>
              <a:rPr lang="uk-UA" altLang="uk-UA" sz="3200" b="1" dirty="0">
                <a:solidFill>
                  <a:srgbClr val="00B050"/>
                </a:solidFill>
                <a:latin typeface="Monotype Corsiva" pitchFamily="66" charset="0"/>
              </a:rPr>
              <a:t>2; -1; 0; 1; 2; 3; 4; 5; 6; 7; 8; 9. </a:t>
            </a:r>
            <a:r>
              <a:rPr lang="uk-UA" altLang="uk-UA" sz="3200" b="1" dirty="0">
                <a:solidFill>
                  <a:srgbClr val="00B050"/>
                </a:solidFill>
                <a:latin typeface="Monotype Corsiva" pitchFamily="66" charset="0"/>
              </a:rPr>
              <a:t>Отримали 13 цілих чисел. Серед них 9 натуральних чисел. Тому </a:t>
            </a:r>
            <a:r>
              <a:rPr lang="uk-UA" altLang="uk-UA" sz="3200" b="1" u="sng" dirty="0">
                <a:solidFill>
                  <a:srgbClr val="00B050"/>
                </a:solidFill>
                <a:latin typeface="Monotype Corsiva" pitchFamily="66" charset="0"/>
              </a:rPr>
              <a:t>Записуємо</a:t>
            </a:r>
            <a:r>
              <a:rPr lang="uk-UA" altLang="uk-UA" sz="3200" b="1" dirty="0">
                <a:solidFill>
                  <a:srgbClr val="00B050"/>
                </a:solidFill>
                <a:latin typeface="Monotype Corsiva" pitchFamily="66" charset="0"/>
              </a:rPr>
              <a:t>: </a:t>
            </a:r>
          </a:p>
        </p:txBody>
      </p:sp>
      <p:sp>
        <p:nvSpPr>
          <p:cNvPr id="30740" name="Text Box 20"/>
          <p:cNvSpPr txBox="1">
            <a:spLocks noChangeArrowheads="1"/>
          </p:cNvSpPr>
          <p:nvPr/>
        </p:nvSpPr>
        <p:spPr bwMode="auto">
          <a:xfrm>
            <a:off x="606975" y="5385336"/>
            <a:ext cx="766067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uk-UA" altLang="uk-UA" sz="3200" b="1" dirty="0">
                <a:solidFill>
                  <a:srgbClr val="002060"/>
                </a:solidFill>
                <a:latin typeface="Monotype Corsiva" pitchFamily="66" charset="0"/>
              </a:rPr>
              <a:t>9 натуральних: 1; 2; 3; 4; 5; 6; 7; 8; 9  та </a:t>
            </a:r>
            <a:endParaRPr lang="uk-UA" altLang="uk-UA" sz="3200" b="1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>
              <a:spcBef>
                <a:spcPts val="0"/>
              </a:spcBef>
            </a:pPr>
            <a:r>
              <a:rPr lang="uk-UA" altLang="uk-UA" sz="3200" b="1" dirty="0" smtClean="0">
                <a:solidFill>
                  <a:srgbClr val="002060"/>
                </a:solidFill>
                <a:latin typeface="Monotype Corsiva" pitchFamily="66" charset="0"/>
              </a:rPr>
              <a:t>13 </a:t>
            </a:r>
            <a:r>
              <a:rPr lang="uk-UA" altLang="uk-UA" sz="3200" b="1" dirty="0">
                <a:solidFill>
                  <a:srgbClr val="002060"/>
                </a:solidFill>
                <a:latin typeface="Monotype Corsiva" pitchFamily="66" charset="0"/>
              </a:rPr>
              <a:t>цілих чисел: -3; -2; -1; 0; 1; 2; 3; 4; 5; 6; 7; 8; 9.</a:t>
            </a:r>
            <a:endParaRPr lang="ru-RU" altLang="uk-UA" sz="32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292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258888" y="185738"/>
            <a:ext cx="6626225" cy="865187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uk-UA" altLang="ru-RU" sz="5000" b="1" smtClean="0">
                <a:solidFill>
                  <a:srgbClr val="002060"/>
                </a:solidFill>
                <a:latin typeface="Monotype Corsiva" pitchFamily="66" charset="0"/>
              </a:rPr>
              <a:t>Працюємо разом!</a:t>
            </a:r>
          </a:p>
        </p:txBody>
      </p:sp>
      <p:grpSp>
        <p:nvGrpSpPr>
          <p:cNvPr id="51203" name="Группа 15"/>
          <p:cNvGrpSpPr>
            <a:grpSpLocks/>
          </p:cNvGrpSpPr>
          <p:nvPr/>
        </p:nvGrpSpPr>
        <p:grpSpPr bwMode="auto">
          <a:xfrm>
            <a:off x="92075" y="42863"/>
            <a:ext cx="8583613" cy="4349750"/>
            <a:chOff x="164141" y="87056"/>
            <a:chExt cx="8584323" cy="4350055"/>
          </a:xfrm>
        </p:grpSpPr>
        <p:pic>
          <p:nvPicPr>
            <p:cNvPr id="51204" name="Рисунок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41" y="87056"/>
              <a:ext cx="879468" cy="115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970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8822" y="1341269"/>
              <a:ext cx="0" cy="56360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461" y="1353970"/>
              <a:ext cx="0" cy="30831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5" y="1353970"/>
              <a:ext cx="0" cy="15415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1209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594995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Нижний колонтитул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</a:rPr>
              <a:t>Дихнич Світлана Борисівна</a:t>
            </a:r>
            <a:endParaRPr lang="ru-RU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1211" name="Text Box 11"/>
              <p:cNvSpPr txBox="1">
                <a:spLocks noChangeArrowheads="1"/>
              </p:cNvSpPr>
              <p:nvPr/>
            </p:nvSpPr>
            <p:spPr bwMode="auto">
              <a:xfrm>
                <a:off x="649483" y="1313997"/>
                <a:ext cx="8351837" cy="178856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:r>
                  <a:rPr lang="uk-UA" altLang="uk-UA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№  1056</a:t>
                </a:r>
              </a:p>
              <a:p>
                <a:pPr algn="just">
                  <a:spcBef>
                    <a:spcPts val="0"/>
                  </a:spcBef>
                </a:pPr>
                <a:r>
                  <a:rPr lang="uk-UA" altLang="uk-UA" sz="3000" b="1" u="sng" dirty="0">
                    <a:solidFill>
                      <a:srgbClr val="002060"/>
                    </a:solidFill>
                    <a:latin typeface="Monotype Corsiva" pitchFamily="66" charset="0"/>
                  </a:rPr>
                  <a:t>Завдання:</a:t>
                </a:r>
                <a:r>
                  <a:rPr lang="uk-UA" altLang="uk-UA" sz="3000" b="1" dirty="0">
                    <a:solidFill>
                      <a:srgbClr val="002060"/>
                    </a:solidFill>
                    <a:latin typeface="Monotype Corsiva" pitchFamily="66" charset="0"/>
                  </a:rPr>
                  <a:t> Позначте на координатній прямій усі додатні цілі числа</a:t>
                </a:r>
                <a:r>
                  <a:rPr lang="uk-UA" altLang="uk-UA" sz="3200" b="1" dirty="0">
                    <a:solidFill>
                      <a:srgbClr val="002060"/>
                    </a:solidFill>
                    <a:latin typeface="Monotype Corsiva" pitchFamily="66" charset="0"/>
                  </a:rPr>
                  <a:t>, які лежать ліворуч від числа </a:t>
                </a:r>
                <a:r>
                  <a:rPr lang="uk-UA" altLang="uk-UA" sz="32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uk-UA" altLang="uk-UA" sz="3200" b="1" i="1" smtClean="0">
                        <a:solidFill>
                          <a:srgbClr val="002060"/>
                        </a:solidFill>
                        <a:latin typeface="Cambria Math"/>
                      </a:rPr>
                      <m:t>𝟕</m:t>
                    </m:r>
                    <m:f>
                      <m:fPr>
                        <m:ctrlPr>
                          <a:rPr lang="uk-UA" altLang="uk-UA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altLang="uk-UA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uk-UA" altLang="uk-UA" sz="32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uk-UA" altLang="uk-UA" dirty="0" smtClean="0"/>
                  <a:t>.  </a:t>
                </a:r>
                <a:endParaRPr lang="ru-RU" altLang="uk-UA" dirty="0"/>
              </a:p>
            </p:txBody>
          </p:sp>
        </mc:Choice>
        <mc:Fallback>
          <p:sp>
            <p:nvSpPr>
              <p:cNvPr id="51211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9483" y="1313997"/>
                <a:ext cx="8351837" cy="1788567"/>
              </a:xfrm>
              <a:prstGeom prst="rect">
                <a:avLst/>
              </a:prstGeom>
              <a:blipFill rotWithShape="1">
                <a:blip r:embed="rId4"/>
                <a:stretch>
                  <a:fillRect l="-1752" t="-4437" r="-1679" b="-3072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Рисунок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483" y="5733256"/>
            <a:ext cx="7613228" cy="74012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90546" y="2851150"/>
            <a:ext cx="201557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000" b="1" u="sng" dirty="0">
                <a:solidFill>
                  <a:srgbClr val="00B050"/>
                </a:solidFill>
                <a:latin typeface="Monotype Corsiva" pitchFamily="66" charset="0"/>
              </a:rPr>
              <a:t>Розв'язок</a:t>
            </a:r>
            <a:r>
              <a:rPr lang="uk-UA" dirty="0" smtClean="0"/>
              <a:t>.</a:t>
            </a:r>
            <a:endParaRPr lang="uk-U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466725" y="3320458"/>
                <a:ext cx="8425756" cy="21443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uk-UA" sz="3000" b="1" dirty="0">
                    <a:solidFill>
                      <a:srgbClr val="00B050"/>
                    </a:solidFill>
                    <a:latin typeface="Monotype Corsiva" pitchFamily="66" charset="0"/>
                  </a:rPr>
                  <a:t>На координатній прямій розміщуємо точку з координатою </a:t>
                </a:r>
                <a14:m>
                  <m:oMath xmlns:m="http://schemas.openxmlformats.org/officeDocument/2006/math">
                    <m:r>
                      <a:rPr lang="uk-UA" altLang="uk-UA" sz="3000" b="1">
                        <a:solidFill>
                          <a:srgbClr val="00B050"/>
                        </a:solidFill>
                        <a:latin typeface="Monotype Corsiva" pitchFamily="66" charset="0"/>
                      </a:rPr>
                      <m:t>𝟕</m:t>
                    </m:r>
                    <m:f>
                      <m:fPr>
                        <m:ctrlPr>
                          <a:rPr lang="uk-UA" altLang="uk-UA" sz="3000" b="1">
                            <a:solidFill>
                              <a:srgbClr val="00B050"/>
                            </a:solidFill>
                            <a:latin typeface="Monotype Corsiva" pitchFamily="66" charset="0"/>
                          </a:rPr>
                        </m:ctrlPr>
                      </m:fPr>
                      <m:num>
                        <m:r>
                          <a:rPr lang="uk-UA" altLang="uk-UA" sz="3000" b="1">
                            <a:solidFill>
                              <a:srgbClr val="00B050"/>
                            </a:solidFill>
                            <a:latin typeface="Monotype Corsiva" pitchFamily="66" charset="0"/>
                          </a:rPr>
                          <m:t>𝟐</m:t>
                        </m:r>
                      </m:num>
                      <m:den>
                        <m:r>
                          <a:rPr lang="uk-UA" altLang="uk-UA" sz="3000" b="1">
                            <a:solidFill>
                              <a:srgbClr val="00B050"/>
                            </a:solidFill>
                            <a:latin typeface="Monotype Corsiva" pitchFamily="66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uk-UA" altLang="uk-UA" sz="3000" b="1" dirty="0">
                    <a:solidFill>
                      <a:srgbClr val="00B050"/>
                    </a:solidFill>
                    <a:latin typeface="Monotype Corsiva" pitchFamily="66" charset="0"/>
                  </a:rPr>
                  <a:t>.</a:t>
                </a:r>
                <a:r>
                  <a:rPr lang="uk-UA" altLang="uk-UA" sz="3000" b="1" dirty="0" smtClean="0">
                    <a:solidFill>
                      <a:srgbClr val="00B050"/>
                    </a:solidFill>
                    <a:latin typeface="Monotype Corsiva" pitchFamily="66" charset="0"/>
                  </a:rPr>
                  <a:t> </a:t>
                </a:r>
                <a:r>
                  <a:rPr lang="uk-UA" altLang="uk-UA" sz="3000" b="1" dirty="0">
                    <a:solidFill>
                      <a:srgbClr val="00B050"/>
                    </a:solidFill>
                    <a:latin typeface="Monotype Corsiva" pitchFamily="66" charset="0"/>
                  </a:rPr>
                  <a:t>Рухаючись вліво від даної </a:t>
                </a:r>
                <a:r>
                  <a:rPr lang="uk-UA" altLang="uk-UA" sz="3000" b="1" dirty="0" smtClean="0">
                    <a:solidFill>
                      <a:srgbClr val="00B050"/>
                    </a:solidFill>
                    <a:latin typeface="Monotype Corsiva" pitchFamily="66" charset="0"/>
                  </a:rPr>
                  <a:t>точки до точки О(0)  ( бо вона буде межею додатних цілих координат), позначаємо точки: </a:t>
                </a:r>
                <a:endParaRPr lang="uk-UA" sz="3000" b="1" dirty="0">
                  <a:solidFill>
                    <a:srgbClr val="00B050"/>
                  </a:solidFill>
                  <a:latin typeface="Monotype Corsiva" pitchFamily="66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725" y="3320458"/>
                <a:ext cx="8425756" cy="2144305"/>
              </a:xfrm>
              <a:prstGeom prst="rect">
                <a:avLst/>
              </a:prstGeom>
              <a:blipFill rotWithShape="1">
                <a:blip r:embed="rId6"/>
                <a:stretch>
                  <a:fillRect l="-1737" t="-3704" r="-1664" b="-8262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Овал 5"/>
          <p:cNvSpPr/>
          <p:nvPr/>
        </p:nvSpPr>
        <p:spPr>
          <a:xfrm>
            <a:off x="7380312" y="5877272"/>
            <a:ext cx="144016" cy="1997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7164288" y="5301208"/>
                <a:ext cx="648072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uk-UA" b="0" i="1" smtClean="0">
                          <a:latin typeface="Cambria Math"/>
                        </a:rPr>
                        <m:t>7</m:t>
                      </m:r>
                      <m:f>
                        <m:fPr>
                          <m:ctrlPr>
                            <a:rPr lang="uk-UA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uk-UA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uk-UA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uk-UA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4288" y="5301208"/>
                <a:ext cx="648072" cy="63478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Овал 16"/>
          <p:cNvSpPr/>
          <p:nvPr/>
        </p:nvSpPr>
        <p:spPr>
          <a:xfrm>
            <a:off x="7207065" y="5877272"/>
            <a:ext cx="144016" cy="19975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9" name="Овал 18"/>
          <p:cNvSpPr/>
          <p:nvPr/>
        </p:nvSpPr>
        <p:spPr>
          <a:xfrm>
            <a:off x="6804248" y="5896364"/>
            <a:ext cx="144016" cy="19975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0" name="Овал 19"/>
          <p:cNvSpPr/>
          <p:nvPr/>
        </p:nvSpPr>
        <p:spPr>
          <a:xfrm>
            <a:off x="6372200" y="5893628"/>
            <a:ext cx="144016" cy="19975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1" name="Овал 20"/>
          <p:cNvSpPr/>
          <p:nvPr/>
        </p:nvSpPr>
        <p:spPr>
          <a:xfrm>
            <a:off x="5947792" y="5893540"/>
            <a:ext cx="144016" cy="19975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2" name="Овал 21"/>
          <p:cNvSpPr/>
          <p:nvPr/>
        </p:nvSpPr>
        <p:spPr>
          <a:xfrm>
            <a:off x="5508104" y="5893628"/>
            <a:ext cx="144016" cy="19975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3" name="Овал 22"/>
          <p:cNvSpPr/>
          <p:nvPr/>
        </p:nvSpPr>
        <p:spPr>
          <a:xfrm>
            <a:off x="5004048" y="5890773"/>
            <a:ext cx="144016" cy="19975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4" name="Овал 23"/>
          <p:cNvSpPr/>
          <p:nvPr/>
        </p:nvSpPr>
        <p:spPr>
          <a:xfrm>
            <a:off x="4607595" y="5890773"/>
            <a:ext cx="144016" cy="19975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 animBg="1"/>
      <p:bldP spid="8" grpId="0"/>
      <p:bldP spid="17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258888" y="185738"/>
            <a:ext cx="6626225" cy="865187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uk-UA" altLang="ru-RU" sz="5000" b="1" smtClean="0">
                <a:solidFill>
                  <a:srgbClr val="002060"/>
                </a:solidFill>
                <a:latin typeface="Monotype Corsiva" pitchFamily="66" charset="0"/>
              </a:rPr>
              <a:t>Працюємо разом!</a:t>
            </a:r>
          </a:p>
        </p:txBody>
      </p:sp>
      <p:grpSp>
        <p:nvGrpSpPr>
          <p:cNvPr id="52227" name="Группа 15"/>
          <p:cNvGrpSpPr>
            <a:grpSpLocks/>
          </p:cNvGrpSpPr>
          <p:nvPr/>
        </p:nvGrpSpPr>
        <p:grpSpPr bwMode="auto">
          <a:xfrm>
            <a:off x="92075" y="42863"/>
            <a:ext cx="8583613" cy="4349750"/>
            <a:chOff x="164141" y="87056"/>
            <a:chExt cx="8584323" cy="4350055"/>
          </a:xfrm>
        </p:grpSpPr>
        <p:pic>
          <p:nvPicPr>
            <p:cNvPr id="52228" name="Рисунок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41" y="87056"/>
              <a:ext cx="879468" cy="115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970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8822" y="1341269"/>
              <a:ext cx="0" cy="56360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461" y="1353970"/>
              <a:ext cx="0" cy="30831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5" y="1353970"/>
              <a:ext cx="0" cy="15415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2233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594995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Нижний колонтитул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</a:rPr>
              <a:t>Дихнич Світлана Борисівна</a:t>
            </a:r>
            <a:endParaRPr lang="ru-RU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2235" name="Text Box 11"/>
              <p:cNvSpPr txBox="1">
                <a:spLocks noChangeArrowheads="1"/>
              </p:cNvSpPr>
              <p:nvPr/>
            </p:nvSpPr>
            <p:spPr bwMode="auto">
              <a:xfrm>
                <a:off x="531772" y="1349855"/>
                <a:ext cx="8504277" cy="214251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 marL="342900" indent="-3429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800100" indent="-3429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257300" indent="-3429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714500" indent="-3429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171700" indent="-342900">
                  <a:defRPr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628900" indent="-3429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3086100" indent="-3429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543300" indent="-3429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4000500" indent="-3429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>
                  <a:spcBef>
                    <a:spcPts val="0"/>
                  </a:spcBef>
                </a:pPr>
                <a:r>
                  <a:rPr lang="uk-UA" altLang="uk-UA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№  1060</a:t>
                </a:r>
              </a:p>
              <a:p>
                <a:pPr algn="just">
                  <a:spcBef>
                    <a:spcPts val="0"/>
                  </a:spcBef>
                </a:pPr>
                <a:r>
                  <a:rPr lang="uk-UA" altLang="uk-UA" sz="3000" b="1" u="sng" dirty="0">
                    <a:solidFill>
                      <a:srgbClr val="002060"/>
                    </a:solidFill>
                    <a:latin typeface="Monotype Corsiva" pitchFamily="66" charset="0"/>
                  </a:rPr>
                  <a:t>Завдання</a:t>
                </a:r>
                <a:r>
                  <a:rPr lang="uk-UA" altLang="uk-UA" sz="3000" b="1" dirty="0">
                    <a:solidFill>
                      <a:srgbClr val="002060"/>
                    </a:solidFill>
                    <a:latin typeface="Monotype Corsiva" pitchFamily="66" charset="0"/>
                  </a:rPr>
                  <a:t>: Серед чисел, протилежних до чисел 15; -</a:t>
                </a:r>
                <a:r>
                  <a:rPr lang="uk-UA" altLang="uk-UA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71; 0</a:t>
                </a:r>
                <a:r>
                  <a:rPr lang="uk-UA" altLang="uk-UA" sz="3000" b="1" dirty="0">
                    <a:solidFill>
                      <a:srgbClr val="002060"/>
                    </a:solidFill>
                    <a:latin typeface="Monotype Corsiva" pitchFamily="66" charset="0"/>
                  </a:rPr>
                  <a:t>; </a:t>
                </a:r>
                <a:r>
                  <a:rPr lang="uk-UA" altLang="uk-UA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  -</a:t>
                </a:r>
                <a:r>
                  <a:rPr lang="uk-UA" altLang="uk-UA" sz="3000" b="1" dirty="0">
                    <a:solidFill>
                      <a:srgbClr val="002060"/>
                    </a:solidFill>
                    <a:latin typeface="Monotype Corsiva" pitchFamily="66" charset="0"/>
                  </a:rPr>
                  <a:t>1,1; 4,05;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altLang="uk-UA" sz="30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altLang="uk-UA" sz="30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uk-UA" altLang="uk-UA" sz="30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𝟕</m:t>
                        </m:r>
                      </m:den>
                    </m:f>
                  </m:oMath>
                </a14:m>
                <a:r>
                  <a:rPr lang="uk-UA" altLang="uk-UA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  </a:t>
                </a:r>
                <a:r>
                  <a:rPr lang="uk-UA" altLang="uk-UA" sz="3000" b="1" dirty="0">
                    <a:solidFill>
                      <a:srgbClr val="002060"/>
                    </a:solidFill>
                    <a:latin typeface="Monotype Corsiva" pitchFamily="66" charset="0"/>
                  </a:rPr>
                  <a:t>оберіть</a:t>
                </a:r>
                <a:r>
                  <a:rPr lang="uk-UA" altLang="uk-UA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: </a:t>
                </a:r>
                <a:r>
                  <a:rPr lang="uk-UA" altLang="uk-UA" sz="3000" b="1" dirty="0">
                    <a:solidFill>
                      <a:srgbClr val="002060"/>
                    </a:solidFill>
                    <a:latin typeface="Monotype Corsiva" pitchFamily="66" charset="0"/>
                  </a:rPr>
                  <a:t>1) Натуральні числа; </a:t>
                </a:r>
                <a:r>
                  <a:rPr lang="uk-UA" altLang="uk-UA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2</a:t>
                </a:r>
                <a:r>
                  <a:rPr lang="uk-UA" altLang="uk-UA" sz="3000" b="1" dirty="0">
                    <a:solidFill>
                      <a:srgbClr val="002060"/>
                    </a:solidFill>
                    <a:latin typeface="Monotype Corsiva" pitchFamily="66" charset="0"/>
                  </a:rPr>
                  <a:t>) Цілі числа; 3) Цілі недодатні числа; 4) Раціональні числа.</a:t>
                </a:r>
                <a:endParaRPr lang="ru-RU" altLang="uk-UA" sz="3000" b="1" dirty="0">
                  <a:solidFill>
                    <a:srgbClr val="002060"/>
                  </a:solidFill>
                  <a:latin typeface="Monotype Corsiva" pitchFamily="66" charset="0"/>
                </a:endParaRPr>
              </a:p>
            </p:txBody>
          </p:sp>
        </mc:Choice>
        <mc:Fallback>
          <p:sp>
            <p:nvSpPr>
              <p:cNvPr id="52235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1772" y="1349855"/>
                <a:ext cx="8504277" cy="2142510"/>
              </a:xfrm>
              <a:prstGeom prst="rect">
                <a:avLst/>
              </a:prstGeom>
              <a:blipFill rotWithShape="1">
                <a:blip r:embed="rId4"/>
                <a:stretch>
                  <a:fillRect l="-1649" t="-3693" r="-1720" b="-767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243" name="Text Box 19"/>
              <p:cNvSpPr txBox="1">
                <a:spLocks noChangeArrowheads="1"/>
              </p:cNvSpPr>
              <p:nvPr/>
            </p:nvSpPr>
            <p:spPr bwMode="auto">
              <a:xfrm>
                <a:off x="466725" y="3356992"/>
                <a:ext cx="8425755" cy="12191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uk-UA" altLang="uk-UA" sz="3000" b="1" u="sng" dirty="0">
                    <a:solidFill>
                      <a:srgbClr val="00B050"/>
                    </a:solidFill>
                    <a:latin typeface="Monotype Corsiva" pitchFamily="66" charset="0"/>
                  </a:rPr>
                  <a:t>Розв'язок.</a:t>
                </a:r>
                <a:r>
                  <a:rPr lang="uk-UA" altLang="uk-UA" sz="3000" b="1" dirty="0">
                    <a:solidFill>
                      <a:srgbClr val="00B050"/>
                    </a:solidFill>
                    <a:latin typeface="Monotype Corsiva" pitchFamily="66" charset="0"/>
                  </a:rPr>
                  <a:t> </a:t>
                </a:r>
                <a:r>
                  <a:rPr lang="uk-UA" altLang="uk-UA" sz="3000" b="1" dirty="0">
                    <a:solidFill>
                      <a:srgbClr val="00B050"/>
                    </a:solidFill>
                    <a:latin typeface="Monotype Corsiva" pitchFamily="66" charset="0"/>
                  </a:rPr>
                  <a:t>Спочатку знайдемо протилежні числа до даних чисел</a:t>
                </a:r>
                <a:r>
                  <a:rPr lang="uk-UA" altLang="uk-UA" sz="3000" b="1" dirty="0" smtClean="0">
                    <a:solidFill>
                      <a:srgbClr val="00B050"/>
                    </a:solidFill>
                    <a:latin typeface="Monotype Corsiva" pitchFamily="66" charset="0"/>
                  </a:rPr>
                  <a:t>:  -</a:t>
                </a:r>
                <a:r>
                  <a:rPr lang="uk-UA" altLang="uk-UA" sz="3000" b="1" dirty="0">
                    <a:solidFill>
                      <a:srgbClr val="00B050"/>
                    </a:solidFill>
                    <a:latin typeface="Monotype Corsiva" pitchFamily="66" charset="0"/>
                  </a:rPr>
                  <a:t>15; </a:t>
                </a:r>
                <a:r>
                  <a:rPr lang="uk-UA" altLang="uk-UA" sz="3000" b="1" dirty="0" smtClean="0">
                    <a:solidFill>
                      <a:srgbClr val="00B050"/>
                    </a:solidFill>
                    <a:latin typeface="Monotype Corsiva" pitchFamily="66" charset="0"/>
                  </a:rPr>
                  <a:t>71</a:t>
                </a:r>
                <a:r>
                  <a:rPr lang="uk-UA" altLang="uk-UA" sz="3000" b="1" dirty="0">
                    <a:solidFill>
                      <a:srgbClr val="00B050"/>
                    </a:solidFill>
                    <a:latin typeface="Monotype Corsiva" pitchFamily="66" charset="0"/>
                  </a:rPr>
                  <a:t>; 0; 1,1; -4,05, </a:t>
                </a:r>
                <a14:m>
                  <m:oMath xmlns:m="http://schemas.openxmlformats.org/officeDocument/2006/math">
                    <m:r>
                      <a:rPr lang="uk-UA" altLang="uk-UA" sz="3000" b="1">
                        <a:solidFill>
                          <a:srgbClr val="00B050"/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uk-UA" altLang="uk-UA" sz="3000" b="1" i="1">
                            <a:solidFill>
                              <a:srgbClr val="00B05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altLang="uk-UA" sz="3000" b="1">
                            <a:solidFill>
                              <a:srgbClr val="00B05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uk-UA" altLang="uk-UA" sz="3000" b="1">
                            <a:solidFill>
                              <a:srgbClr val="00B050"/>
                            </a:solidFill>
                            <a:latin typeface="Cambria Math"/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altLang="uk-UA" sz="3000" b="1" dirty="0">
                    <a:solidFill>
                      <a:srgbClr val="00B050"/>
                    </a:solidFill>
                    <a:latin typeface="Monotype Corsiva" pitchFamily="66" charset="0"/>
                  </a:rPr>
                  <a:t>. </a:t>
                </a:r>
                <a:endParaRPr lang="ru-RU" altLang="uk-UA" sz="3000" b="1" dirty="0">
                  <a:solidFill>
                    <a:srgbClr val="00B050"/>
                  </a:solidFill>
                  <a:latin typeface="Monotype Corsiva" pitchFamily="66" charset="0"/>
                </a:endParaRPr>
              </a:p>
            </p:txBody>
          </p:sp>
        </mc:Choice>
        <mc:Fallback>
          <p:sp>
            <p:nvSpPr>
              <p:cNvPr id="52243" name="Text 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66725" y="3356992"/>
                <a:ext cx="8425755" cy="1219180"/>
              </a:xfrm>
              <a:prstGeom prst="rect">
                <a:avLst/>
              </a:prstGeom>
              <a:blipFill rotWithShape="1">
                <a:blip r:embed="rId5"/>
                <a:stretch>
                  <a:fillRect l="-1737" t="-6500" b="-9500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245" name="Text Box 21"/>
          <p:cNvSpPr txBox="1">
            <a:spLocks noChangeArrowheads="1"/>
          </p:cNvSpPr>
          <p:nvPr/>
        </p:nvSpPr>
        <p:spPr bwMode="auto">
          <a:xfrm>
            <a:off x="561499" y="4392613"/>
            <a:ext cx="6913562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altLang="uk-UA" sz="2600" b="1" dirty="0">
                <a:solidFill>
                  <a:srgbClr val="00B050"/>
                </a:solidFill>
                <a:latin typeface="Monotype Corsiva" pitchFamily="66" charset="0"/>
              </a:rPr>
              <a:t>Далі оберемо</a:t>
            </a:r>
            <a:r>
              <a:rPr lang="uk-UA" altLang="uk-UA" dirty="0">
                <a:solidFill>
                  <a:srgbClr val="00B050"/>
                </a:solidFill>
              </a:rPr>
              <a:t>:</a:t>
            </a:r>
            <a:endParaRPr lang="ru-RU" altLang="uk-UA" dirty="0">
              <a:solidFill>
                <a:srgbClr val="00B050"/>
              </a:solidFill>
            </a:endParaRPr>
          </a:p>
        </p:txBody>
      </p:sp>
      <p:sp>
        <p:nvSpPr>
          <p:cNvPr id="52246" name="Text Box 22"/>
          <p:cNvSpPr txBox="1">
            <a:spLocks noChangeArrowheads="1"/>
          </p:cNvSpPr>
          <p:nvPr/>
        </p:nvSpPr>
        <p:spPr bwMode="auto">
          <a:xfrm>
            <a:off x="504005" y="4913540"/>
            <a:ext cx="2663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altLang="uk-UA" b="1" dirty="0">
                <a:solidFill>
                  <a:srgbClr val="00B050"/>
                </a:solidFill>
              </a:rPr>
              <a:t>1) Натуральні числа;</a:t>
            </a:r>
            <a:endParaRPr lang="ru-RU" altLang="uk-UA" b="1" dirty="0">
              <a:solidFill>
                <a:srgbClr val="00B050"/>
              </a:solidFill>
            </a:endParaRPr>
          </a:p>
        </p:txBody>
      </p:sp>
      <p:sp>
        <p:nvSpPr>
          <p:cNvPr id="16" name="Text Box 22"/>
          <p:cNvSpPr txBox="1">
            <a:spLocks noChangeArrowheads="1"/>
          </p:cNvSpPr>
          <p:nvPr/>
        </p:nvSpPr>
        <p:spPr bwMode="auto">
          <a:xfrm>
            <a:off x="467544" y="5294536"/>
            <a:ext cx="2663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altLang="uk-UA" b="1" dirty="0">
                <a:solidFill>
                  <a:srgbClr val="00B050"/>
                </a:solidFill>
              </a:rPr>
              <a:t>2</a:t>
            </a:r>
            <a:r>
              <a:rPr lang="uk-UA" altLang="uk-UA" b="1" dirty="0" smtClean="0">
                <a:solidFill>
                  <a:srgbClr val="00B050"/>
                </a:solidFill>
              </a:rPr>
              <a:t>) Цілі </a:t>
            </a:r>
            <a:r>
              <a:rPr lang="uk-UA" altLang="uk-UA" b="1" dirty="0">
                <a:solidFill>
                  <a:srgbClr val="00B050"/>
                </a:solidFill>
              </a:rPr>
              <a:t>числа;</a:t>
            </a:r>
            <a:endParaRPr lang="ru-RU" altLang="uk-UA" b="1" dirty="0">
              <a:solidFill>
                <a:srgbClr val="00B050"/>
              </a:solidFill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477002" y="5661248"/>
            <a:ext cx="306796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altLang="uk-UA" b="1" dirty="0">
                <a:solidFill>
                  <a:srgbClr val="00B050"/>
                </a:solidFill>
              </a:rPr>
              <a:t>3</a:t>
            </a:r>
            <a:r>
              <a:rPr lang="uk-UA" altLang="uk-UA" b="1" dirty="0" smtClean="0">
                <a:solidFill>
                  <a:srgbClr val="00B050"/>
                </a:solidFill>
              </a:rPr>
              <a:t>) Цілі недодатні </a:t>
            </a:r>
            <a:r>
              <a:rPr lang="uk-UA" altLang="uk-UA" b="1" dirty="0">
                <a:solidFill>
                  <a:srgbClr val="00B050"/>
                </a:solidFill>
              </a:rPr>
              <a:t>числа;</a:t>
            </a:r>
            <a:endParaRPr lang="ru-RU" altLang="uk-UA" b="1" dirty="0">
              <a:solidFill>
                <a:srgbClr val="00B050"/>
              </a:solidFill>
            </a:endParaRPr>
          </a:p>
        </p:txBody>
      </p:sp>
      <p:sp>
        <p:nvSpPr>
          <p:cNvPr id="18" name="Text Box 22"/>
          <p:cNvSpPr txBox="1">
            <a:spLocks noChangeArrowheads="1"/>
          </p:cNvSpPr>
          <p:nvPr/>
        </p:nvSpPr>
        <p:spPr bwMode="auto">
          <a:xfrm>
            <a:off x="467544" y="6021288"/>
            <a:ext cx="2663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altLang="uk-UA" b="1" dirty="0">
                <a:solidFill>
                  <a:srgbClr val="00B050"/>
                </a:solidFill>
              </a:rPr>
              <a:t>4</a:t>
            </a:r>
            <a:r>
              <a:rPr lang="uk-UA" altLang="uk-UA" b="1" dirty="0" smtClean="0">
                <a:solidFill>
                  <a:srgbClr val="00B050"/>
                </a:solidFill>
              </a:rPr>
              <a:t>) Раціональні числа</a:t>
            </a:r>
            <a:r>
              <a:rPr lang="uk-UA" altLang="uk-UA" b="1" dirty="0">
                <a:solidFill>
                  <a:srgbClr val="00B050"/>
                </a:solidFill>
              </a:rPr>
              <a:t>;</a:t>
            </a:r>
            <a:endParaRPr lang="ru-RU" altLang="uk-UA" b="1" dirty="0">
              <a:solidFill>
                <a:srgbClr val="00B05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829179" y="4913540"/>
            <a:ext cx="4127197" cy="380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00B050"/>
                </a:solidFill>
              </a:rPr>
              <a:t>71.</a:t>
            </a:r>
            <a:endParaRPr lang="uk-UA" b="1" dirty="0">
              <a:solidFill>
                <a:srgbClr val="00B05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851920" y="5280252"/>
            <a:ext cx="4127197" cy="380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00B050"/>
                </a:solidFill>
              </a:rPr>
              <a:t>-15; 71; 0.</a:t>
            </a:r>
            <a:endParaRPr lang="uk-UA" b="1" dirty="0">
              <a:solidFill>
                <a:srgbClr val="00B05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79912" y="5640292"/>
            <a:ext cx="4127197" cy="380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>
                <a:solidFill>
                  <a:srgbClr val="00B050"/>
                </a:solidFill>
              </a:rPr>
              <a:t> -15; 0.</a:t>
            </a:r>
            <a:endParaRPr lang="uk-UA" b="1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3689198" y="5878820"/>
                <a:ext cx="4127197" cy="6465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b="1" dirty="0" smtClean="0">
                    <a:solidFill>
                      <a:srgbClr val="00B050"/>
                    </a:solidFill>
                  </a:rPr>
                  <a:t> </a:t>
                </a:r>
                <a:r>
                  <a:rPr lang="uk-UA" altLang="uk-UA" b="1" dirty="0">
                    <a:solidFill>
                      <a:srgbClr val="00B050"/>
                    </a:solidFill>
                  </a:rPr>
                  <a:t>15; 71; 0; 1,1; -4,05, </a:t>
                </a:r>
                <a14:m>
                  <m:oMath xmlns:m="http://schemas.openxmlformats.org/officeDocument/2006/math">
                    <m:r>
                      <a:rPr lang="uk-UA" altLang="uk-UA" sz="2500" b="1">
                        <a:solidFill>
                          <a:srgbClr val="00B050"/>
                        </a:solidFill>
                      </a:rPr>
                      <m:t>−</m:t>
                    </m:r>
                    <m:f>
                      <m:fPr>
                        <m:ctrlPr>
                          <a:rPr lang="uk-UA" altLang="uk-UA" sz="2500" b="1">
                            <a:solidFill>
                              <a:srgbClr val="00B050"/>
                            </a:solidFill>
                          </a:rPr>
                        </m:ctrlPr>
                      </m:fPr>
                      <m:num>
                        <m:r>
                          <a:rPr lang="uk-UA" altLang="uk-UA" sz="2500" b="1" i="1">
                            <a:solidFill>
                              <a:srgbClr val="00B050"/>
                            </a:solidFill>
                          </a:rPr>
                          <m:t>𝟏</m:t>
                        </m:r>
                      </m:num>
                      <m:den>
                        <m:r>
                          <a:rPr lang="uk-UA" altLang="uk-UA" sz="2500" b="1" i="1">
                            <a:solidFill>
                              <a:srgbClr val="00B050"/>
                            </a:solidFill>
                          </a:rPr>
                          <m:t>𝟕</m:t>
                        </m:r>
                      </m:den>
                    </m:f>
                  </m:oMath>
                </a14:m>
                <a:r>
                  <a:rPr lang="ru-RU" altLang="uk-UA" sz="2500" b="1" dirty="0">
                    <a:solidFill>
                      <a:srgbClr val="00B050"/>
                    </a:solidFill>
                  </a:rPr>
                  <a:t>.</a:t>
                </a:r>
                <a:endParaRPr lang="uk-UA" sz="2500" b="1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9198" y="5878820"/>
                <a:ext cx="4127197" cy="646524"/>
              </a:xfrm>
              <a:prstGeom prst="rect">
                <a:avLst/>
              </a:prstGeom>
              <a:blipFill rotWithShape="1">
                <a:blip r:embed="rId6"/>
                <a:stretch>
                  <a:fillRect b="-8491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2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2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22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2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2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43" grpId="0"/>
      <p:bldP spid="52245" grpId="0"/>
      <p:bldP spid="52246" grpId="0"/>
      <p:bldP spid="16" grpId="0"/>
      <p:bldP spid="17" grpId="0"/>
      <p:bldP spid="18" grpId="0"/>
      <p:bldP spid="2" grpId="0"/>
      <p:bldP spid="20" grpId="0"/>
      <p:bldP spid="21" grpId="0"/>
      <p:bldP spid="2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2" name="Группа 15"/>
          <p:cNvGrpSpPr>
            <a:grpSpLocks/>
          </p:cNvGrpSpPr>
          <p:nvPr/>
        </p:nvGrpSpPr>
        <p:grpSpPr bwMode="auto">
          <a:xfrm>
            <a:off x="92075" y="42863"/>
            <a:ext cx="8583613" cy="4349750"/>
            <a:chOff x="164141" y="87056"/>
            <a:chExt cx="8584323" cy="4350055"/>
          </a:xfrm>
        </p:grpSpPr>
        <p:pic>
          <p:nvPicPr>
            <p:cNvPr id="40966" name="Рисунок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41" y="87056"/>
              <a:ext cx="879468" cy="115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970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8822" y="1341269"/>
              <a:ext cx="0" cy="56360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461" y="1353970"/>
              <a:ext cx="0" cy="30831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5" y="1353970"/>
              <a:ext cx="0" cy="15415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0963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594995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4" name="TextBox 2"/>
          <p:cNvSpPr txBox="1">
            <a:spLocks noChangeArrowheads="1"/>
          </p:cNvSpPr>
          <p:nvPr/>
        </p:nvSpPr>
        <p:spPr bwMode="auto">
          <a:xfrm>
            <a:off x="1547813" y="333375"/>
            <a:ext cx="63373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uk-UA" altLang="uk-UA" sz="5000" b="1">
                <a:solidFill>
                  <a:srgbClr val="002060"/>
                </a:solidFill>
                <a:latin typeface="Monotype Corsiva" pitchFamily="66" charset="0"/>
              </a:rPr>
              <a:t>Спробуй самостійно!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p:pic>
        <p:nvPicPr>
          <p:cNvPr id="12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4392613"/>
            <a:ext cx="1096962" cy="219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Заголовок 2"/>
              <p:cNvSpPr>
                <a:spLocks noGrp="1"/>
              </p:cNvSpPr>
              <p:nvPr>
                <p:ph type="ctrTitle"/>
              </p:nvPr>
            </p:nvSpPr>
            <p:spPr>
              <a:xfrm>
                <a:off x="603664" y="1574644"/>
                <a:ext cx="7772400" cy="2817969"/>
              </a:xfrm>
            </p:spPr>
            <p:txBody>
              <a:bodyPr/>
              <a:lstStyle/>
              <a:p>
                <a:pPr marL="623888" algn="l">
                  <a:spcBef>
                    <a:spcPts val="0"/>
                  </a:spcBef>
                </a:pPr>
                <a:r>
                  <a:rPr lang="uk-UA" altLang="uk-UA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			№  1063</a:t>
                </a:r>
                <a:br>
                  <a:rPr lang="uk-UA" altLang="uk-UA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</a:br>
                <a:r>
                  <a:rPr lang="uk-UA" altLang="uk-UA" sz="3000" b="1" u="sng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Завдання</a:t>
                </a:r>
                <a:r>
                  <a:rPr lang="uk-UA" altLang="uk-UA" sz="3000" b="1" dirty="0">
                    <a:solidFill>
                      <a:srgbClr val="002060"/>
                    </a:solidFill>
                    <a:latin typeface="Monotype Corsiva" pitchFamily="66" charset="0"/>
                  </a:rPr>
                  <a:t>: </a:t>
                </a:r>
                <a:r>
                  <a:rPr lang="uk-UA" altLang="uk-UA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Чи є правильною рівність: </a:t>
                </a:r>
                <a:br>
                  <a:rPr lang="uk-UA" altLang="uk-UA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</a:br>
                <a:r>
                  <a:rPr lang="uk-UA" altLang="uk-UA" sz="3000" b="1" dirty="0">
                    <a:solidFill>
                      <a:srgbClr val="002060"/>
                    </a:solidFill>
                    <a:latin typeface="Monotype Corsiva" pitchFamily="66" charset="0"/>
                  </a:rPr>
                  <a:t>1)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altLang="uk-UA" sz="3000" b="1">
                            <a:solidFill>
                              <a:srgbClr val="002060"/>
                            </a:solidFill>
                            <a:latin typeface="Monotype Corsiva" pitchFamily="66" charset="0"/>
                          </a:rPr>
                        </m:ctrlPr>
                      </m:dPr>
                      <m:e>
                        <m:r>
                          <a:rPr lang="en-US" altLang="uk-UA" sz="3000" b="1">
                            <a:solidFill>
                              <a:srgbClr val="002060"/>
                            </a:solidFill>
                            <a:latin typeface="Monotype Corsiva" pitchFamily="66" charset="0"/>
                          </a:rPr>
                          <m:t>𝒂</m:t>
                        </m:r>
                      </m:e>
                    </m:d>
                    <m:r>
                      <a:rPr lang="en-US" altLang="uk-UA" sz="3000" b="1">
                        <a:solidFill>
                          <a:srgbClr val="002060"/>
                        </a:solidFill>
                        <a:latin typeface="Monotype Corsiva" pitchFamily="66" charset="0"/>
                      </a:rPr>
                      <m:t>=−</m:t>
                    </m:r>
                    <m:r>
                      <a:rPr lang="en-US" altLang="uk-UA" sz="3000" b="1">
                        <a:solidFill>
                          <a:srgbClr val="002060"/>
                        </a:solidFill>
                        <a:latin typeface="Monotype Corsiva" pitchFamily="66" charset="0"/>
                      </a:rPr>
                      <m:t>𝒂</m:t>
                    </m:r>
                  </m:oMath>
                </a14:m>
                <a:r>
                  <a:rPr lang="uk-UA" sz="3000" b="1" dirty="0">
                    <a:solidFill>
                      <a:srgbClr val="002060"/>
                    </a:solidFill>
                    <a:latin typeface="Monotype Corsiva" pitchFamily="66" charset="0"/>
                  </a:rPr>
                  <a:t>, </a:t>
                </a:r>
                <a:r>
                  <a:rPr lang="uk-UA" sz="3000" b="1" dirty="0">
                    <a:solidFill>
                      <a:srgbClr val="002060"/>
                    </a:solidFill>
                    <a:latin typeface="Monotype Corsiva" pitchFamily="66" charset="0"/>
                  </a:rPr>
                  <a:t>якщо </a:t>
                </a:r>
                <a:r>
                  <a:rPr lang="en-US" sz="3000" b="1" dirty="0">
                    <a:solidFill>
                      <a:srgbClr val="002060"/>
                    </a:solidFill>
                    <a:latin typeface="Monotype Corsiva" pitchFamily="66" charset="0"/>
                  </a:rPr>
                  <a:t>a – </a:t>
                </a:r>
                <a:r>
                  <a:rPr lang="uk-UA" sz="3000" b="1" dirty="0">
                    <a:solidFill>
                      <a:srgbClr val="002060"/>
                    </a:solidFill>
                    <a:latin typeface="Monotype Corsiva" pitchFamily="66" charset="0"/>
                  </a:rPr>
                  <a:t>раціональне число</a:t>
                </a:r>
                <a:r>
                  <a:rPr lang="uk-UA" sz="3000" b="1" dirty="0">
                    <a:solidFill>
                      <a:srgbClr val="002060"/>
                    </a:solidFill>
                    <a:latin typeface="Monotype Corsiva" pitchFamily="66" charset="0"/>
                  </a:rPr>
                  <a:t>;</a:t>
                </a:r>
                <a:br>
                  <a:rPr lang="uk-UA" sz="3000" b="1" dirty="0">
                    <a:solidFill>
                      <a:srgbClr val="002060"/>
                    </a:solidFill>
                    <a:latin typeface="Monotype Corsiva" pitchFamily="66" charset="0"/>
                  </a:rPr>
                </a:br>
                <a:r>
                  <a:rPr lang="uk-UA" sz="3000" b="1" dirty="0">
                    <a:solidFill>
                      <a:srgbClr val="002060"/>
                    </a:solidFill>
                    <a:latin typeface="Monotype Corsiva" pitchFamily="66" charset="0"/>
                  </a:rPr>
                  <a:t>2</a:t>
                </a:r>
                <a:r>
                  <a:rPr lang="uk-UA" altLang="uk-UA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altLang="uk-UA" sz="3000" b="1">
                            <a:solidFill>
                              <a:srgbClr val="002060"/>
                            </a:solidFill>
                            <a:latin typeface="Monotype Corsiva" pitchFamily="66" charset="0"/>
                          </a:rPr>
                        </m:ctrlPr>
                      </m:dPr>
                      <m:e>
                        <m:r>
                          <a:rPr lang="en-US" altLang="uk-UA" sz="3000" b="1">
                            <a:solidFill>
                              <a:srgbClr val="002060"/>
                            </a:solidFill>
                            <a:latin typeface="Monotype Corsiva" pitchFamily="66" charset="0"/>
                          </a:rPr>
                          <m:t>𝒂</m:t>
                        </m:r>
                      </m:e>
                    </m:d>
                    <m:r>
                      <a:rPr lang="en-US" altLang="uk-UA" sz="3000" b="1">
                        <a:solidFill>
                          <a:srgbClr val="002060"/>
                        </a:solidFill>
                        <a:latin typeface="Monotype Corsiva" pitchFamily="66" charset="0"/>
                      </a:rPr>
                      <m:t>=</m:t>
                    </m:r>
                    <m:r>
                      <a:rPr lang="en-US" altLang="uk-UA" sz="3000" b="1">
                        <a:solidFill>
                          <a:srgbClr val="002060"/>
                        </a:solidFill>
                        <a:latin typeface="Monotype Corsiva" pitchFamily="66" charset="0"/>
                      </a:rPr>
                      <m:t>𝒂</m:t>
                    </m:r>
                  </m:oMath>
                </a14:m>
                <a:r>
                  <a:rPr lang="uk-UA" sz="3000" b="1" dirty="0">
                    <a:solidFill>
                      <a:srgbClr val="002060"/>
                    </a:solidFill>
                    <a:latin typeface="Monotype Corsiva" pitchFamily="66" charset="0"/>
                  </a:rPr>
                  <a:t>, якщо </a:t>
                </a:r>
                <a:r>
                  <a:rPr lang="en-US" sz="3000" b="1" dirty="0">
                    <a:solidFill>
                      <a:srgbClr val="002060"/>
                    </a:solidFill>
                    <a:latin typeface="Monotype Corsiva" pitchFamily="66" charset="0"/>
                  </a:rPr>
                  <a:t>a – </a:t>
                </a:r>
                <a:r>
                  <a:rPr lang="uk-UA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натуральне число;</a:t>
                </a:r>
                <a:r>
                  <a:rPr lang="uk-UA" altLang="uk-UA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 </a:t>
                </a:r>
                <a:br>
                  <a:rPr lang="uk-UA" altLang="uk-UA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</a:br>
                <a:r>
                  <a:rPr lang="uk-UA" altLang="uk-UA" sz="3000" b="1" dirty="0">
                    <a:solidFill>
                      <a:srgbClr val="002060"/>
                    </a:solidFill>
                    <a:latin typeface="Monotype Corsiva" pitchFamily="66" charset="0"/>
                  </a:rPr>
                  <a:t>3</a:t>
                </a:r>
                <a:r>
                  <a:rPr lang="uk-UA" altLang="uk-UA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)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altLang="uk-UA" sz="3000" b="1" i="1">
                            <a:solidFill>
                              <a:srgbClr val="002060"/>
                            </a:solidFill>
                            <a:latin typeface="Monotype Corsiva" pitchFamily="66" charset="0"/>
                          </a:rPr>
                        </m:ctrlPr>
                      </m:dPr>
                      <m:e>
                        <m:r>
                          <a:rPr lang="en-US" altLang="uk-UA" sz="30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en-US" altLang="uk-UA" sz="3000" b="1">
                        <a:solidFill>
                          <a:srgbClr val="002060"/>
                        </a:solidFill>
                        <a:latin typeface="Monotype Corsiva" pitchFamily="66" charset="0"/>
                      </a:rPr>
                      <m:t>=−</m:t>
                    </m:r>
                  </m:oMath>
                </a14:m>
                <a:r>
                  <a:rPr lang="en-US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x</a:t>
                </a:r>
                <a:r>
                  <a:rPr lang="uk-UA" sz="3000" b="1" dirty="0">
                    <a:solidFill>
                      <a:srgbClr val="002060"/>
                    </a:solidFill>
                    <a:latin typeface="Monotype Corsiva" pitchFamily="66" charset="0"/>
                  </a:rPr>
                  <a:t>, якщо </a:t>
                </a:r>
                <a:r>
                  <a:rPr lang="en-US" sz="3000" b="1" dirty="0">
                    <a:solidFill>
                      <a:srgbClr val="002060"/>
                    </a:solidFill>
                    <a:latin typeface="Monotype Corsiva" pitchFamily="66" charset="0"/>
                  </a:rPr>
                  <a:t>x</a:t>
                </a:r>
                <a:r>
                  <a:rPr lang="en-US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 </a:t>
                </a:r>
                <a:r>
                  <a:rPr lang="en-US" sz="3000" b="1" dirty="0">
                    <a:solidFill>
                      <a:srgbClr val="002060"/>
                    </a:solidFill>
                    <a:latin typeface="Monotype Corsiva" pitchFamily="66" charset="0"/>
                  </a:rPr>
                  <a:t>– </a:t>
                </a:r>
                <a:r>
                  <a:rPr lang="uk-UA" sz="3000" b="1" dirty="0" err="1" smtClean="0">
                    <a:solidFill>
                      <a:srgbClr val="002060"/>
                    </a:solidFill>
                    <a:latin typeface="Monotype Corsiva" pitchFamily="66" charset="0"/>
                  </a:rPr>
                  <a:t>цілее</a:t>
                </a:r>
                <a:r>
                  <a:rPr lang="uk-UA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 </a:t>
                </a:r>
                <a:r>
                  <a:rPr lang="uk-UA" sz="3000" b="1" dirty="0">
                    <a:solidFill>
                      <a:srgbClr val="002060"/>
                    </a:solidFill>
                    <a:latin typeface="Monotype Corsiva" pitchFamily="66" charset="0"/>
                  </a:rPr>
                  <a:t>число;</a:t>
                </a:r>
                <a:r>
                  <a:rPr lang="uk-UA" altLang="uk-UA" sz="3000" b="1" dirty="0">
                    <a:solidFill>
                      <a:srgbClr val="002060"/>
                    </a:solidFill>
                    <a:latin typeface="Monotype Corsiva" pitchFamily="66" charset="0"/>
                  </a:rPr>
                  <a:t> </a:t>
                </a:r>
                <a:r>
                  <a:rPr lang="en-US" altLang="uk-UA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/>
                </a:r>
                <a:br>
                  <a:rPr lang="en-US" altLang="uk-UA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</a:br>
                <a:r>
                  <a:rPr lang="en-US" altLang="uk-UA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4)</a:t>
                </a:r>
                <a:r>
                  <a:rPr lang="uk-UA" altLang="uk-UA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uk-UA" altLang="uk-UA" sz="3000" b="1">
                            <a:solidFill>
                              <a:srgbClr val="002060"/>
                            </a:solidFill>
                            <a:latin typeface="Monotype Corsiva" pitchFamily="66" charset="0"/>
                          </a:rPr>
                        </m:ctrlPr>
                      </m:dPr>
                      <m:e>
                        <m:r>
                          <a:rPr lang="en-US" altLang="uk-UA" sz="30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𝒙</m:t>
                        </m:r>
                      </m:e>
                    </m:d>
                    <m:r>
                      <a:rPr lang="en-US" altLang="uk-UA" sz="3000" b="1">
                        <a:solidFill>
                          <a:srgbClr val="002060"/>
                        </a:solidFill>
                        <a:latin typeface="Monotype Corsiva" pitchFamily="66" charset="0"/>
                      </a:rPr>
                      <m:t>=−</m:t>
                    </m:r>
                  </m:oMath>
                </a14:m>
                <a:r>
                  <a:rPr lang="en-US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x</a:t>
                </a:r>
                <a:r>
                  <a:rPr lang="uk-UA" sz="3000" b="1" dirty="0">
                    <a:solidFill>
                      <a:srgbClr val="002060"/>
                    </a:solidFill>
                    <a:latin typeface="Monotype Corsiva" pitchFamily="66" charset="0"/>
                  </a:rPr>
                  <a:t>, якщо </a:t>
                </a:r>
                <a:r>
                  <a:rPr lang="en-US" sz="3000" b="1" dirty="0">
                    <a:solidFill>
                      <a:srgbClr val="002060"/>
                    </a:solidFill>
                    <a:latin typeface="Monotype Corsiva" pitchFamily="66" charset="0"/>
                  </a:rPr>
                  <a:t>x</a:t>
                </a:r>
                <a:r>
                  <a:rPr lang="en-US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 </a:t>
                </a:r>
                <a:r>
                  <a:rPr lang="en-US" sz="3000" b="1" dirty="0">
                    <a:solidFill>
                      <a:srgbClr val="002060"/>
                    </a:solidFill>
                    <a:latin typeface="Monotype Corsiva" pitchFamily="66" charset="0"/>
                  </a:rPr>
                  <a:t>– </a:t>
                </a:r>
                <a:r>
                  <a:rPr lang="uk-UA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натуральне </a:t>
                </a:r>
                <a:r>
                  <a:rPr lang="uk-UA" sz="3000" b="1" dirty="0">
                    <a:solidFill>
                      <a:srgbClr val="002060"/>
                    </a:solidFill>
                    <a:latin typeface="Monotype Corsiva" pitchFamily="66" charset="0"/>
                  </a:rPr>
                  <a:t>число</a:t>
                </a:r>
                <a:r>
                  <a:rPr lang="uk-UA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;</a:t>
                </a:r>
                <a:endParaRPr lang="uk-UA" dirty="0"/>
              </a:p>
            </p:txBody>
          </p:sp>
        </mc:Choice>
        <mc:Fallback>
          <p:sp>
            <p:nvSpPr>
              <p:cNvPr id="3" name="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ctrTitle"/>
              </p:nvPr>
            </p:nvSpPr>
            <p:spPr>
              <a:xfrm>
                <a:off x="603664" y="1574644"/>
                <a:ext cx="7772400" cy="2817969"/>
              </a:xfrm>
              <a:blipFill rotWithShape="1">
                <a:blip r:embed="rId5"/>
                <a:stretch>
                  <a:fillRect t="-3024" b="-7343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1835696" y="4289246"/>
            <a:ext cx="237626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000" b="1" dirty="0">
                <a:solidFill>
                  <a:srgbClr val="00B050"/>
                </a:solidFill>
                <a:latin typeface="Monotype Corsiva" pitchFamily="66" charset="0"/>
              </a:rPr>
              <a:t>Відповідь:</a:t>
            </a:r>
          </a:p>
          <a:p>
            <a:pPr marL="342900" indent="-342900">
              <a:buAutoNum type="arabicParenR"/>
            </a:pPr>
            <a:r>
              <a:rPr lang="uk-UA" sz="3000" b="1" dirty="0">
                <a:solidFill>
                  <a:srgbClr val="00B050"/>
                </a:solidFill>
                <a:latin typeface="Monotype Corsiva" pitchFamily="66" charset="0"/>
              </a:rPr>
              <a:t>Ні;</a:t>
            </a:r>
          </a:p>
          <a:p>
            <a:pPr marL="342900" indent="-342900">
              <a:buAutoNum type="arabicParenR"/>
            </a:pPr>
            <a:r>
              <a:rPr lang="uk-UA" sz="3000" b="1" dirty="0">
                <a:solidFill>
                  <a:srgbClr val="00B050"/>
                </a:solidFill>
                <a:latin typeface="Monotype Corsiva" pitchFamily="66" charset="0"/>
              </a:rPr>
              <a:t>Так;</a:t>
            </a:r>
          </a:p>
          <a:p>
            <a:pPr marL="342900" indent="-342900">
              <a:buAutoNum type="arabicParenR"/>
            </a:pPr>
            <a:r>
              <a:rPr lang="uk-UA" sz="3000" b="1" dirty="0">
                <a:solidFill>
                  <a:srgbClr val="00B050"/>
                </a:solidFill>
                <a:latin typeface="Monotype Corsiva" pitchFamily="66" charset="0"/>
              </a:rPr>
              <a:t>Ні;</a:t>
            </a:r>
          </a:p>
          <a:p>
            <a:pPr marL="342900" indent="-342900">
              <a:buAutoNum type="arabicParenR"/>
            </a:pPr>
            <a:r>
              <a:rPr lang="uk-UA" sz="3000" b="1" dirty="0">
                <a:solidFill>
                  <a:srgbClr val="00B050"/>
                </a:solidFill>
                <a:latin typeface="Monotype Corsiva" pitchFamily="66" charset="0"/>
              </a:rPr>
              <a:t>Ні.</a:t>
            </a:r>
            <a:endParaRPr lang="uk-UA" sz="3000" b="1" dirty="0">
              <a:solidFill>
                <a:srgbClr val="00B05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10" name="Группа 15"/>
          <p:cNvGrpSpPr>
            <a:grpSpLocks/>
          </p:cNvGrpSpPr>
          <p:nvPr/>
        </p:nvGrpSpPr>
        <p:grpSpPr bwMode="auto">
          <a:xfrm>
            <a:off x="92075" y="42863"/>
            <a:ext cx="8583613" cy="4349750"/>
            <a:chOff x="164141" y="87056"/>
            <a:chExt cx="8584323" cy="4350055"/>
          </a:xfrm>
        </p:grpSpPr>
        <p:pic>
          <p:nvPicPr>
            <p:cNvPr id="43014" name="Рисунок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41" y="87056"/>
              <a:ext cx="879468" cy="115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970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8822" y="1341269"/>
              <a:ext cx="0" cy="56360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461" y="1353970"/>
              <a:ext cx="0" cy="30831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5" y="1353970"/>
              <a:ext cx="0" cy="15415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3011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594995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2" name="TextBox 2"/>
          <p:cNvSpPr txBox="1">
            <a:spLocks noChangeArrowheads="1"/>
          </p:cNvSpPr>
          <p:nvPr/>
        </p:nvSpPr>
        <p:spPr bwMode="auto">
          <a:xfrm>
            <a:off x="1547813" y="333375"/>
            <a:ext cx="6337300" cy="86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uk-UA" altLang="uk-UA" sz="5000" b="1">
                <a:solidFill>
                  <a:srgbClr val="002060"/>
                </a:solidFill>
                <a:latin typeface="Monotype Corsiva" pitchFamily="66" charset="0"/>
              </a:rPr>
              <a:t>Домашнє завдання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684213" y="1628775"/>
            <a:ext cx="8135937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uk-UA" altLang="uk-UA" sz="4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  <a:ea typeface="+mj-ea"/>
                <a:cs typeface="+mj-cs"/>
              </a:rPr>
              <a:t>Прочитати </a:t>
            </a:r>
            <a:r>
              <a:rPr lang="en-US" altLang="uk-UA" sz="4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  <a:ea typeface="+mj-ea"/>
                <a:cs typeface="+mj-cs"/>
              </a:rPr>
              <a:t>§</a:t>
            </a:r>
            <a:r>
              <a:rPr lang="uk-UA" altLang="uk-UA" sz="4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  <a:ea typeface="+mj-ea"/>
                <a:cs typeface="+mj-cs"/>
              </a:rPr>
              <a:t> 24, </a:t>
            </a:r>
          </a:p>
          <a:p>
            <a:pPr algn="ctr">
              <a:spcBef>
                <a:spcPct val="50000"/>
              </a:spcBef>
            </a:pPr>
            <a:r>
              <a:rPr lang="uk-UA" altLang="uk-UA" sz="4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  <a:ea typeface="+mj-ea"/>
                <a:cs typeface="+mj-cs"/>
              </a:rPr>
              <a:t>вивчити основні поняття, </a:t>
            </a:r>
          </a:p>
          <a:p>
            <a:pPr algn="ctr">
              <a:spcBef>
                <a:spcPct val="50000"/>
              </a:spcBef>
            </a:pPr>
            <a:r>
              <a:rPr lang="uk-UA" altLang="uk-UA" sz="4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  <a:ea typeface="+mj-ea"/>
                <a:cs typeface="+mj-cs"/>
              </a:rPr>
              <a:t>виконати №№ 1050, 1055, 1057, 1061.</a:t>
            </a:r>
            <a:endParaRPr lang="en-US" altLang="uk-UA" sz="44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0066"/>
              </a:solidFill>
              <a:latin typeface="Monotype Corsiva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2153" y="2113000"/>
            <a:ext cx="7772400" cy="2691679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/>
            </a:r>
            <a:b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4213" y="1578768"/>
            <a:ext cx="8136259" cy="4946575"/>
          </a:xfrm>
        </p:spPr>
        <p:txBody>
          <a:bodyPr>
            <a:normAutofit fontScale="92500" lnSpcReduction="10000"/>
          </a:bodyPr>
          <a:lstStyle/>
          <a:p>
            <a:pPr indent="420688" algn="l">
              <a:lnSpc>
                <a:spcPct val="120000"/>
              </a:lnSpc>
              <a:buFont typeface="Arial" charset="0"/>
              <a:buAutoNum type="arabicPeriod"/>
              <a:tabLst>
                <a:tab pos="0" algn="l"/>
              </a:tabLst>
            </a:pPr>
            <a:r>
              <a:rPr lang="uk-UA" altLang="ru-RU" b="1" dirty="0" smtClean="0">
                <a:solidFill>
                  <a:srgbClr val="002060"/>
                </a:solidFill>
                <a:latin typeface="Monotype Corsiva" pitchFamily="66" charset="0"/>
              </a:rPr>
              <a:t>Які числа називаються натуральними?</a:t>
            </a:r>
          </a:p>
          <a:p>
            <a:pPr indent="420688" algn="l">
              <a:lnSpc>
                <a:spcPct val="120000"/>
              </a:lnSpc>
              <a:buFont typeface="Arial" charset="0"/>
              <a:buAutoNum type="arabicPeriod"/>
              <a:tabLst>
                <a:tab pos="0" algn="l"/>
              </a:tabLst>
            </a:pPr>
            <a:r>
              <a:rPr lang="uk-UA" altLang="ru-RU" b="1" dirty="0" smtClean="0">
                <a:solidFill>
                  <a:srgbClr val="002060"/>
                </a:solidFill>
                <a:latin typeface="Monotype Corsiva" pitchFamily="66" charset="0"/>
              </a:rPr>
              <a:t>Назвіть найменше натуральне число.</a:t>
            </a:r>
          </a:p>
          <a:p>
            <a:pPr indent="420688" algn="l">
              <a:lnSpc>
                <a:spcPct val="120000"/>
              </a:lnSpc>
              <a:buFont typeface="Arial" charset="0"/>
              <a:buAutoNum type="arabicPeriod"/>
              <a:tabLst>
                <a:tab pos="0" algn="l"/>
              </a:tabLst>
            </a:pPr>
            <a:r>
              <a:rPr lang="uk-UA" altLang="ru-RU" b="1" dirty="0" smtClean="0">
                <a:solidFill>
                  <a:srgbClr val="002060"/>
                </a:solidFill>
                <a:latin typeface="Monotype Corsiva" pitchFamily="66" charset="0"/>
              </a:rPr>
              <a:t>Назвіть найбільше натуральне число.</a:t>
            </a:r>
          </a:p>
          <a:p>
            <a:pPr indent="420688" algn="l">
              <a:lnSpc>
                <a:spcPct val="120000"/>
              </a:lnSpc>
              <a:buFont typeface="Arial" charset="0"/>
              <a:buAutoNum type="arabicPeriod"/>
              <a:tabLst>
                <a:tab pos="0" algn="l"/>
              </a:tabLst>
            </a:pPr>
            <a:r>
              <a:rPr lang="uk-UA" altLang="ru-RU" b="1" dirty="0" smtClean="0">
                <a:solidFill>
                  <a:srgbClr val="002060"/>
                </a:solidFill>
                <a:latin typeface="Monotype Corsiva" pitchFamily="66" charset="0"/>
              </a:rPr>
              <a:t>Назвіть число, протилежне:</a:t>
            </a:r>
          </a:p>
          <a:p>
            <a:pPr indent="420688" algn="l">
              <a:lnSpc>
                <a:spcPct val="120000"/>
              </a:lnSpc>
              <a:tabLst>
                <a:tab pos="0" algn="l"/>
              </a:tabLst>
            </a:pPr>
            <a:r>
              <a:rPr lang="uk-UA" altLang="ru-RU" b="1" dirty="0" smtClean="0">
                <a:solidFill>
                  <a:srgbClr val="002060"/>
                </a:solidFill>
                <a:latin typeface="Monotype Corsiva" pitchFamily="66" charset="0"/>
              </a:rPr>
              <a:t>а)  найбільшому двоцифровому числу;</a:t>
            </a:r>
          </a:p>
          <a:p>
            <a:pPr indent="420688" algn="l">
              <a:lnSpc>
                <a:spcPct val="120000"/>
              </a:lnSpc>
              <a:tabLst>
                <a:tab pos="0" algn="l"/>
              </a:tabLst>
            </a:pPr>
            <a:r>
              <a:rPr lang="uk-UA" altLang="ru-RU" b="1" dirty="0" smtClean="0">
                <a:solidFill>
                  <a:srgbClr val="002060"/>
                </a:solidFill>
                <a:latin typeface="Monotype Corsiva" pitchFamily="66" charset="0"/>
              </a:rPr>
              <a:t>б) найменшому двоцифровому числу;</a:t>
            </a:r>
          </a:p>
          <a:p>
            <a:pPr indent="420688" algn="l">
              <a:lnSpc>
                <a:spcPct val="120000"/>
              </a:lnSpc>
              <a:tabLst>
                <a:tab pos="0" algn="l"/>
              </a:tabLst>
            </a:pPr>
            <a:r>
              <a:rPr lang="uk-UA" altLang="ru-RU" b="1" dirty="0" smtClean="0">
                <a:solidFill>
                  <a:srgbClr val="002060"/>
                </a:solidFill>
                <a:latin typeface="Monotype Corsiva" pitchFamily="66" charset="0"/>
              </a:rPr>
              <a:t>в) найбільшому трицифровому числу;</a:t>
            </a:r>
          </a:p>
          <a:p>
            <a:pPr indent="420688" algn="l">
              <a:lnSpc>
                <a:spcPct val="120000"/>
              </a:lnSpc>
              <a:tabLst>
                <a:tab pos="0" algn="l"/>
              </a:tabLst>
            </a:pPr>
            <a:r>
              <a:rPr lang="uk-UA" altLang="ru-RU" b="1" dirty="0" smtClean="0">
                <a:solidFill>
                  <a:srgbClr val="002060"/>
                </a:solidFill>
                <a:latin typeface="Monotype Corsiva" pitchFamily="66" charset="0"/>
              </a:rPr>
              <a:t>г) найменшому трицифровому числу.</a:t>
            </a:r>
          </a:p>
        </p:txBody>
      </p:sp>
      <p:grpSp>
        <p:nvGrpSpPr>
          <p:cNvPr id="17411" name="Группа 15"/>
          <p:cNvGrpSpPr>
            <a:grpSpLocks/>
          </p:cNvGrpSpPr>
          <p:nvPr/>
        </p:nvGrpSpPr>
        <p:grpSpPr bwMode="auto">
          <a:xfrm>
            <a:off x="92075" y="42863"/>
            <a:ext cx="8583613" cy="4349750"/>
            <a:chOff x="164141" y="87056"/>
            <a:chExt cx="8584323" cy="4350055"/>
          </a:xfrm>
        </p:grpSpPr>
        <p:pic>
          <p:nvPicPr>
            <p:cNvPr id="17415" name="Рисунок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41" y="87056"/>
              <a:ext cx="879468" cy="115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970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8822" y="1341269"/>
              <a:ext cx="0" cy="56360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461" y="1353970"/>
              <a:ext cx="0" cy="30831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5" y="1353970"/>
              <a:ext cx="0" cy="15415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7412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594995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3" name="TextBox 3"/>
          <p:cNvSpPr txBox="1">
            <a:spLocks noChangeArrowheads="1"/>
          </p:cNvSpPr>
          <p:nvPr/>
        </p:nvSpPr>
        <p:spPr bwMode="auto">
          <a:xfrm>
            <a:off x="1454150" y="295275"/>
            <a:ext cx="6624638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uk-UA" altLang="uk-UA" sz="5000" b="1">
                <a:solidFill>
                  <a:srgbClr val="002060"/>
                </a:solidFill>
                <a:latin typeface="Monotype Corsiva" pitchFamily="66" charset="0"/>
              </a:rPr>
              <a:t>Пригадай!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2153" y="2113000"/>
            <a:ext cx="7772400" cy="2691679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/>
            </a:r>
            <a:b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</a:b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одзаголовок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755650" y="1773238"/>
                <a:ext cx="8137525" cy="4320058"/>
              </a:xfrm>
            </p:spPr>
            <p:txBody>
              <a:bodyPr>
                <a:noAutofit/>
              </a:bodyPr>
              <a:lstStyle/>
              <a:p>
                <a:pPr marL="381000" indent="-381000" algn="l">
                  <a:lnSpc>
                    <a:spcPct val="140000"/>
                  </a:lnSpc>
                  <a:spcBef>
                    <a:spcPts val="0"/>
                  </a:spcBef>
                </a:pPr>
                <a:r>
                  <a:rPr lang="uk-UA" altLang="ru-RU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 Назвіть одним словом числа, наведені в кожному з рядків:</a:t>
                </a:r>
              </a:p>
              <a:p>
                <a:pPr marL="1439863" indent="-381000" algn="l">
                  <a:lnSpc>
                    <a:spcPct val="140000"/>
                  </a:lnSpc>
                  <a:spcBef>
                    <a:spcPts val="0"/>
                  </a:spcBef>
                </a:pPr>
                <a:r>
                  <a:rPr lang="ru-RU" altLang="ru-RU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а) 35; 208; 2; 100; 1; 59.   </a:t>
                </a:r>
              </a:p>
              <a:p>
                <a:pPr marL="1439863" indent="-381000" algn="l">
                  <a:lnSpc>
                    <a:spcPct val="140000"/>
                  </a:lnSpc>
                  <a:spcBef>
                    <a:spcPts val="0"/>
                  </a:spcBef>
                </a:pPr>
                <a:r>
                  <a:rPr lang="uk-UA" altLang="ru-RU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б) 2,5;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altLang="ru-RU" sz="30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ru-RU" sz="30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altLang="ru-RU" sz="30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𝟏𝟏</m:t>
                        </m:r>
                      </m:den>
                    </m:f>
                  </m:oMath>
                </a14:m>
                <a:r>
                  <a:rPr lang="uk-UA" altLang="ru-RU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uk-UA" altLang="ru-RU" sz="3000" b="0" i="1" dirty="0" smtClean="0">
                        <a:solidFill>
                          <a:srgbClr val="002060"/>
                        </a:solidFill>
                        <a:latin typeface="Cambria Math"/>
                      </a:rPr>
                      <m:t>5</m:t>
                    </m:r>
                    <m:f>
                      <m:fPr>
                        <m:ctrlPr>
                          <a:rPr lang="uk-UA" altLang="ru-RU" sz="3000" b="1" i="1" dirty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altLang="ru-RU" sz="3000" b="1" i="1" dirty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uk-UA" altLang="ru-RU" sz="3000" b="1" i="1" dirty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den>
                    </m:f>
                  </m:oMath>
                </a14:m>
                <a:r>
                  <a:rPr lang="uk-UA" altLang="ru-RU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; 0,7;  200,01;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altLang="ru-RU" sz="30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altLang="ru-RU" sz="30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uk-UA" altLang="ru-RU" sz="30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uk-UA" altLang="ru-RU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.</a:t>
                </a:r>
              </a:p>
              <a:p>
                <a:pPr marL="1439863" indent="-381000" algn="l">
                  <a:lnSpc>
                    <a:spcPct val="140000"/>
                  </a:lnSpc>
                  <a:spcBef>
                    <a:spcPts val="0"/>
                  </a:spcBef>
                </a:pPr>
                <a:r>
                  <a:rPr lang="uk-UA" altLang="ru-RU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в) -25; -3,5; -49; -100; -0,6.</a:t>
                </a:r>
              </a:p>
              <a:p>
                <a:pPr marL="1439863" indent="-381000" algn="l">
                  <a:lnSpc>
                    <a:spcPct val="140000"/>
                  </a:lnSpc>
                  <a:spcBef>
                    <a:spcPts val="0"/>
                  </a:spcBef>
                </a:pPr>
                <a:r>
                  <a:rPr lang="uk-UA" altLang="ru-RU" sz="30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г) 35; 9,8; 60; 700; 0,5; 124.   </a:t>
                </a:r>
              </a:p>
            </p:txBody>
          </p:sp>
        </mc:Choice>
        <mc:Fallback xmlns="">
          <p:sp>
            <p:nvSpPr>
              <p:cNvPr id="3" name="Подзаголовок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755650" y="1773238"/>
                <a:ext cx="8137525" cy="4320058"/>
              </a:xfrm>
              <a:blipFill rotWithShape="1">
                <a:blip r:embed="rId2"/>
                <a:stretch>
                  <a:fillRect l="-749" b="-846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435" name="Группа 15"/>
          <p:cNvGrpSpPr>
            <a:grpSpLocks/>
          </p:cNvGrpSpPr>
          <p:nvPr/>
        </p:nvGrpSpPr>
        <p:grpSpPr bwMode="auto">
          <a:xfrm>
            <a:off x="92075" y="42863"/>
            <a:ext cx="8583613" cy="4349750"/>
            <a:chOff x="164141" y="87056"/>
            <a:chExt cx="8584323" cy="4350055"/>
          </a:xfrm>
        </p:grpSpPr>
        <p:pic>
          <p:nvPicPr>
            <p:cNvPr id="18456" name="Рисунок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41" y="87056"/>
              <a:ext cx="879468" cy="115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970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8822" y="1341269"/>
              <a:ext cx="0" cy="56360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461" y="1353970"/>
              <a:ext cx="0" cy="30831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5" y="1353970"/>
              <a:ext cx="0" cy="15415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843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594995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TextBox 3"/>
          <p:cNvSpPr txBox="1">
            <a:spLocks noChangeArrowheads="1"/>
          </p:cNvSpPr>
          <p:nvPr/>
        </p:nvSpPr>
        <p:spPr bwMode="auto">
          <a:xfrm>
            <a:off x="1454150" y="295275"/>
            <a:ext cx="6624638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uk-UA" altLang="uk-UA" sz="5000" b="1">
                <a:solidFill>
                  <a:srgbClr val="002060"/>
                </a:solidFill>
                <a:latin typeface="Monotype Corsiva" pitchFamily="66" charset="0"/>
              </a:rPr>
              <a:t>Подумай!</a:t>
            </a:r>
          </a:p>
        </p:txBody>
      </p:sp>
      <p:sp>
        <p:nvSpPr>
          <p:cNvPr id="18443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uk-UA" alt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770630" y="2113000"/>
            <a:ext cx="4659636" cy="2691679"/>
          </a:xfrm>
          <a:noFill/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/>
            </a:r>
            <a:b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581025" y="1648052"/>
            <a:ext cx="8075612" cy="564357"/>
          </a:xfrm>
        </p:spPr>
        <p:txBody>
          <a:bodyPr>
            <a:normAutofit lnSpcReduction="10000"/>
          </a:bodyPr>
          <a:lstStyle/>
          <a:p>
            <a:pPr marL="381000" indent="-381000">
              <a:buFont typeface="Arial" charset="0"/>
              <a:buNone/>
            </a:pPr>
            <a:r>
              <a:rPr lang="uk-UA" altLang="ru-RU" b="1" dirty="0" smtClean="0">
                <a:solidFill>
                  <a:srgbClr val="002060"/>
                </a:solidFill>
                <a:latin typeface="Monotype Corsiva" pitchFamily="66" charset="0"/>
              </a:rPr>
              <a:t>А чи можна назвати одним словом числа:</a:t>
            </a:r>
          </a:p>
        </p:txBody>
      </p:sp>
      <p:grpSp>
        <p:nvGrpSpPr>
          <p:cNvPr id="45060" name="Группа 15"/>
          <p:cNvGrpSpPr>
            <a:grpSpLocks/>
          </p:cNvGrpSpPr>
          <p:nvPr/>
        </p:nvGrpSpPr>
        <p:grpSpPr bwMode="auto">
          <a:xfrm>
            <a:off x="92075" y="42863"/>
            <a:ext cx="8583613" cy="4349750"/>
            <a:chOff x="164141" y="87056"/>
            <a:chExt cx="8584323" cy="4350055"/>
          </a:xfrm>
        </p:grpSpPr>
        <p:pic>
          <p:nvPicPr>
            <p:cNvPr id="45061" name="Рисунок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41" y="87056"/>
              <a:ext cx="879468" cy="115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970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8822" y="1341269"/>
              <a:ext cx="0" cy="56360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461" y="1353970"/>
              <a:ext cx="0" cy="30831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5" y="1353970"/>
              <a:ext cx="0" cy="15415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506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594995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7" name="TextBox 3"/>
          <p:cNvSpPr txBox="1">
            <a:spLocks noChangeArrowheads="1"/>
          </p:cNvSpPr>
          <p:nvPr/>
        </p:nvSpPr>
        <p:spPr bwMode="auto">
          <a:xfrm>
            <a:off x="1454150" y="295275"/>
            <a:ext cx="6624638" cy="86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uk-UA" altLang="uk-UA" sz="5000" b="1">
                <a:solidFill>
                  <a:srgbClr val="002060"/>
                </a:solidFill>
                <a:latin typeface="Monotype Corsiva" pitchFamily="66" charset="0"/>
              </a:rPr>
              <a:t>Подумай!</a:t>
            </a:r>
          </a:p>
        </p:txBody>
      </p:sp>
      <p:sp>
        <p:nvSpPr>
          <p:cNvPr id="45069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uk-UA" altLang="uk-UA"/>
          </a:p>
        </p:txBody>
      </p:sp>
      <p:sp>
        <p:nvSpPr>
          <p:cNvPr id="8" name="Нижний колонтитул 7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</a:rPr>
              <a:t>Дихнич Світлана Борисівна</a:t>
            </a:r>
            <a:endParaRPr lang="ru-RU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45071" name="Text Box 15"/>
          <p:cNvSpPr txBox="1">
            <a:spLocks noChangeArrowheads="1"/>
          </p:cNvSpPr>
          <p:nvPr/>
        </p:nvSpPr>
        <p:spPr bwMode="auto">
          <a:xfrm>
            <a:off x="2224087" y="4629832"/>
            <a:ext cx="400409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altLang="uk-UA" sz="4000" b="1" dirty="0" smtClean="0">
                <a:solidFill>
                  <a:srgbClr val="002060"/>
                </a:solidFill>
                <a:latin typeface="Monotype Corsiva" pitchFamily="66" charset="0"/>
              </a:rPr>
              <a:t>Відповідь: ТАК</a:t>
            </a:r>
            <a:endParaRPr lang="uk-UA" altLang="uk-UA" sz="40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6011863" y="2636912"/>
            <a:ext cx="2665412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uk-UA" sz="3200" b="1" dirty="0">
                <a:solidFill>
                  <a:srgbClr val="00B050"/>
                </a:solidFill>
                <a:latin typeface="Monotype Corsiva" pitchFamily="66" charset="0"/>
              </a:rPr>
              <a:t>Ц</a:t>
            </a:r>
            <a:r>
              <a:rPr lang="uk-UA" altLang="uk-UA" sz="3200" b="1" dirty="0" err="1">
                <a:solidFill>
                  <a:srgbClr val="00B050"/>
                </a:solidFill>
                <a:latin typeface="Monotype Corsiva" pitchFamily="66" charset="0"/>
              </a:rPr>
              <a:t>ілі</a:t>
            </a:r>
            <a:r>
              <a:rPr lang="uk-UA" altLang="uk-UA" sz="3200" b="1" dirty="0">
                <a:solidFill>
                  <a:srgbClr val="00B050"/>
                </a:solidFill>
                <a:latin typeface="Monotype Corsiva" pitchFamily="66" charset="0"/>
              </a:rPr>
              <a:t> числа</a:t>
            </a:r>
            <a:endParaRPr lang="ru-RU" altLang="uk-UA" sz="3200" b="1" dirty="0">
              <a:solidFill>
                <a:srgbClr val="00B050"/>
              </a:solidFill>
              <a:latin typeface="Monotype Corsiva" pitchFamily="66" charset="0"/>
            </a:endParaRPr>
          </a:p>
        </p:txBody>
      </p:sp>
      <p:sp>
        <p:nvSpPr>
          <p:cNvPr id="45073" name="Text Box 17"/>
          <p:cNvSpPr txBox="1">
            <a:spLocks noChangeArrowheads="1"/>
          </p:cNvSpPr>
          <p:nvPr/>
        </p:nvSpPr>
        <p:spPr bwMode="auto">
          <a:xfrm>
            <a:off x="5867400" y="3512004"/>
            <a:ext cx="3276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uk-UA" sz="3200" b="1" dirty="0" err="1">
                <a:solidFill>
                  <a:srgbClr val="00B050"/>
                </a:solidFill>
                <a:latin typeface="Monotype Corsiva" pitchFamily="66" charset="0"/>
              </a:rPr>
              <a:t>Раціональні</a:t>
            </a:r>
            <a:r>
              <a:rPr lang="ru-RU" altLang="uk-UA" sz="3200" b="1" dirty="0">
                <a:solidFill>
                  <a:srgbClr val="00B050"/>
                </a:solidFill>
                <a:latin typeface="Monotype Corsiva" pitchFamily="66" charset="0"/>
              </a:rPr>
              <a:t> </a:t>
            </a:r>
            <a:r>
              <a:rPr lang="uk-UA" altLang="uk-UA" sz="3200" b="1" dirty="0">
                <a:solidFill>
                  <a:srgbClr val="00B050"/>
                </a:solidFill>
                <a:latin typeface="Monotype Corsiva" pitchFamily="66" charset="0"/>
              </a:rPr>
              <a:t> числа</a:t>
            </a:r>
            <a:endParaRPr lang="ru-RU" altLang="uk-UA" sz="3200" b="1" dirty="0">
              <a:solidFill>
                <a:srgbClr val="00B050"/>
              </a:solidFill>
              <a:latin typeface="Monotype Corsiva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одзаголовок 2"/>
              <p:cNvSpPr txBox="1">
                <a:spLocks/>
              </p:cNvSpPr>
              <p:nvPr/>
            </p:nvSpPr>
            <p:spPr bwMode="auto">
              <a:xfrm>
                <a:off x="547119" y="2712731"/>
                <a:ext cx="4468991" cy="15985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 fontScale="77500" lnSpcReduction="20000"/>
              </a:bodyPr>
              <a:lstStyle>
                <a:lvl1pPr marL="342900" indent="-342900" algn="l" rtl="0" fontAlgn="base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fontAlgn="base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381000" indent="-381000">
                  <a:buFont typeface="Arial" charset="0"/>
                  <a:buAutoNum type="arabicParenR"/>
                </a:pPr>
                <a:r>
                  <a:rPr lang="uk-UA" altLang="ru-RU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-5; 10; 19; -13; 0; -203.</a:t>
                </a:r>
              </a:p>
              <a:p>
                <a:pPr marL="0" indent="0">
                  <a:buNone/>
                </a:pPr>
                <a:endParaRPr lang="uk-UA" altLang="ru-RU" b="1" dirty="0" smtClean="0">
                  <a:solidFill>
                    <a:srgbClr val="002060"/>
                  </a:solidFill>
                  <a:latin typeface="Monotype Corsiva" pitchFamily="66" charset="0"/>
                </a:endParaRPr>
              </a:p>
              <a:p>
                <a:pPr marL="381000" indent="-381000">
                  <a:buFont typeface="Arial" charset="0"/>
                  <a:buAutoNum type="arabicParenR"/>
                </a:pPr>
                <a:r>
                  <a:rPr lang="uk-UA" altLang="ru-RU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29; -3,6;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uk-UA" altLang="ru-RU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altLang="ru-RU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uk-UA" altLang="ru-RU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𝟕</m:t>
                        </m:r>
                      </m:den>
                    </m:f>
                  </m:oMath>
                </a14:m>
                <a:r>
                  <a:rPr lang="uk-UA" altLang="ru-RU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;   </a:t>
                </a:r>
                <a14:m>
                  <m:oMath xmlns:m="http://schemas.openxmlformats.org/officeDocument/2006/math">
                    <m:r>
                      <a:rPr lang="uk-UA" altLang="ru-RU" b="1" i="0" dirty="0" smtClean="0">
                        <a:solidFill>
                          <a:srgbClr val="002060"/>
                        </a:solidFill>
                        <a:latin typeface="Cambria Math"/>
                      </a:rPr>
                      <m:t>−</m:t>
                    </m:r>
                    <m:r>
                      <a:rPr lang="uk-UA" altLang="ru-RU" b="1" i="0" dirty="0" smtClean="0">
                        <a:solidFill>
                          <a:srgbClr val="002060"/>
                        </a:solidFill>
                        <a:latin typeface="Cambria Math"/>
                      </a:rPr>
                      <m:t>𝟓</m:t>
                    </m:r>
                    <m:f>
                      <m:fPr>
                        <m:ctrlPr>
                          <a:rPr lang="uk-UA" altLang="ru-RU" b="1" i="1" dirty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uk-UA" altLang="ru-RU" b="1" i="1" dirty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uk-UA" altLang="ru-RU" b="1" i="1" dirty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uk-UA" altLang="ru-RU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;  0,98; -207?</a:t>
                </a:r>
              </a:p>
            </p:txBody>
          </p:sp>
        </mc:Choice>
        <mc:Fallback xmlns="">
          <p:sp>
            <p:nvSpPr>
              <p:cNvPr id="18" name="Подзаголовок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7119" y="2712731"/>
                <a:ext cx="4468991" cy="1598546"/>
              </a:xfrm>
              <a:prstGeom prst="rect">
                <a:avLst/>
              </a:prstGeom>
              <a:blipFill rotWithShape="1">
                <a:blip r:embed="rId4"/>
                <a:stretch>
                  <a:fillRect l="-1910" t="-648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5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50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5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50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5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71" grpId="0"/>
      <p:bldP spid="45072" grpId="0"/>
      <p:bldP spid="4507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188" y="1484313"/>
            <a:ext cx="7848600" cy="2232025"/>
          </a:xfrm>
        </p:spPr>
        <p:txBody>
          <a:bodyPr>
            <a:normAutofit/>
          </a:bodyPr>
          <a:lstStyle/>
          <a:p>
            <a:r>
              <a:rPr lang="uk-UA" altLang="ru-RU" sz="36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uk-UA" altLang="ru-RU" sz="3600" b="1" dirty="0" smtClean="0">
                <a:solidFill>
                  <a:srgbClr val="002060"/>
                </a:solidFill>
                <a:latin typeface="Arial" charset="0"/>
              </a:rPr>
              <a:t>Числа, які використовують</a:t>
            </a:r>
            <a:r>
              <a:rPr lang="ru-RU" altLang="ru-RU" sz="3600" b="1" dirty="0" smtClean="0">
                <a:solidFill>
                  <a:srgbClr val="002060"/>
                </a:solidFill>
                <a:latin typeface="Arial" charset="0"/>
              </a:rPr>
              <a:t> для </a:t>
            </a:r>
            <a:r>
              <a:rPr lang="ru-RU" altLang="ru-RU" sz="3600" b="1" dirty="0" err="1" smtClean="0">
                <a:solidFill>
                  <a:srgbClr val="002060"/>
                </a:solidFill>
                <a:latin typeface="Arial" charset="0"/>
              </a:rPr>
              <a:t>лічби</a:t>
            </a:r>
            <a:r>
              <a:rPr lang="ru-RU" altLang="ru-RU" sz="3600" b="1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altLang="ru-RU" sz="3600" b="1" dirty="0" err="1" smtClean="0">
                <a:solidFill>
                  <a:srgbClr val="002060"/>
                </a:solidFill>
                <a:latin typeface="Arial" charset="0"/>
              </a:rPr>
              <a:t>утворюють</a:t>
            </a:r>
            <a:r>
              <a:rPr lang="ru-RU" altLang="ru-RU" sz="3600" b="1" dirty="0" smtClean="0">
                <a:solidFill>
                  <a:srgbClr val="002060"/>
                </a:solidFill>
                <a:latin typeface="Arial" charset="0"/>
              </a:rPr>
              <a:t> </a:t>
            </a:r>
          </a:p>
          <a:p>
            <a:r>
              <a:rPr lang="ru-RU" altLang="ru-RU" sz="3600" b="1" i="1" u="sng" dirty="0" err="1" smtClean="0">
                <a:solidFill>
                  <a:srgbClr val="002060"/>
                </a:solidFill>
                <a:latin typeface="Arial" charset="0"/>
              </a:rPr>
              <a:t>множину</a:t>
            </a:r>
            <a:r>
              <a:rPr lang="ru-RU" altLang="ru-RU" sz="3600" b="1" i="1" u="sng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altLang="ru-RU" sz="3600" b="1" i="1" u="sng" dirty="0" err="1" smtClean="0">
                <a:solidFill>
                  <a:srgbClr val="002060"/>
                </a:solidFill>
                <a:latin typeface="Arial" charset="0"/>
              </a:rPr>
              <a:t>натуральних</a:t>
            </a:r>
            <a:r>
              <a:rPr lang="ru-RU" altLang="ru-RU" sz="3600" b="1" i="1" u="sng" dirty="0" smtClean="0">
                <a:solidFill>
                  <a:srgbClr val="002060"/>
                </a:solidFill>
                <a:latin typeface="Arial" charset="0"/>
              </a:rPr>
              <a:t> чисел</a:t>
            </a:r>
            <a:r>
              <a:rPr lang="ru-RU" altLang="ru-RU" sz="3600" b="1" dirty="0" smtClean="0">
                <a:solidFill>
                  <a:srgbClr val="002060"/>
                </a:solidFill>
                <a:latin typeface="Arial" charset="0"/>
              </a:rPr>
              <a:t>.</a:t>
            </a:r>
            <a:endParaRPr lang="uk-UA" altLang="ru-RU" sz="3000" b="1" dirty="0" smtClean="0">
              <a:solidFill>
                <a:srgbClr val="00B050"/>
              </a:solidFill>
              <a:latin typeface="Arial" charset="0"/>
            </a:endParaRPr>
          </a:p>
        </p:txBody>
      </p:sp>
      <p:grpSp>
        <p:nvGrpSpPr>
          <p:cNvPr id="19459" name="Группа 15"/>
          <p:cNvGrpSpPr>
            <a:grpSpLocks/>
          </p:cNvGrpSpPr>
          <p:nvPr/>
        </p:nvGrpSpPr>
        <p:grpSpPr bwMode="auto">
          <a:xfrm>
            <a:off x="92075" y="42863"/>
            <a:ext cx="8583613" cy="4349750"/>
            <a:chOff x="164141" y="87056"/>
            <a:chExt cx="8584323" cy="4350055"/>
          </a:xfrm>
        </p:grpSpPr>
        <p:pic>
          <p:nvPicPr>
            <p:cNvPr id="19480" name="Рисунок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41" y="87056"/>
              <a:ext cx="879468" cy="115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970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8822" y="1341269"/>
              <a:ext cx="0" cy="56360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461" y="1353970"/>
              <a:ext cx="0" cy="30831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5" y="1353970"/>
              <a:ext cx="0" cy="15415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9460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594995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1" name="TextBox 3"/>
          <p:cNvSpPr txBox="1">
            <a:spLocks noChangeArrowheads="1"/>
          </p:cNvSpPr>
          <p:nvPr/>
        </p:nvSpPr>
        <p:spPr bwMode="auto">
          <a:xfrm>
            <a:off x="1454150" y="295275"/>
            <a:ext cx="6624638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uk-UA" altLang="uk-UA" sz="5000" b="1">
                <a:solidFill>
                  <a:srgbClr val="002060"/>
                </a:solidFill>
                <a:latin typeface="Monotype Corsiva" pitchFamily="66" charset="0"/>
              </a:rPr>
              <a:t>Множини чисел</a:t>
            </a:r>
          </a:p>
        </p:txBody>
      </p:sp>
      <p:sp>
        <p:nvSpPr>
          <p:cNvPr id="19467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uk-UA" alt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859710" y="4005064"/>
                <a:ext cx="5048341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3000" b="1" dirty="0">
                    <a:solidFill>
                      <a:srgbClr val="002060"/>
                    </a:solidFill>
                  </a:rPr>
                  <a:t>Коротко записують так</a:t>
                </a:r>
                <a:r>
                  <a:rPr lang="uk-UA" sz="3000" b="1" dirty="0" smtClean="0">
                    <a:solidFill>
                      <a:srgbClr val="002060"/>
                    </a:solidFill>
                  </a:rPr>
                  <a:t>:</a:t>
                </a:r>
              </a:p>
              <a:p>
                <a:r>
                  <a:rPr lang="uk-UA" sz="3000" b="1" dirty="0" smtClean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1">
                        <a:solidFill>
                          <a:srgbClr val="002060"/>
                        </a:solidFill>
                        <a:latin typeface="Cambria Math"/>
                      </a:rPr>
                      <m:t>𝑁</m:t>
                    </m:r>
                    <m:r>
                      <a:rPr lang="en-US" sz="3600" b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en-US" sz="3600" b="1">
                            <a:solidFill>
                              <a:srgbClr val="002060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uk-UA" sz="3600" b="1">
                            <a:solidFill>
                              <a:srgbClr val="002060"/>
                            </a:solidFill>
                            <a:latin typeface="Cambria Math"/>
                          </a:rPr>
                          <m:t>;2;3;4;5;…</m:t>
                        </m:r>
                      </m:e>
                    </m:d>
                  </m:oMath>
                </a14:m>
                <a:endParaRPr lang="uk-UA" sz="36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9710" y="4005064"/>
                <a:ext cx="5048341" cy="1107996"/>
              </a:xfrm>
              <a:prstGeom prst="rect">
                <a:avLst/>
              </a:prstGeom>
              <a:blipFill rotWithShape="1">
                <a:blip r:embed="rId5"/>
                <a:stretch>
                  <a:fillRect l="-2778" t="-7143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83" name="Группа 15"/>
          <p:cNvGrpSpPr>
            <a:grpSpLocks/>
          </p:cNvGrpSpPr>
          <p:nvPr/>
        </p:nvGrpSpPr>
        <p:grpSpPr bwMode="auto">
          <a:xfrm>
            <a:off x="92075" y="42863"/>
            <a:ext cx="8583613" cy="4349750"/>
            <a:chOff x="164141" y="87056"/>
            <a:chExt cx="8584323" cy="4350055"/>
          </a:xfrm>
        </p:grpSpPr>
        <p:pic>
          <p:nvPicPr>
            <p:cNvPr id="46084" name="Рисунок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41" y="87056"/>
              <a:ext cx="879468" cy="115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970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8822" y="1341269"/>
              <a:ext cx="0" cy="56360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461" y="1353970"/>
              <a:ext cx="0" cy="30831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5" y="1353970"/>
              <a:ext cx="0" cy="15415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6089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594995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090" name="TextBox 3"/>
          <p:cNvSpPr txBox="1">
            <a:spLocks noChangeArrowheads="1"/>
          </p:cNvSpPr>
          <p:nvPr/>
        </p:nvSpPr>
        <p:spPr bwMode="auto">
          <a:xfrm>
            <a:off x="1454150" y="295275"/>
            <a:ext cx="6624638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uk-UA" altLang="uk-UA" sz="5000" b="1">
                <a:solidFill>
                  <a:srgbClr val="002060"/>
                </a:solidFill>
                <a:latin typeface="Monotype Corsiva" pitchFamily="66" charset="0"/>
              </a:rPr>
              <a:t>Множини чисел</a:t>
            </a:r>
          </a:p>
        </p:txBody>
      </p:sp>
      <p:sp>
        <p:nvSpPr>
          <p:cNvPr id="46092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uk-UA" altLang="uk-UA"/>
          </a:p>
        </p:txBody>
      </p:sp>
      <p:sp>
        <p:nvSpPr>
          <p:cNvPr id="10" name="Нижний колонтитул 9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</a:rPr>
              <a:t>Дихнич Світлана Борисівна</a:t>
            </a:r>
            <a:endParaRPr lang="ru-RU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/>
          </p:cNvSpPr>
          <p:nvPr/>
        </p:nvSpPr>
        <p:spPr bwMode="auto">
          <a:xfrm>
            <a:off x="684213" y="1484313"/>
            <a:ext cx="7991475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spcBef>
                <a:spcPct val="20000"/>
              </a:spcBef>
              <a:buFont typeface="Arial" charset="0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ctr">
              <a:spcBef>
                <a:spcPct val="20000"/>
              </a:spcBef>
              <a:buFont typeface="Arial" charset="0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ctr">
              <a:spcBef>
                <a:spcPct val="20000"/>
              </a:spcBef>
              <a:buFont typeface="Arial" charset="0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ctr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ctr">
              <a:spcBef>
                <a:spcPct val="20000"/>
              </a:spcBef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ctr" fontAlgn="base">
              <a:spcBef>
                <a:spcPct val="20000"/>
              </a:spcBef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algn="ctr" fontAlgn="base">
              <a:spcBef>
                <a:spcPct val="20000"/>
              </a:spcBef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algn="ctr" fontAlgn="base">
              <a:spcBef>
                <a:spcPct val="20000"/>
              </a:spcBef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algn="ctr" fontAlgn="base">
              <a:spcBef>
                <a:spcPct val="20000"/>
              </a:spcBef>
              <a:spcAft>
                <a:spcPct val="0"/>
              </a:spcAft>
              <a:buFont typeface="Arial" charset="0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ru-RU" altLang="ru-RU" sz="3600" b="1" dirty="0" err="1">
                <a:solidFill>
                  <a:srgbClr val="002060"/>
                </a:solidFill>
                <a:latin typeface="Arial" charset="0"/>
              </a:rPr>
              <a:t>Натуральні</a:t>
            </a:r>
            <a:r>
              <a:rPr lang="ru-RU" altLang="ru-RU" sz="3600" b="1" dirty="0">
                <a:solidFill>
                  <a:srgbClr val="002060"/>
                </a:solidFill>
                <a:latin typeface="Arial" charset="0"/>
              </a:rPr>
              <a:t> числа, </a:t>
            </a:r>
            <a:r>
              <a:rPr lang="ru-RU" altLang="ru-RU" sz="3600" b="1" dirty="0" err="1">
                <a:solidFill>
                  <a:srgbClr val="002060"/>
                </a:solidFill>
                <a:latin typeface="Arial" charset="0"/>
              </a:rPr>
              <a:t>протилежні</a:t>
            </a:r>
            <a:r>
              <a:rPr lang="ru-RU" altLang="ru-RU" sz="3600" b="1" dirty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altLang="ru-RU" sz="3600" b="1" dirty="0" err="1">
                <a:solidFill>
                  <a:srgbClr val="002060"/>
                </a:solidFill>
                <a:latin typeface="Arial" charset="0"/>
              </a:rPr>
              <a:t>їм</a:t>
            </a:r>
            <a:r>
              <a:rPr lang="ru-RU" altLang="ru-RU" sz="3600" b="1" dirty="0">
                <a:solidFill>
                  <a:srgbClr val="002060"/>
                </a:solidFill>
                <a:latin typeface="Arial" charset="0"/>
              </a:rPr>
              <a:t> числа і число нуль </a:t>
            </a:r>
            <a:r>
              <a:rPr lang="ru-RU" altLang="ru-RU" sz="3600" b="1" dirty="0" err="1">
                <a:solidFill>
                  <a:srgbClr val="002060"/>
                </a:solidFill>
                <a:latin typeface="Arial" charset="0"/>
              </a:rPr>
              <a:t>утворюють</a:t>
            </a:r>
            <a:r>
              <a:rPr lang="ru-RU" altLang="ru-RU" sz="3600" b="1" dirty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altLang="ru-RU" sz="3600" b="1" i="1" u="sng" dirty="0" err="1">
                <a:solidFill>
                  <a:srgbClr val="002060"/>
                </a:solidFill>
                <a:latin typeface="Arial" charset="0"/>
              </a:rPr>
              <a:t>множину</a:t>
            </a:r>
            <a:r>
              <a:rPr lang="ru-RU" altLang="ru-RU" sz="3600" b="1" i="1" u="sng" dirty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altLang="ru-RU" sz="3600" b="1" i="1" u="sng" dirty="0" err="1">
                <a:solidFill>
                  <a:srgbClr val="002060"/>
                </a:solidFill>
                <a:latin typeface="Arial" charset="0"/>
              </a:rPr>
              <a:t>цілих</a:t>
            </a:r>
            <a:r>
              <a:rPr lang="ru-RU" altLang="ru-RU" sz="3600" b="1" i="1" u="sng" dirty="0">
                <a:solidFill>
                  <a:srgbClr val="002060"/>
                </a:solidFill>
                <a:latin typeface="Arial" charset="0"/>
              </a:rPr>
              <a:t> чисел</a:t>
            </a:r>
            <a:r>
              <a:rPr lang="ru-RU" altLang="ru-RU" sz="3600" b="1" i="1" dirty="0">
                <a:solidFill>
                  <a:srgbClr val="002060"/>
                </a:solidFill>
                <a:latin typeface="Arial" charset="0"/>
              </a:rPr>
              <a:t>.</a:t>
            </a:r>
            <a:endParaRPr lang="uk-UA" altLang="ru-RU" sz="3600" b="1" i="1" dirty="0">
              <a:solidFill>
                <a:srgbClr val="002060"/>
              </a:solidFill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827584" y="3429000"/>
                <a:ext cx="8064896" cy="11079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uk-UA" sz="3000" b="1" dirty="0" smtClean="0">
                    <a:solidFill>
                      <a:srgbClr val="002060"/>
                    </a:solidFill>
                  </a:rPr>
                  <a:t>Коротко записують так:</a:t>
                </a:r>
              </a:p>
              <a:p>
                <a:r>
                  <a:rPr lang="uk-UA" sz="3000" b="1" dirty="0" smtClean="0">
                    <a:solidFill>
                      <a:srgbClr val="002060"/>
                    </a:solidFill>
                  </a:rPr>
                  <a:t> </a:t>
                </a:r>
                <a:r>
                  <a:rPr lang="en-US" sz="3000" dirty="0" smtClean="0">
                    <a:solidFill>
                      <a:srgbClr val="002060"/>
                    </a:solidFill>
                  </a:rPr>
                  <a:t>Z</a:t>
                </a:r>
                <a14:m>
                  <m:oMath xmlns:m="http://schemas.openxmlformats.org/officeDocument/2006/math">
                    <m:r>
                      <a:rPr lang="en-US" sz="3600" b="1">
                        <a:solidFill>
                          <a:srgbClr val="002060"/>
                        </a:solidFill>
                        <a:latin typeface="Cambria Math"/>
                      </a:rPr>
                      <m:t>=</m:t>
                    </m:r>
                    <m:d>
                      <m:dPr>
                        <m:begChr m:val="{"/>
                        <m:endChr m:val="}"/>
                        <m:ctrlPr>
                          <a:rPr lang="en-US" sz="3600" b="1" i="1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dPr>
                      <m:e>
                        <m:r>
                          <a:rPr lang="uk-UA" sz="3600" b="0" i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…−4;−3;−2;−1;0; </m:t>
                        </m:r>
                        <m:r>
                          <a:rPr lang="en-US" sz="3600" b="1">
                            <a:solidFill>
                              <a:srgbClr val="002060"/>
                            </a:solidFill>
                            <a:latin typeface="Cambria Math"/>
                          </a:rPr>
                          <m:t>1</m:t>
                        </m:r>
                        <m:r>
                          <a:rPr lang="uk-UA" sz="3600" b="1">
                            <a:solidFill>
                              <a:srgbClr val="002060"/>
                            </a:solidFill>
                            <a:latin typeface="Cambria Math"/>
                          </a:rPr>
                          <m:t>;2;3;4</m:t>
                        </m:r>
                        <m:r>
                          <a:rPr lang="uk-UA" sz="3600" b="1" i="0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;</m:t>
                        </m:r>
                        <m:r>
                          <a:rPr lang="uk-UA" sz="3600" b="1">
                            <a:solidFill>
                              <a:srgbClr val="002060"/>
                            </a:solidFill>
                            <a:latin typeface="Cambria Math"/>
                          </a:rPr>
                          <m:t>…</m:t>
                        </m:r>
                      </m:e>
                    </m:d>
                  </m:oMath>
                </a14:m>
                <a:endParaRPr lang="uk-UA" sz="36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7584" y="3429000"/>
                <a:ext cx="8064896" cy="1107996"/>
              </a:xfrm>
              <a:prstGeom prst="rect">
                <a:avLst/>
              </a:prstGeom>
              <a:blipFill rotWithShape="1">
                <a:blip r:embed="rId5"/>
                <a:stretch>
                  <a:fillRect l="-1814" t="-7182" b="-14365"/>
                </a:stretch>
              </a:blipFill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" name="Группа 4"/>
          <p:cNvGrpSpPr/>
          <p:nvPr/>
        </p:nvGrpSpPr>
        <p:grpSpPr>
          <a:xfrm>
            <a:off x="2555776" y="4536996"/>
            <a:ext cx="4464496" cy="1792366"/>
            <a:chOff x="2555776" y="4536996"/>
            <a:chExt cx="4464496" cy="1792366"/>
          </a:xfrm>
        </p:grpSpPr>
        <p:sp>
          <p:nvSpPr>
            <p:cNvPr id="4" name="Овал 3"/>
            <p:cNvSpPr/>
            <p:nvPr/>
          </p:nvSpPr>
          <p:spPr>
            <a:xfrm>
              <a:off x="2555776" y="4536996"/>
              <a:ext cx="4464496" cy="1792366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uk-UA" dirty="0" smtClean="0"/>
                <a:t>Цілі числа</a:t>
              </a:r>
              <a:endParaRPr lang="uk-UA" dirty="0"/>
            </a:p>
          </p:txBody>
        </p:sp>
        <p:sp>
          <p:nvSpPr>
            <p:cNvPr id="2" name="Овал 1"/>
            <p:cNvSpPr/>
            <p:nvPr/>
          </p:nvSpPr>
          <p:spPr>
            <a:xfrm>
              <a:off x="3182824" y="4978412"/>
              <a:ext cx="1922661" cy="108012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Натуральні числа</a:t>
              </a:r>
              <a:endParaRPr lang="uk-UA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755576" y="1484313"/>
            <a:ext cx="8064896" cy="1754187"/>
          </a:xfrm>
        </p:spPr>
        <p:txBody>
          <a:bodyPr>
            <a:normAutofit/>
          </a:bodyPr>
          <a:lstStyle/>
          <a:p>
            <a:pPr marL="0" indent="0" algn="ctr">
              <a:buFont typeface="Arial" charset="0"/>
              <a:buNone/>
            </a:pPr>
            <a:r>
              <a:rPr lang="uk-UA" altLang="ru-RU" sz="36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uk-UA" altLang="ru-RU" sz="3600" b="1" dirty="0" smtClean="0">
                <a:solidFill>
                  <a:srgbClr val="002060"/>
                </a:solidFill>
                <a:latin typeface="Arial" charset="0"/>
              </a:rPr>
              <a:t>Цілі числа</a:t>
            </a:r>
            <a:r>
              <a:rPr lang="ru-RU" altLang="ru-RU" sz="3600" b="1" dirty="0" smtClean="0">
                <a:solidFill>
                  <a:srgbClr val="002060"/>
                </a:solidFill>
                <a:latin typeface="Arial" charset="0"/>
              </a:rPr>
              <a:t> та </a:t>
            </a:r>
            <a:r>
              <a:rPr lang="ru-RU" altLang="ru-RU" sz="3600" b="1" dirty="0" err="1" smtClean="0">
                <a:solidFill>
                  <a:srgbClr val="002060"/>
                </a:solidFill>
                <a:latin typeface="Arial" charset="0"/>
              </a:rPr>
              <a:t>дробові</a:t>
            </a:r>
            <a:r>
              <a:rPr lang="ru-RU" altLang="ru-RU" sz="3600" b="1" dirty="0" smtClean="0">
                <a:solidFill>
                  <a:srgbClr val="002060"/>
                </a:solidFill>
                <a:latin typeface="Arial" charset="0"/>
              </a:rPr>
              <a:t> числа </a:t>
            </a:r>
            <a:r>
              <a:rPr lang="ru-RU" altLang="ru-RU" sz="3600" b="1" dirty="0" err="1" smtClean="0">
                <a:solidFill>
                  <a:srgbClr val="002060"/>
                </a:solidFill>
                <a:latin typeface="Arial" charset="0"/>
              </a:rPr>
              <a:t>утворюють</a:t>
            </a:r>
            <a:r>
              <a:rPr lang="ru-RU" altLang="ru-RU" sz="3600" b="1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altLang="ru-RU" sz="3600" b="1" i="1" u="sng" dirty="0" err="1" smtClean="0">
                <a:solidFill>
                  <a:srgbClr val="002060"/>
                </a:solidFill>
                <a:latin typeface="Arial" charset="0"/>
              </a:rPr>
              <a:t>множину</a:t>
            </a:r>
            <a:r>
              <a:rPr lang="ru-RU" altLang="ru-RU" sz="3600" b="1" i="1" u="sng" dirty="0" smtClean="0">
                <a:solidFill>
                  <a:srgbClr val="002060"/>
                </a:solidFill>
                <a:latin typeface="Arial" charset="0"/>
              </a:rPr>
              <a:t> </a:t>
            </a:r>
            <a:r>
              <a:rPr lang="ru-RU" altLang="ru-RU" sz="3600" b="1" i="1" u="sng" dirty="0" err="1" smtClean="0">
                <a:solidFill>
                  <a:srgbClr val="002060"/>
                </a:solidFill>
                <a:latin typeface="Arial" charset="0"/>
              </a:rPr>
              <a:t>раціональних</a:t>
            </a:r>
            <a:r>
              <a:rPr lang="ru-RU" altLang="ru-RU" sz="3600" b="1" i="1" u="sng" dirty="0" smtClean="0">
                <a:solidFill>
                  <a:srgbClr val="002060"/>
                </a:solidFill>
                <a:latin typeface="Arial" charset="0"/>
              </a:rPr>
              <a:t> чисел</a:t>
            </a:r>
            <a:r>
              <a:rPr lang="ru-RU" altLang="ru-RU" sz="3600" b="1" dirty="0" smtClean="0">
                <a:solidFill>
                  <a:srgbClr val="002060"/>
                </a:solidFill>
                <a:latin typeface="Arial" charset="0"/>
              </a:rPr>
              <a:t>.</a:t>
            </a:r>
            <a:endParaRPr lang="uk-UA" altLang="ru-RU" sz="3000" b="1" dirty="0" smtClean="0">
              <a:solidFill>
                <a:srgbClr val="00B050"/>
              </a:solidFill>
              <a:latin typeface="Arial" charset="0"/>
            </a:endParaRPr>
          </a:p>
        </p:txBody>
      </p:sp>
      <p:grpSp>
        <p:nvGrpSpPr>
          <p:cNvPr id="48131" name="Группа 15"/>
          <p:cNvGrpSpPr>
            <a:grpSpLocks/>
          </p:cNvGrpSpPr>
          <p:nvPr/>
        </p:nvGrpSpPr>
        <p:grpSpPr bwMode="auto">
          <a:xfrm>
            <a:off x="92075" y="42863"/>
            <a:ext cx="8583613" cy="4349750"/>
            <a:chOff x="164141" y="87056"/>
            <a:chExt cx="8584323" cy="4350055"/>
          </a:xfrm>
        </p:grpSpPr>
        <p:pic>
          <p:nvPicPr>
            <p:cNvPr id="48132" name="Рисунок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41" y="87056"/>
              <a:ext cx="879468" cy="115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970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8822" y="1341269"/>
              <a:ext cx="0" cy="56360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461" y="1353970"/>
              <a:ext cx="0" cy="30831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5" y="1353970"/>
              <a:ext cx="0" cy="15415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8137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594995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8" name="TextBox 3"/>
          <p:cNvSpPr txBox="1">
            <a:spLocks noChangeArrowheads="1"/>
          </p:cNvSpPr>
          <p:nvPr/>
        </p:nvSpPr>
        <p:spPr bwMode="auto">
          <a:xfrm>
            <a:off x="1454150" y="295275"/>
            <a:ext cx="6624638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uk-UA" altLang="uk-UA" sz="5000" b="1">
                <a:solidFill>
                  <a:srgbClr val="002060"/>
                </a:solidFill>
                <a:latin typeface="Monotype Corsiva" pitchFamily="66" charset="0"/>
              </a:rPr>
              <a:t>Множини чисел</a:t>
            </a:r>
          </a:p>
        </p:txBody>
      </p:sp>
      <p:sp>
        <p:nvSpPr>
          <p:cNvPr id="48140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uk-UA" altLang="uk-UA"/>
          </a:p>
        </p:txBody>
      </p:sp>
      <p:sp>
        <p:nvSpPr>
          <p:cNvPr id="10" name="Нижний колонтитул 9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</a:rPr>
              <a:t>Дихнич Світлана Борисівна</a:t>
            </a:r>
            <a:endParaRPr lang="ru-RU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44640" y="3261961"/>
            <a:ext cx="80648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000" b="1" dirty="0" smtClean="0">
                <a:solidFill>
                  <a:srgbClr val="002060"/>
                </a:solidFill>
              </a:rPr>
              <a:t>Множину раціональних чисел позначають </a:t>
            </a:r>
          </a:p>
          <a:p>
            <a:r>
              <a:rPr lang="uk-UA" sz="3000" b="1" dirty="0" smtClean="0">
                <a:solidFill>
                  <a:srgbClr val="002060"/>
                </a:solidFill>
              </a:rPr>
              <a:t>буквою </a:t>
            </a:r>
            <a:r>
              <a:rPr lang="en-US" sz="3000" b="1" i="1" dirty="0" smtClean="0">
                <a:solidFill>
                  <a:srgbClr val="002060"/>
                </a:solidFill>
              </a:rPr>
              <a:t>Q</a:t>
            </a:r>
            <a:r>
              <a:rPr lang="ru-RU" sz="3000" b="1" dirty="0" smtClean="0">
                <a:solidFill>
                  <a:srgbClr val="002060"/>
                </a:solidFill>
              </a:rPr>
              <a:t>.</a:t>
            </a:r>
            <a:endParaRPr lang="uk-UA" sz="3000" b="1" dirty="0">
              <a:solidFill>
                <a:srgbClr val="002060"/>
              </a:solidFill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2798071" y="3751786"/>
            <a:ext cx="5832648" cy="2612967"/>
            <a:chOff x="2798071" y="3751786"/>
            <a:chExt cx="5832648" cy="2612967"/>
          </a:xfrm>
        </p:grpSpPr>
        <p:sp>
          <p:nvSpPr>
            <p:cNvPr id="2" name="Овал 1"/>
            <p:cNvSpPr/>
            <p:nvPr/>
          </p:nvSpPr>
          <p:spPr>
            <a:xfrm>
              <a:off x="2798071" y="3751786"/>
              <a:ext cx="5832648" cy="261296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smtClean="0"/>
                <a:t>Раціональні числа</a:t>
              </a:r>
            </a:p>
            <a:p>
              <a:pPr algn="ctr"/>
              <a:endParaRPr lang="uk-UA" dirty="0"/>
            </a:p>
            <a:p>
              <a:pPr algn="ctr"/>
              <a:endParaRPr lang="uk-UA" dirty="0" smtClean="0"/>
            </a:p>
            <a:p>
              <a:pPr algn="ctr"/>
              <a:endParaRPr lang="uk-UA" dirty="0"/>
            </a:p>
            <a:p>
              <a:pPr algn="ctr"/>
              <a:endParaRPr lang="uk-UA" dirty="0" smtClean="0"/>
            </a:p>
            <a:p>
              <a:pPr algn="ctr"/>
              <a:endParaRPr lang="uk-UA" dirty="0"/>
            </a:p>
            <a:p>
              <a:pPr algn="ctr"/>
              <a:endParaRPr lang="uk-UA" dirty="0"/>
            </a:p>
          </p:txBody>
        </p:sp>
        <p:grpSp>
          <p:nvGrpSpPr>
            <p:cNvPr id="16" name="Группа 15"/>
            <p:cNvGrpSpPr/>
            <p:nvPr/>
          </p:nvGrpSpPr>
          <p:grpSpPr>
            <a:xfrm>
              <a:off x="3347864" y="4536996"/>
              <a:ext cx="4464496" cy="1792366"/>
              <a:chOff x="2555776" y="4536996"/>
              <a:chExt cx="4464496" cy="1792366"/>
            </a:xfrm>
          </p:grpSpPr>
          <p:sp>
            <p:nvSpPr>
              <p:cNvPr id="17" name="Овал 16"/>
              <p:cNvSpPr/>
              <p:nvPr/>
            </p:nvSpPr>
            <p:spPr>
              <a:xfrm>
                <a:off x="2555776" y="4536996"/>
                <a:ext cx="4464496" cy="1792366"/>
              </a:xfrm>
              <a:prstGeom prst="ellipse">
                <a:avLst/>
              </a:prstGeom>
            </p:spPr>
            <p:style>
              <a:lnRef idx="1">
                <a:schemeClr val="accent5"/>
              </a:lnRef>
              <a:fillRef idx="3">
                <a:schemeClr val="accent5"/>
              </a:fillRef>
              <a:effectRef idx="2">
                <a:schemeClr val="accent5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r"/>
                <a:r>
                  <a:rPr lang="uk-UA" dirty="0" smtClean="0"/>
                  <a:t>Цілі числа</a:t>
                </a:r>
                <a:endParaRPr lang="uk-UA" dirty="0"/>
              </a:p>
            </p:txBody>
          </p:sp>
          <p:sp>
            <p:nvSpPr>
              <p:cNvPr id="18" name="Овал 17"/>
              <p:cNvSpPr/>
              <p:nvPr/>
            </p:nvSpPr>
            <p:spPr>
              <a:xfrm>
                <a:off x="3182824" y="4978412"/>
                <a:ext cx="1922661" cy="1080120"/>
              </a:xfrm>
              <a:prstGeom prst="ellipse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uk-UA" dirty="0" smtClean="0"/>
                  <a:t>Натуральні числа</a:t>
                </a:r>
                <a:endParaRPr lang="uk-UA" dirty="0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72153" y="2113000"/>
            <a:ext cx="7772400" cy="2691679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  <a:t/>
            </a:r>
            <a:br>
              <a:rPr lang="uk-UA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66"/>
                </a:solidFill>
                <a:latin typeface="Monotype Corsiva" pitchFamily="66" charset="0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6725" y="1412875"/>
            <a:ext cx="8353425" cy="4889500"/>
          </a:xfrm>
        </p:spPr>
        <p:txBody>
          <a:bodyPr>
            <a:normAutofit/>
          </a:bodyPr>
          <a:lstStyle/>
          <a:p>
            <a:pPr marL="263525" indent="360363" algn="just">
              <a:lnSpc>
                <a:spcPct val="80000"/>
              </a:lnSpc>
              <a:buFont typeface="Arial" charset="0"/>
              <a:buChar char="•"/>
            </a:pPr>
            <a:r>
              <a:rPr lang="uk-UA" altLang="ru-RU" sz="28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uk-UA" altLang="ru-RU" sz="4200" b="1" dirty="0" smtClean="0">
                <a:solidFill>
                  <a:srgbClr val="002060"/>
                </a:solidFill>
                <a:latin typeface="Monotype Corsiva" pitchFamily="66" charset="0"/>
              </a:rPr>
              <a:t>Кожне натуральне число є і цілим числом, і раціональним числом.</a:t>
            </a:r>
          </a:p>
          <a:p>
            <a:pPr marL="263525" indent="360363" algn="just">
              <a:lnSpc>
                <a:spcPct val="80000"/>
              </a:lnSpc>
              <a:buFont typeface="Arial" charset="0"/>
              <a:buChar char="•"/>
            </a:pPr>
            <a:r>
              <a:rPr lang="ru-RU" altLang="ru-RU" sz="4200" b="1" dirty="0" err="1" smtClean="0">
                <a:solidFill>
                  <a:srgbClr val="002060"/>
                </a:solidFill>
                <a:latin typeface="Monotype Corsiva" pitchFamily="66" charset="0"/>
              </a:rPr>
              <a:t>Кожне</a:t>
            </a:r>
            <a:r>
              <a:rPr lang="ru-RU" altLang="ru-RU" sz="42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altLang="ru-RU" sz="4200" b="1" dirty="0" err="1" smtClean="0">
                <a:solidFill>
                  <a:srgbClr val="002060"/>
                </a:solidFill>
                <a:latin typeface="Monotype Corsiva" pitchFamily="66" charset="0"/>
              </a:rPr>
              <a:t>ціле</a:t>
            </a:r>
            <a:r>
              <a:rPr lang="ru-RU" altLang="ru-RU" sz="4200" b="1" dirty="0" smtClean="0">
                <a:solidFill>
                  <a:srgbClr val="002060"/>
                </a:solidFill>
                <a:latin typeface="Monotype Corsiva" pitchFamily="66" charset="0"/>
              </a:rPr>
              <a:t> число є </a:t>
            </a:r>
            <a:r>
              <a:rPr lang="ru-RU" altLang="ru-RU" sz="4200" b="1" dirty="0" err="1" smtClean="0">
                <a:solidFill>
                  <a:srgbClr val="002060"/>
                </a:solidFill>
                <a:latin typeface="Monotype Corsiva" pitchFamily="66" charset="0"/>
              </a:rPr>
              <a:t>раціональним</a:t>
            </a:r>
            <a:r>
              <a:rPr lang="ru-RU" altLang="ru-RU" sz="4200" b="1" dirty="0" smtClean="0">
                <a:solidFill>
                  <a:srgbClr val="002060"/>
                </a:solidFill>
                <a:latin typeface="Monotype Corsiva" pitchFamily="66" charset="0"/>
              </a:rPr>
              <a:t> числом.</a:t>
            </a:r>
          </a:p>
          <a:p>
            <a:pPr marL="263525" indent="360363" algn="just">
              <a:lnSpc>
                <a:spcPct val="80000"/>
              </a:lnSpc>
              <a:buFont typeface="Arial" charset="0"/>
              <a:buChar char="•"/>
            </a:pPr>
            <a:r>
              <a:rPr lang="uk-UA" altLang="ru-RU" sz="4200" b="1" dirty="0" smtClean="0">
                <a:solidFill>
                  <a:srgbClr val="002060"/>
                </a:solidFill>
                <a:latin typeface="Monotype Corsiva" pitchFamily="66" charset="0"/>
              </a:rPr>
              <a:t>Не ко</a:t>
            </a:r>
            <a:r>
              <a:rPr lang="ru-RU" altLang="ru-RU" sz="4200" b="1" dirty="0" err="1" smtClean="0">
                <a:solidFill>
                  <a:srgbClr val="002060"/>
                </a:solidFill>
                <a:latin typeface="Monotype Corsiva" pitchFamily="66" charset="0"/>
              </a:rPr>
              <a:t>жне</a:t>
            </a:r>
            <a:r>
              <a:rPr lang="ru-RU" altLang="ru-RU" sz="42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altLang="ru-RU" sz="4200" b="1" dirty="0" err="1" smtClean="0">
                <a:solidFill>
                  <a:srgbClr val="002060"/>
                </a:solidFill>
                <a:latin typeface="Monotype Corsiva" pitchFamily="66" charset="0"/>
              </a:rPr>
              <a:t>раціональне</a:t>
            </a:r>
            <a:r>
              <a:rPr lang="ru-RU" altLang="ru-RU" sz="4200" b="1" dirty="0" smtClean="0">
                <a:solidFill>
                  <a:srgbClr val="002060"/>
                </a:solidFill>
                <a:latin typeface="Monotype Corsiva" pitchFamily="66" charset="0"/>
              </a:rPr>
              <a:t> число є </a:t>
            </a:r>
            <a:r>
              <a:rPr lang="ru-RU" altLang="ru-RU" sz="4200" b="1" dirty="0" err="1" smtClean="0">
                <a:solidFill>
                  <a:srgbClr val="002060"/>
                </a:solidFill>
                <a:latin typeface="Monotype Corsiva" pitchFamily="66" charset="0"/>
              </a:rPr>
              <a:t>цілим</a:t>
            </a:r>
            <a:r>
              <a:rPr lang="ru-RU" altLang="ru-RU" sz="4200" b="1" dirty="0" smtClean="0">
                <a:solidFill>
                  <a:srgbClr val="002060"/>
                </a:solidFill>
                <a:latin typeface="Monotype Corsiva" pitchFamily="66" charset="0"/>
              </a:rPr>
              <a:t> числом.</a:t>
            </a:r>
          </a:p>
          <a:p>
            <a:pPr marL="263525" indent="360363" algn="just">
              <a:lnSpc>
                <a:spcPct val="80000"/>
              </a:lnSpc>
              <a:buFont typeface="Arial" charset="0"/>
              <a:buChar char="•"/>
            </a:pPr>
            <a:r>
              <a:rPr lang="uk-UA" altLang="ru-RU" sz="4200" b="1" dirty="0" smtClean="0">
                <a:solidFill>
                  <a:srgbClr val="002060"/>
                </a:solidFill>
                <a:latin typeface="Monotype Corsiva" pitchFamily="66" charset="0"/>
              </a:rPr>
              <a:t>Не кожне раціональне число є натуральним числом.</a:t>
            </a:r>
          </a:p>
        </p:txBody>
      </p:sp>
      <p:grpSp>
        <p:nvGrpSpPr>
          <p:cNvPr id="21507" name="Группа 15"/>
          <p:cNvGrpSpPr>
            <a:grpSpLocks/>
          </p:cNvGrpSpPr>
          <p:nvPr/>
        </p:nvGrpSpPr>
        <p:grpSpPr bwMode="auto">
          <a:xfrm>
            <a:off x="92075" y="42863"/>
            <a:ext cx="8583613" cy="4349750"/>
            <a:chOff x="164141" y="87056"/>
            <a:chExt cx="8584323" cy="4350055"/>
          </a:xfrm>
        </p:grpSpPr>
        <p:pic>
          <p:nvPicPr>
            <p:cNvPr id="21531" name="Рисунок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41" y="87056"/>
              <a:ext cx="879468" cy="115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970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8822" y="1341269"/>
              <a:ext cx="0" cy="56360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461" y="1353970"/>
              <a:ext cx="0" cy="30831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5" y="1353970"/>
              <a:ext cx="0" cy="15415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1508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594995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TextBox 3"/>
          <p:cNvSpPr txBox="1">
            <a:spLocks noChangeArrowheads="1"/>
          </p:cNvSpPr>
          <p:nvPr/>
        </p:nvSpPr>
        <p:spPr bwMode="auto">
          <a:xfrm>
            <a:off x="1454150" y="295275"/>
            <a:ext cx="6624638" cy="85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uk-UA" altLang="uk-UA" sz="5000" b="1">
                <a:solidFill>
                  <a:srgbClr val="002060"/>
                </a:solidFill>
                <a:latin typeface="Monotype Corsiva" pitchFamily="66" charset="0"/>
              </a:rPr>
              <a:t>Зверніть увагу!</a:t>
            </a:r>
          </a:p>
        </p:txBody>
      </p:sp>
      <p:sp>
        <p:nvSpPr>
          <p:cNvPr id="21515" name="Rectangle 2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uk-UA" alt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ru-RU"/>
              <a:t>Дихнич Світлана Борисівна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258888" y="185738"/>
            <a:ext cx="6626225" cy="865187"/>
          </a:xfrm>
        </p:spPr>
        <p:txBody>
          <a:bodyPr/>
          <a:lstStyle/>
          <a:p>
            <a:pPr marL="0" indent="0" algn="ctr">
              <a:buFont typeface="Arial" charset="0"/>
              <a:buNone/>
            </a:pPr>
            <a:r>
              <a:rPr lang="uk-UA" altLang="ru-RU" sz="5000" b="1" smtClean="0">
                <a:solidFill>
                  <a:srgbClr val="002060"/>
                </a:solidFill>
                <a:latin typeface="Monotype Corsiva" pitchFamily="66" charset="0"/>
              </a:rPr>
              <a:t>Працюємо разом!</a:t>
            </a:r>
          </a:p>
        </p:txBody>
      </p:sp>
      <p:grpSp>
        <p:nvGrpSpPr>
          <p:cNvPr id="50179" name="Группа 15"/>
          <p:cNvGrpSpPr>
            <a:grpSpLocks/>
          </p:cNvGrpSpPr>
          <p:nvPr/>
        </p:nvGrpSpPr>
        <p:grpSpPr bwMode="auto">
          <a:xfrm>
            <a:off x="92075" y="42863"/>
            <a:ext cx="8583613" cy="4349750"/>
            <a:chOff x="164141" y="87056"/>
            <a:chExt cx="8584323" cy="4350055"/>
          </a:xfrm>
        </p:grpSpPr>
        <p:pic>
          <p:nvPicPr>
            <p:cNvPr id="50180" name="Рисунок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4141" y="87056"/>
              <a:ext cx="879468" cy="11516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7" name="Прямая соединительная линия 6"/>
            <p:cNvCxnSpPr/>
            <p:nvPr/>
          </p:nvCxnSpPr>
          <p:spPr>
            <a:xfrm>
              <a:off x="164141" y="1353970"/>
              <a:ext cx="8584323" cy="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/>
            <p:cNvCxnSpPr/>
            <p:nvPr/>
          </p:nvCxnSpPr>
          <p:spPr>
            <a:xfrm>
              <a:off x="538822" y="1341269"/>
              <a:ext cx="0" cy="563602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251461" y="1353970"/>
              <a:ext cx="0" cy="3083141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5" y="1353970"/>
              <a:ext cx="0" cy="1541570"/>
            </a:xfrm>
            <a:prstGeom prst="line">
              <a:avLst/>
            </a:prstGeom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50185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7225" y="5949950"/>
            <a:ext cx="758825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Нижний колонтитул 3"/>
          <p:cNvSpPr txBox="1">
            <a:spLocks noGrp="1"/>
          </p:cNvSpPr>
          <p:nvPr/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</a:rPr>
              <a:t>Дихнич Світлана Борисівна</a:t>
            </a:r>
            <a:endParaRPr lang="ru-RU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0187" name="Text Box 11"/>
              <p:cNvSpPr txBox="1">
                <a:spLocks noChangeArrowheads="1"/>
              </p:cNvSpPr>
              <p:nvPr/>
            </p:nvSpPr>
            <p:spPr bwMode="auto">
              <a:xfrm>
                <a:off x="684213" y="1343819"/>
                <a:ext cx="7991475" cy="17441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:r>
                  <a:rPr lang="uk-UA" altLang="uk-UA" sz="32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№  1049</a:t>
                </a:r>
              </a:p>
              <a:p>
                <a:pPr>
                  <a:spcBef>
                    <a:spcPts val="0"/>
                  </a:spcBef>
                </a:pPr>
                <a:r>
                  <a:rPr lang="uk-UA" altLang="uk-UA" sz="3200" b="1" u="sng" dirty="0">
                    <a:solidFill>
                      <a:srgbClr val="002060"/>
                    </a:solidFill>
                    <a:latin typeface="Monotype Corsiva" pitchFamily="66" charset="0"/>
                  </a:rPr>
                  <a:t>Завдання:</a:t>
                </a:r>
                <a:r>
                  <a:rPr lang="uk-UA" altLang="uk-UA" sz="3200" b="1" dirty="0">
                    <a:solidFill>
                      <a:srgbClr val="002060"/>
                    </a:solidFill>
                    <a:latin typeface="Monotype Corsiva" pitchFamily="66" charset="0"/>
                  </a:rPr>
                  <a:t> Серед чисел </a:t>
                </a:r>
                <a:r>
                  <a:rPr lang="uk-UA" altLang="uk-UA" sz="32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 9</a:t>
                </a:r>
                <a:r>
                  <a:rPr lang="uk-UA" altLang="uk-UA" sz="3200" b="1" dirty="0">
                    <a:solidFill>
                      <a:srgbClr val="002060"/>
                    </a:solidFill>
                    <a:latin typeface="Monotype Corsiva" pitchFamily="66" charset="0"/>
                  </a:rPr>
                  <a:t>; -8; 0; -4,6; 7,8; -475; 1143</a:t>
                </a:r>
                <a:r>
                  <a:rPr lang="uk-UA" altLang="uk-UA" sz="32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;</a:t>
                </a:r>
                <a:r>
                  <a:rPr lang="en-US" altLang="uk-UA" sz="32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uk-UA" sz="3000" b="1" i="1" smtClean="0">
                        <a:solidFill>
                          <a:srgbClr val="002060"/>
                        </a:solidFill>
                        <a:latin typeface="Cambria Math"/>
                      </a:rPr>
                      <m:t>−</m:t>
                    </m:r>
                    <m:r>
                      <a:rPr lang="en-US" altLang="uk-UA" sz="3000" b="0" i="1" smtClean="0">
                        <a:solidFill>
                          <a:srgbClr val="002060"/>
                        </a:solidFill>
                        <a:latin typeface="Cambria Math"/>
                      </a:rPr>
                      <m:t>2</m:t>
                    </m:r>
                    <m:f>
                      <m:fPr>
                        <m:ctrlPr>
                          <a:rPr lang="en-US" altLang="uk-UA" sz="30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a:rPr lang="en-US" altLang="uk-UA" sz="30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altLang="uk-UA" sz="3000" b="1" i="1" smtClean="0">
                            <a:solidFill>
                              <a:srgbClr val="002060"/>
                            </a:solidFill>
                            <a:latin typeface="Cambria Math"/>
                          </a:rPr>
                          <m:t>𝟓</m:t>
                        </m:r>
                      </m:den>
                    </m:f>
                    <m:r>
                      <a:rPr lang="uk-UA" altLang="uk-UA" sz="3000" b="1" i="0" smtClean="0">
                        <a:solidFill>
                          <a:srgbClr val="002060"/>
                        </a:solidFill>
                        <a:latin typeface="Cambria Math"/>
                      </a:rPr>
                      <m:t>;</m:t>
                    </m:r>
                  </m:oMath>
                </a14:m>
                <a:r>
                  <a:rPr lang="uk-UA" altLang="uk-UA" sz="3200" b="1" dirty="0" smtClean="0">
                    <a:solidFill>
                      <a:srgbClr val="002060"/>
                    </a:solidFill>
                    <a:latin typeface="Monotype Corsiva" pitchFamily="66" charset="0"/>
                  </a:rPr>
                  <a:t> </a:t>
                </a:r>
                <a:r>
                  <a:rPr lang="uk-UA" altLang="uk-UA" sz="3200" b="1" dirty="0">
                    <a:solidFill>
                      <a:srgbClr val="002060"/>
                    </a:solidFill>
                    <a:latin typeface="Monotype Corsiva" pitchFamily="66" charset="0"/>
                  </a:rPr>
                  <a:t>-5,45; -96 оберіть:</a:t>
                </a:r>
                <a:r>
                  <a:rPr lang="uk-UA" altLang="uk-UA" dirty="0"/>
                  <a:t>   </a:t>
                </a:r>
                <a:endParaRPr lang="ru-RU" altLang="uk-UA" dirty="0"/>
              </a:p>
            </p:txBody>
          </p:sp>
        </mc:Choice>
        <mc:Fallback>
          <p:sp>
            <p:nvSpPr>
              <p:cNvPr id="50187" name="Text 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4213" y="1343819"/>
                <a:ext cx="7991475" cy="1744195"/>
              </a:xfrm>
              <a:prstGeom prst="rect">
                <a:avLst/>
              </a:prstGeom>
              <a:blipFill rotWithShape="1">
                <a:blip r:embed="rId4"/>
                <a:stretch>
                  <a:fillRect l="-1907" t="-4530" r="-1983" b="-6969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188" name="Text Box 12"/>
          <p:cNvSpPr txBox="1">
            <a:spLocks noChangeArrowheads="1"/>
          </p:cNvSpPr>
          <p:nvPr/>
        </p:nvSpPr>
        <p:spPr bwMode="auto">
          <a:xfrm>
            <a:off x="545858" y="2901460"/>
            <a:ext cx="3455988" cy="3637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ts val="0"/>
              </a:spcBef>
              <a:buFontTx/>
              <a:buAutoNum type="arabicParenR"/>
            </a:pPr>
            <a:r>
              <a:rPr lang="uk-UA" altLang="uk-UA" sz="3200" b="1" dirty="0">
                <a:solidFill>
                  <a:srgbClr val="002060"/>
                </a:solidFill>
                <a:latin typeface="Monotype Corsiva" pitchFamily="66" charset="0"/>
              </a:rPr>
              <a:t>Натуральні числа: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AutoNum type="arabicParenR"/>
            </a:pPr>
            <a:r>
              <a:rPr lang="uk-UA" altLang="uk-UA" sz="3200" b="1" dirty="0">
                <a:solidFill>
                  <a:srgbClr val="002060"/>
                </a:solidFill>
                <a:latin typeface="Monotype Corsiva" pitchFamily="66" charset="0"/>
              </a:rPr>
              <a:t>Цілі числа: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AutoNum type="arabicParenR"/>
            </a:pPr>
            <a:r>
              <a:rPr lang="uk-UA" altLang="uk-UA" sz="3200" b="1" dirty="0">
                <a:solidFill>
                  <a:srgbClr val="002060"/>
                </a:solidFill>
                <a:latin typeface="Monotype Corsiva" pitchFamily="66" charset="0"/>
              </a:rPr>
              <a:t>Додатні числа: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AutoNum type="arabicParenR"/>
            </a:pPr>
            <a:r>
              <a:rPr lang="uk-UA" altLang="uk-UA" sz="3200" b="1" dirty="0">
                <a:solidFill>
                  <a:srgbClr val="002060"/>
                </a:solidFill>
                <a:latin typeface="Monotype Corsiva" pitchFamily="66" charset="0"/>
              </a:rPr>
              <a:t>Цілі від'ємні числа;</a:t>
            </a:r>
          </a:p>
          <a:p>
            <a:pPr>
              <a:lnSpc>
                <a:spcPct val="120000"/>
              </a:lnSpc>
              <a:spcBef>
                <a:spcPts val="0"/>
              </a:spcBef>
              <a:buFontTx/>
              <a:buAutoNum type="arabicParenR"/>
            </a:pPr>
            <a:r>
              <a:rPr lang="uk-UA" altLang="uk-UA" sz="3200" b="1" dirty="0">
                <a:solidFill>
                  <a:srgbClr val="002060"/>
                </a:solidFill>
                <a:latin typeface="Monotype Corsiva" pitchFamily="66" charset="0"/>
              </a:rPr>
              <a:t>Недодатні раціональні числа.</a:t>
            </a:r>
            <a:endParaRPr lang="ru-RU" altLang="uk-UA" sz="32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50189" name="Text Box 13"/>
          <p:cNvSpPr txBox="1">
            <a:spLocks noChangeArrowheads="1"/>
          </p:cNvSpPr>
          <p:nvPr/>
        </p:nvSpPr>
        <p:spPr bwMode="auto">
          <a:xfrm>
            <a:off x="4572000" y="2988241"/>
            <a:ext cx="1836738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altLang="uk-UA" sz="3200" b="1" dirty="0">
                <a:solidFill>
                  <a:srgbClr val="00B050"/>
                </a:solidFill>
                <a:latin typeface="Monotype Corsiva" pitchFamily="66" charset="0"/>
              </a:rPr>
              <a:t>9; </a:t>
            </a:r>
            <a:r>
              <a:rPr lang="uk-UA" altLang="uk-UA" sz="3200" b="1" dirty="0" smtClean="0">
                <a:solidFill>
                  <a:srgbClr val="00B050"/>
                </a:solidFill>
                <a:latin typeface="Monotype Corsiva" pitchFamily="66" charset="0"/>
              </a:rPr>
              <a:t>1143.</a:t>
            </a:r>
            <a:r>
              <a:rPr lang="uk-UA" altLang="uk-UA" dirty="0" smtClean="0">
                <a:solidFill>
                  <a:srgbClr val="00B050"/>
                </a:solidFill>
              </a:rPr>
              <a:t>.</a:t>
            </a:r>
            <a:endParaRPr lang="uk-UA" altLang="uk-UA" dirty="0">
              <a:solidFill>
                <a:srgbClr val="00B050"/>
              </a:solidFill>
            </a:endParaRPr>
          </a:p>
        </p:txBody>
      </p:sp>
      <p:sp>
        <p:nvSpPr>
          <p:cNvPr id="50190" name="Text Box 14"/>
          <p:cNvSpPr txBox="1">
            <a:spLocks noChangeArrowheads="1"/>
          </p:cNvSpPr>
          <p:nvPr/>
        </p:nvSpPr>
        <p:spPr bwMode="auto">
          <a:xfrm>
            <a:off x="4572000" y="3573016"/>
            <a:ext cx="3708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altLang="uk-UA" sz="3200" b="1" dirty="0">
                <a:solidFill>
                  <a:srgbClr val="00B050"/>
                </a:solidFill>
                <a:latin typeface="Monotype Corsiva" pitchFamily="66" charset="0"/>
              </a:rPr>
              <a:t>9; -8; 0; -475; 1143; -96.</a:t>
            </a:r>
            <a:endParaRPr lang="ru-RU" altLang="uk-UA" sz="3200" b="1" dirty="0">
              <a:solidFill>
                <a:srgbClr val="00B050"/>
              </a:solidFill>
              <a:latin typeface="Monotype Corsiva" pitchFamily="66" charset="0"/>
            </a:endParaRPr>
          </a:p>
        </p:txBody>
      </p:sp>
      <p:sp>
        <p:nvSpPr>
          <p:cNvPr id="50191" name="Text Box 15"/>
          <p:cNvSpPr txBox="1">
            <a:spLocks noChangeArrowheads="1"/>
          </p:cNvSpPr>
          <p:nvPr/>
        </p:nvSpPr>
        <p:spPr bwMode="auto">
          <a:xfrm>
            <a:off x="4572000" y="4157791"/>
            <a:ext cx="1981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altLang="uk-UA" sz="3200" b="1" dirty="0">
                <a:solidFill>
                  <a:srgbClr val="00B050"/>
                </a:solidFill>
                <a:latin typeface="Monotype Corsiva" pitchFamily="66" charset="0"/>
              </a:rPr>
              <a:t>9; 78; 1143.</a:t>
            </a:r>
          </a:p>
        </p:txBody>
      </p:sp>
      <p:sp>
        <p:nvSpPr>
          <p:cNvPr id="50192" name="Text Box 16"/>
          <p:cNvSpPr txBox="1">
            <a:spLocks noChangeArrowheads="1"/>
          </p:cNvSpPr>
          <p:nvPr/>
        </p:nvSpPr>
        <p:spPr bwMode="auto">
          <a:xfrm>
            <a:off x="4499992" y="4742566"/>
            <a:ext cx="347557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uk-UA" altLang="uk-UA" sz="3200" b="1" dirty="0">
                <a:solidFill>
                  <a:srgbClr val="00B050"/>
                </a:solidFill>
                <a:latin typeface="Monotype Corsiva" pitchFamily="66" charset="0"/>
              </a:rPr>
              <a:t>-8; -475; -</a:t>
            </a:r>
            <a:r>
              <a:rPr lang="uk-UA" altLang="uk-UA" sz="3200" b="1" dirty="0" smtClean="0">
                <a:solidFill>
                  <a:srgbClr val="00B050"/>
                </a:solidFill>
                <a:latin typeface="Monotype Corsiva" pitchFamily="66" charset="0"/>
              </a:rPr>
              <a:t>96.</a:t>
            </a:r>
            <a:r>
              <a:rPr lang="uk-UA" altLang="uk-UA" dirty="0" smtClean="0"/>
              <a:t>.</a:t>
            </a:r>
            <a:endParaRPr lang="ru-RU" altLang="uk-UA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0193" name="Text Box 17"/>
              <p:cNvSpPr txBox="1">
                <a:spLocks noChangeArrowheads="1"/>
              </p:cNvSpPr>
              <p:nvPr/>
            </p:nvSpPr>
            <p:spPr bwMode="auto">
              <a:xfrm>
                <a:off x="4383881" y="5242788"/>
                <a:ext cx="4518844" cy="129612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defPPr>
                  <a:defRPr lang="ru-RU"/>
                </a:defPPr>
                <a:lvl1pPr>
                  <a:spcBef>
                    <a:spcPct val="50000"/>
                  </a:spcBef>
                </a:lvl1pPr>
              </a:lstStyle>
              <a:p>
                <a:r>
                  <a:rPr lang="uk-UA" altLang="uk-UA" sz="3200" b="1" dirty="0">
                    <a:solidFill>
                      <a:srgbClr val="00B050"/>
                    </a:solidFill>
                    <a:latin typeface="Monotype Corsiva" pitchFamily="66" charset="0"/>
                  </a:rPr>
                  <a:t>-8; 0; -4,6; -475</a:t>
                </a:r>
                <a:r>
                  <a:rPr lang="uk-UA" altLang="uk-UA" sz="3200" b="1" dirty="0" smtClean="0">
                    <a:solidFill>
                      <a:srgbClr val="00B050"/>
                    </a:solidFill>
                    <a:latin typeface="Monotype Corsiva" pitchFamily="66" charset="0"/>
                  </a:rPr>
                  <a:t>; </a:t>
                </a:r>
                <a14:m>
                  <m:oMath xmlns:m="http://schemas.openxmlformats.org/officeDocument/2006/math">
                    <m:r>
                      <a:rPr lang="en-US" altLang="uk-UA" sz="3200" b="1" smtClean="0">
                        <a:solidFill>
                          <a:srgbClr val="00B050"/>
                        </a:solidFill>
                        <a:latin typeface="Monotype Corsiva" pitchFamily="66" charset="0"/>
                      </a:rPr>
                      <m:t>−</m:t>
                    </m:r>
                    <m:r>
                      <a:rPr lang="en-US" altLang="uk-UA" sz="3200" b="1">
                        <a:solidFill>
                          <a:srgbClr val="00B050"/>
                        </a:solidFill>
                        <a:latin typeface="Monotype Corsiva" pitchFamily="66" charset="0"/>
                      </a:rPr>
                      <m:t>2</m:t>
                    </m:r>
                    <m:f>
                      <m:fPr>
                        <m:ctrlPr>
                          <a:rPr lang="en-US" altLang="uk-UA" sz="3200" b="1">
                            <a:solidFill>
                              <a:srgbClr val="00B050"/>
                            </a:solidFill>
                            <a:latin typeface="Monotype Corsiva" pitchFamily="66" charset="0"/>
                          </a:rPr>
                        </m:ctrlPr>
                      </m:fPr>
                      <m:num>
                        <m:r>
                          <a:rPr lang="en-US" altLang="uk-UA" sz="3200" b="1">
                            <a:solidFill>
                              <a:srgbClr val="00B050"/>
                            </a:solidFill>
                            <a:latin typeface="Monotype Corsiva" pitchFamily="66" charset="0"/>
                          </a:rPr>
                          <m:t>𝟑</m:t>
                        </m:r>
                      </m:num>
                      <m:den>
                        <m:r>
                          <a:rPr lang="en-US" altLang="uk-UA" sz="3200" b="1">
                            <a:solidFill>
                              <a:srgbClr val="00B050"/>
                            </a:solidFill>
                            <a:latin typeface="Monotype Corsiva" pitchFamily="66" charset="0"/>
                          </a:rPr>
                          <m:t>𝟓</m:t>
                        </m:r>
                      </m:den>
                    </m:f>
                    <m:r>
                      <a:rPr lang="uk-UA" altLang="uk-UA" sz="3200" b="1">
                        <a:solidFill>
                          <a:srgbClr val="00B050"/>
                        </a:solidFill>
                        <a:latin typeface="Monotype Corsiva" pitchFamily="66" charset="0"/>
                      </a:rPr>
                      <m:t>;</m:t>
                    </m:r>
                  </m:oMath>
                </a14:m>
                <a:r>
                  <a:rPr lang="uk-UA" altLang="uk-UA" sz="3200" b="1" dirty="0">
                    <a:solidFill>
                      <a:srgbClr val="00B050"/>
                    </a:solidFill>
                    <a:latin typeface="Monotype Corsiva" pitchFamily="66" charset="0"/>
                  </a:rPr>
                  <a:t> -5,45; -96.</a:t>
                </a:r>
                <a:endParaRPr lang="ru-RU" altLang="uk-UA" sz="3200" b="1" dirty="0">
                  <a:solidFill>
                    <a:srgbClr val="00B050"/>
                  </a:solidFill>
                  <a:latin typeface="Monotype Corsiva" pitchFamily="66" charset="0"/>
                </a:endParaRPr>
              </a:p>
            </p:txBody>
          </p:sp>
        </mc:Choice>
        <mc:Fallback>
          <p:sp>
            <p:nvSpPr>
              <p:cNvPr id="50193" name="Text 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383881" y="5242788"/>
                <a:ext cx="4518844" cy="1296124"/>
              </a:xfrm>
              <a:prstGeom prst="rect">
                <a:avLst/>
              </a:prstGeom>
              <a:blipFill rotWithShape="1">
                <a:blip r:embed="rId5"/>
                <a:stretch>
                  <a:fillRect l="-3374" r="-4993" b="-14085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uk-UA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194" name="Text Box 18"/>
          <p:cNvSpPr txBox="1">
            <a:spLocks noChangeArrowheads="1"/>
          </p:cNvSpPr>
          <p:nvPr/>
        </p:nvSpPr>
        <p:spPr bwMode="auto">
          <a:xfrm>
            <a:off x="6337565" y="2485738"/>
            <a:ext cx="180022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altLang="uk-UA" sz="3200" b="1" u="sng" dirty="0">
                <a:solidFill>
                  <a:srgbClr val="00B050"/>
                </a:solidFill>
                <a:latin typeface="Monotype Corsiva" pitchFamily="66" charset="0"/>
              </a:rPr>
              <a:t>Розв'язок</a:t>
            </a:r>
            <a:endParaRPr lang="ru-RU" altLang="uk-UA" sz="3200" b="1" u="sng" dirty="0">
              <a:solidFill>
                <a:srgbClr val="00B05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0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0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0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0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0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0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88" grpId="0"/>
      <p:bldP spid="50189" grpId="0"/>
      <p:bldP spid="50190" grpId="0"/>
      <p:bldP spid="50191" grpId="0"/>
      <p:bldP spid="50192" grpId="0"/>
      <p:bldP spid="50193" grpId="0"/>
      <p:bldP spid="50194" grpId="0"/>
    </p:bldLst>
  </p:timing>
</p:sld>
</file>

<file path=ppt/theme/theme1.xml><?xml version="1.0" encoding="utf-8"?>
<a:theme xmlns:a="http://schemas.openxmlformats.org/drawingml/2006/main" name="Матем. 6 клас. Модуль (частина 1)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Матем. 6 клас. Модуль (частина 1)</Template>
  <TotalTime>545</TotalTime>
  <Words>1170</Words>
  <Application>Microsoft Office PowerPoint</Application>
  <PresentationFormat>Экран (4:3)</PresentationFormat>
  <Paragraphs>135</Paragraphs>
  <Slides>17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Матем. 6 клас. Модуль (частина 1)</vt:lpstr>
      <vt:lpstr> </vt:lpstr>
      <vt:lpstr> </vt:lpstr>
      <vt:lpstr> </vt:lpstr>
      <vt:lpstr> </vt:lpstr>
      <vt:lpstr>Презентация PowerPoint</vt:lpstr>
      <vt:lpstr>Презентация PowerPoint</vt:lpstr>
      <vt:lpstr>Презентация PowerPoint</vt:lpstr>
      <vt:lpstr>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№  1063 Завдання: Чи є правильною рівність:  1) |a|=-a, якщо a – раціональне число; 2) |a|=a, якщо a – натуральне число;  3) |x|=-x, якщо x – цілее число;  4) |x|=-x, якщо x – натуральне число;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7svetic</dc:creator>
  <cp:lastModifiedBy>7svetic</cp:lastModifiedBy>
  <cp:revision>50</cp:revision>
  <dcterms:created xsi:type="dcterms:W3CDTF">2016-01-18T16:10:15Z</dcterms:created>
  <dcterms:modified xsi:type="dcterms:W3CDTF">2016-01-19T21:30:16Z</dcterms:modified>
</cp:coreProperties>
</file>