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417" r:id="rId2"/>
    <p:sldId id="425" r:id="rId3"/>
    <p:sldId id="431" r:id="rId4"/>
    <p:sldId id="432" r:id="rId5"/>
    <p:sldId id="433" r:id="rId6"/>
    <p:sldId id="434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26" r:id="rId15"/>
    <p:sldId id="442" r:id="rId16"/>
    <p:sldId id="443" r:id="rId17"/>
    <p:sldId id="444" r:id="rId18"/>
    <p:sldId id="446" r:id="rId19"/>
    <p:sldId id="421" r:id="rId20"/>
    <p:sldId id="422" r:id="rId21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0410FC"/>
    <a:srgbClr val="00A8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28D6F-88A4-45F8-88BB-91DCBE5A1DC1}" type="datetimeFigureOut">
              <a:rPr lang="ru-RU" smtClean="0"/>
              <a:pPr/>
              <a:t>02.02.2016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7CF8A-ACB9-4555-A90B-B360ADB4C3D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842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7CF8A-ACB9-4555-A90B-B360ADB4C3D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12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15627E-235F-47E9-A9E3-2E99B3159507}" type="slidenum">
              <a:rPr lang="uk-UA" smtClean="0"/>
              <a:pPr/>
              <a:t>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http://terehovskiy.at.ua/</a:t>
            </a:r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29F9B7-AE79-48D7-ACC8-8C4EC50B0AE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7275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F5FA6-76CC-443A-81BD-7AE7C62D99B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0839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64211A-EDEC-43C3-BD32-4C43DE1939E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4857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6B048-2A41-41F6-8C9A-3FBE637AFD1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057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BF6434-CB0B-4DDD-AAB4-BD734DABEEDF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5714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AA65EA-AADB-45E7-A51C-574D7A2B225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092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87AD1-D4B5-423B-ACAB-70267886B3DE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4821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15BA9A-0418-4178-B7B6-E791C4B7FE3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353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A5B30E-B81F-49F3-9F18-C9FA5FF1905D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8733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3CF85D-5237-4728-BE0D-E97F6A5C0438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1165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C16007-E84B-4BC7-A186-2CB4DF79181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44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uk-UA" smtClean="0"/>
              <a:t>Дихнич Світлана Борисівна</a:t>
            </a: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616DD8-6C2A-479A-9A87-72EA5134746F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informatic.sumy.ua/uroku_shod_3_l.php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/>
          <p:cNvSpPr/>
          <p:nvPr/>
        </p:nvSpPr>
        <p:spPr>
          <a:xfrm>
            <a:off x="259078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1573707" y="474770"/>
            <a:ext cx="5446566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6 </a:t>
            </a:r>
            <a:r>
              <a:rPr lang="uk-UA" sz="8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</a:t>
            </a:r>
            <a:endParaRPr lang="uk-UA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Прямокутник 9"/>
          <p:cNvSpPr/>
          <p:nvPr/>
        </p:nvSpPr>
        <p:spPr>
          <a:xfrm>
            <a:off x="285720" y="428604"/>
            <a:ext cx="64294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FontTx/>
              <a:buChar char="-"/>
            </a:pPr>
            <a:endParaRPr lang="uk-UA" sz="4000" b="1" dirty="0">
              <a:ln w="82550" cmpd="dbl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Прямокутник 12"/>
          <p:cNvSpPr/>
          <p:nvPr/>
        </p:nvSpPr>
        <p:spPr>
          <a:xfrm>
            <a:off x="395536" y="1798209"/>
            <a:ext cx="8352928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Поняття текстового документа, </a:t>
            </a:r>
            <a:endParaRPr lang="en-US" sz="60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uk-UA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його об'єктів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8475" y="5877272"/>
            <a:ext cx="4913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uk-UA" dirty="0" smtClean="0"/>
              <a:t>Виконала: Дихнич Світлана Борисівна </a:t>
            </a:r>
            <a:endParaRPr lang="en-US" smtClean="0"/>
          </a:p>
          <a:p>
            <a:pPr algn="r"/>
            <a:r>
              <a:rPr lang="uk-UA" smtClean="0"/>
              <a:t>вчитель </a:t>
            </a:r>
            <a:r>
              <a:rPr lang="uk-UA" dirty="0"/>
              <a:t>інформатики </a:t>
            </a:r>
          </a:p>
        </p:txBody>
      </p:sp>
      <p:pic>
        <p:nvPicPr>
          <p:cNvPr id="7" name="Picture 2" descr="http://www.indir.org/upload/microsoft_word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7" y="3064976"/>
            <a:ext cx="1476164" cy="147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724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30716" y="476672"/>
            <a:ext cx="9124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ЛІНІЙКИ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WORD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76643"/>
            <a:ext cx="8401603" cy="24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271971" y="1030670"/>
            <a:ext cx="8548501" cy="1225868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200" b="1" dirty="0" smtClean="0">
                <a:solidFill>
                  <a:schemeClr val="tx1"/>
                </a:solidFill>
              </a:rPr>
              <a:t>У верхній частині вікна програми може розташовуватися </a:t>
            </a:r>
            <a:r>
              <a:rPr lang="uk-UA" sz="2200" b="1" dirty="0" smtClean="0">
                <a:solidFill>
                  <a:srgbClr val="00B050"/>
                </a:solidFill>
              </a:rPr>
              <a:t>горизонтальна лінійка з маркерами</a:t>
            </a:r>
            <a:r>
              <a:rPr lang="ru-RU" sz="2200" b="1" dirty="0" smtClean="0">
                <a:solidFill>
                  <a:schemeClr val="tx1"/>
                </a:solidFill>
              </a:rPr>
              <a:t>, </a:t>
            </a:r>
            <a:r>
              <a:rPr lang="uk-UA" sz="2200" b="1" dirty="0" smtClean="0">
                <a:solidFill>
                  <a:schemeClr val="tx1"/>
                </a:solidFill>
              </a:rPr>
              <a:t>а в лівій </a:t>
            </a:r>
            <a:r>
              <a:rPr lang="ru-RU" sz="2200" b="1" dirty="0" smtClean="0">
                <a:solidFill>
                  <a:schemeClr val="tx1"/>
                </a:solidFill>
              </a:rPr>
              <a:t>- </a:t>
            </a:r>
            <a:r>
              <a:rPr lang="uk-UA" sz="2200" b="1" dirty="0" smtClean="0">
                <a:solidFill>
                  <a:srgbClr val="00B050"/>
                </a:solidFill>
              </a:rPr>
              <a:t>вертикальна лінійка</a:t>
            </a:r>
            <a:r>
              <a:rPr lang="uk-UA" sz="2200" b="1" dirty="0" smtClean="0">
                <a:solidFill>
                  <a:schemeClr val="tx1"/>
                </a:solidFill>
              </a:rPr>
              <a:t>, на якій розміщено шкалу в сантиметрах. </a:t>
            </a:r>
            <a:endParaRPr lang="uk-UA" sz="2200" b="1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3548" y="2808133"/>
            <a:ext cx="164946" cy="341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7" y="4572738"/>
            <a:ext cx="183531" cy="191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4000496" y="2780928"/>
            <a:ext cx="1000132" cy="272415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pPr algn="just"/>
            <a:r>
              <a:rPr lang="uk-UA" sz="1600" b="1" dirty="0" smtClean="0">
                <a:solidFill>
                  <a:srgbClr val="00B050"/>
                </a:solidFill>
              </a:rPr>
              <a:t>Маркери</a:t>
            </a:r>
            <a:endParaRPr lang="uk-UA" sz="1600" b="1" dirty="0">
              <a:solidFill>
                <a:srgbClr val="00B050"/>
              </a:solidFill>
            </a:endParaRPr>
          </a:p>
        </p:txBody>
      </p:sp>
      <p:cxnSp>
        <p:nvCxnSpPr>
          <p:cNvPr id="26" name="Пряма сполучна лінія 25"/>
          <p:cNvCxnSpPr/>
          <p:nvPr/>
        </p:nvCxnSpPr>
        <p:spPr>
          <a:xfrm flipV="1">
            <a:off x="5000628" y="2526628"/>
            <a:ext cx="2928958" cy="350521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 сполучна лінія 26"/>
          <p:cNvCxnSpPr>
            <a:endCxn id="24" idx="1"/>
          </p:cNvCxnSpPr>
          <p:nvPr/>
        </p:nvCxnSpPr>
        <p:spPr>
          <a:xfrm>
            <a:off x="1727684" y="2566614"/>
            <a:ext cx="2272812" cy="35052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7604" y="4097451"/>
            <a:ext cx="285752" cy="1263668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72000" rIns="0" bIns="0" rtlCol="0">
            <a:spAutoFit/>
          </a:bodyPr>
          <a:lstStyle/>
          <a:p>
            <a:pPr algn="ctr">
              <a:lnSpc>
                <a:spcPts val="1300"/>
              </a:lnSpc>
            </a:pPr>
            <a:r>
              <a:rPr lang="uk-UA" sz="1600" b="1" dirty="0" smtClean="0">
                <a:solidFill>
                  <a:srgbClr val="00B050"/>
                </a:solidFill>
              </a:rPr>
              <a:t>М</a:t>
            </a:r>
          </a:p>
          <a:p>
            <a:pPr algn="ctr">
              <a:lnSpc>
                <a:spcPts val="1300"/>
              </a:lnSpc>
            </a:pPr>
            <a:r>
              <a:rPr lang="uk-UA" sz="1600" b="1" dirty="0" smtClean="0">
                <a:solidFill>
                  <a:srgbClr val="00B050"/>
                </a:solidFill>
              </a:rPr>
              <a:t>а</a:t>
            </a:r>
          </a:p>
          <a:p>
            <a:pPr algn="ctr">
              <a:lnSpc>
                <a:spcPts val="1300"/>
              </a:lnSpc>
            </a:pPr>
            <a:r>
              <a:rPr lang="uk-UA" sz="1600" b="1" dirty="0" smtClean="0">
                <a:solidFill>
                  <a:srgbClr val="00B050"/>
                </a:solidFill>
              </a:rPr>
              <a:t>р</a:t>
            </a:r>
          </a:p>
          <a:p>
            <a:pPr algn="ctr">
              <a:lnSpc>
                <a:spcPts val="1300"/>
              </a:lnSpc>
            </a:pPr>
            <a:r>
              <a:rPr lang="uk-UA" sz="1600" b="1" dirty="0" smtClean="0">
                <a:solidFill>
                  <a:srgbClr val="00B050"/>
                </a:solidFill>
              </a:rPr>
              <a:t>к</a:t>
            </a:r>
          </a:p>
          <a:p>
            <a:pPr algn="ctr">
              <a:lnSpc>
                <a:spcPts val="1300"/>
              </a:lnSpc>
            </a:pPr>
            <a:r>
              <a:rPr lang="uk-UA" sz="1600" b="1" dirty="0" smtClean="0">
                <a:solidFill>
                  <a:srgbClr val="00B050"/>
                </a:solidFill>
              </a:rPr>
              <a:t>е</a:t>
            </a:r>
          </a:p>
          <a:p>
            <a:pPr algn="ctr">
              <a:lnSpc>
                <a:spcPts val="1300"/>
              </a:lnSpc>
            </a:pPr>
            <a:r>
              <a:rPr lang="uk-UA" sz="1600" b="1" dirty="0" smtClean="0">
                <a:solidFill>
                  <a:srgbClr val="00B050"/>
                </a:solidFill>
              </a:rPr>
              <a:t>р</a:t>
            </a:r>
          </a:p>
          <a:p>
            <a:pPr algn="ctr">
              <a:lnSpc>
                <a:spcPts val="1300"/>
              </a:lnSpc>
            </a:pPr>
            <a:r>
              <a:rPr lang="uk-UA" sz="1600" b="1" dirty="0" smtClean="0">
                <a:solidFill>
                  <a:srgbClr val="00B050"/>
                </a:solidFill>
              </a:rPr>
              <a:t>и</a:t>
            </a:r>
            <a:endParaRPr lang="uk-UA" sz="1600" b="1" dirty="0">
              <a:solidFill>
                <a:srgbClr val="00B050"/>
              </a:solidFill>
            </a:endParaRPr>
          </a:p>
        </p:txBody>
      </p:sp>
      <p:cxnSp>
        <p:nvCxnSpPr>
          <p:cNvPr id="32" name="Пряма сполучна лінія 31"/>
          <p:cNvCxnSpPr>
            <a:stCxn id="31" idx="0"/>
          </p:cNvCxnSpPr>
          <p:nvPr/>
        </p:nvCxnSpPr>
        <p:spPr>
          <a:xfrm flipH="1" flipV="1">
            <a:off x="586019" y="3465004"/>
            <a:ext cx="564461" cy="632447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 сполучна лінія 37"/>
          <p:cNvCxnSpPr/>
          <p:nvPr/>
        </p:nvCxnSpPr>
        <p:spPr>
          <a:xfrm flipH="1">
            <a:off x="591802" y="5361118"/>
            <a:ext cx="579008" cy="46101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1727684" y="3465004"/>
            <a:ext cx="5772134" cy="1975009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200" dirty="0" smtClean="0">
                <a:solidFill>
                  <a:schemeClr val="tx1"/>
                </a:solidFill>
              </a:rPr>
              <a:t>Використовуючи маркери та позначки на цих лінійках, можна швидко змінювати значення деяких властивостей об'єктів текстового документа (розміри полів, відступи абзаців тощо</a:t>
            </a:r>
            <a:r>
              <a:rPr lang="ru-RU" sz="2200" b="1" dirty="0" smtClean="0">
                <a:solidFill>
                  <a:schemeClr val="tx1"/>
                </a:solidFill>
              </a:rPr>
              <a:t>).</a:t>
            </a: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4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4" grpId="0"/>
      <p:bldP spid="31" grpId="0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30716" y="476672"/>
            <a:ext cx="9124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РЯДОК СТАНУ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WORD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72785" y="1030670"/>
            <a:ext cx="8478263" cy="1600438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200" b="1" dirty="0" smtClean="0">
                <a:solidFill>
                  <a:schemeClr val="tx1"/>
                </a:solidFill>
              </a:rPr>
              <a:t>У</a:t>
            </a:r>
            <a:r>
              <a:rPr lang="uk-UA" sz="2200" b="1" dirty="0" smtClean="0"/>
              <a:t> </a:t>
            </a:r>
            <a:r>
              <a:rPr lang="uk-UA" sz="2200" b="1" dirty="0" smtClean="0">
                <a:solidFill>
                  <a:srgbClr val="00B050"/>
                </a:solidFill>
              </a:rPr>
              <a:t>Рядку стану </a:t>
            </a:r>
            <a:r>
              <a:rPr lang="uk-UA" sz="2200" b="1" dirty="0" smtClean="0">
                <a:solidFill>
                  <a:schemeClr val="tx1"/>
                </a:solidFill>
              </a:rPr>
              <a:t>виводяться такі повідомлення: </a:t>
            </a:r>
            <a:r>
              <a:rPr lang="uk-UA" sz="2200" b="1" dirty="0" smtClean="0">
                <a:solidFill>
                  <a:srgbClr val="00B050"/>
                </a:solidFill>
              </a:rPr>
              <a:t>номер поточної </a:t>
            </a:r>
            <a:r>
              <a:rPr lang="uk-UA" sz="2200" b="1" dirty="0" smtClean="0">
                <a:solidFill>
                  <a:schemeClr val="tx1"/>
                </a:solidFill>
              </a:rPr>
              <a:t>сторінки документа та</a:t>
            </a:r>
            <a:r>
              <a:rPr lang="uk-UA" sz="2200" b="1" dirty="0" smtClean="0">
                <a:solidFill>
                  <a:srgbClr val="FFFF00"/>
                </a:solidFill>
              </a:rPr>
              <a:t> </a:t>
            </a:r>
            <a:r>
              <a:rPr lang="uk-UA" sz="2200" b="1" dirty="0" smtClean="0">
                <a:solidFill>
                  <a:srgbClr val="00B050"/>
                </a:solidFill>
              </a:rPr>
              <a:t>загальна кількість сторінок </a:t>
            </a:r>
            <a:r>
              <a:rPr lang="uk-UA" sz="2200" b="1" dirty="0" smtClean="0">
                <a:solidFill>
                  <a:schemeClr val="tx1"/>
                </a:solidFill>
              </a:rPr>
              <a:t>(</a:t>
            </a:r>
            <a:r>
              <a:rPr lang="uk-UA" sz="2200" b="1" dirty="0" smtClean="0">
                <a:solidFill>
                  <a:srgbClr val="00B050"/>
                </a:solidFill>
              </a:rPr>
              <a:t>1</a:t>
            </a:r>
            <a:r>
              <a:rPr lang="uk-UA" sz="2200" b="1" dirty="0" smtClean="0">
                <a:solidFill>
                  <a:schemeClr val="tx1"/>
                </a:solidFill>
              </a:rPr>
              <a:t>),</a:t>
            </a:r>
            <a:r>
              <a:rPr lang="uk-UA" sz="2200" b="1" dirty="0" smtClean="0"/>
              <a:t> </a:t>
            </a:r>
            <a:r>
              <a:rPr lang="uk-UA" sz="2200" b="1" dirty="0" smtClean="0">
                <a:solidFill>
                  <a:srgbClr val="00B050"/>
                </a:solidFill>
              </a:rPr>
              <a:t>кількість слів у тексті </a:t>
            </a:r>
            <a:r>
              <a:rPr lang="uk-UA" sz="2200" b="1" dirty="0" smtClean="0">
                <a:solidFill>
                  <a:schemeClr val="tx1"/>
                </a:solidFill>
              </a:rPr>
              <a:t>(</a:t>
            </a:r>
            <a:r>
              <a:rPr lang="uk-UA" sz="2200" b="1" dirty="0" smtClean="0">
                <a:solidFill>
                  <a:srgbClr val="00B050"/>
                </a:solidFill>
              </a:rPr>
              <a:t>2</a:t>
            </a:r>
            <a:r>
              <a:rPr lang="uk-UA" sz="2200" b="1" dirty="0" smtClean="0">
                <a:solidFill>
                  <a:schemeClr val="tx1"/>
                </a:solidFill>
              </a:rPr>
              <a:t>),</a:t>
            </a:r>
            <a:r>
              <a:rPr lang="uk-UA" sz="2200" b="1" dirty="0" smtClean="0"/>
              <a:t> </a:t>
            </a:r>
            <a:r>
              <a:rPr lang="uk-UA" sz="2200" b="1" dirty="0" smtClean="0">
                <a:solidFill>
                  <a:srgbClr val="00B050"/>
                </a:solidFill>
              </a:rPr>
              <a:t>стан режиму перевірки правопису </a:t>
            </a:r>
            <a:r>
              <a:rPr lang="uk-UA" sz="2200" b="1" dirty="0" smtClean="0">
                <a:solidFill>
                  <a:schemeClr val="tx1"/>
                </a:solidFill>
              </a:rPr>
              <a:t>(</a:t>
            </a:r>
            <a:r>
              <a:rPr lang="uk-UA" sz="2200" b="1" dirty="0" smtClean="0">
                <a:solidFill>
                  <a:srgbClr val="00B050"/>
                </a:solidFill>
              </a:rPr>
              <a:t>3</a:t>
            </a:r>
            <a:r>
              <a:rPr lang="uk-UA" sz="2200" b="1" dirty="0" smtClean="0">
                <a:solidFill>
                  <a:schemeClr val="tx1"/>
                </a:solidFill>
              </a:rPr>
              <a:t>),</a:t>
            </a:r>
            <a:r>
              <a:rPr lang="uk-UA" sz="2200" b="1" dirty="0" smtClean="0"/>
              <a:t> </a:t>
            </a:r>
            <a:r>
              <a:rPr lang="uk-UA" sz="2200" b="1" dirty="0" smtClean="0">
                <a:solidFill>
                  <a:srgbClr val="00B050"/>
                </a:solidFill>
              </a:rPr>
              <a:t>мова тексту</a:t>
            </a:r>
            <a:r>
              <a:rPr lang="uk-UA" sz="2200" b="1" dirty="0" smtClean="0">
                <a:solidFill>
                  <a:schemeClr val="tx1"/>
                </a:solidFill>
              </a:rPr>
              <a:t>,</a:t>
            </a:r>
            <a:r>
              <a:rPr lang="uk-UA" sz="2200" b="1" dirty="0" smtClean="0"/>
              <a:t> </a:t>
            </a:r>
            <a:r>
              <a:rPr lang="uk-UA" sz="2200" b="1" dirty="0" smtClean="0">
                <a:solidFill>
                  <a:schemeClr val="tx1"/>
                </a:solidFill>
              </a:rPr>
              <a:t>де стоїть курсор (</a:t>
            </a:r>
            <a:r>
              <a:rPr lang="uk-UA" sz="2200" b="1" dirty="0" smtClean="0">
                <a:solidFill>
                  <a:srgbClr val="00B050"/>
                </a:solidFill>
              </a:rPr>
              <a:t>4</a:t>
            </a:r>
            <a:r>
              <a:rPr lang="uk-UA" sz="2200" b="1" dirty="0" smtClean="0">
                <a:solidFill>
                  <a:schemeClr val="tx1"/>
                </a:solidFill>
              </a:rPr>
              <a:t>) тощо</a:t>
            </a:r>
            <a:r>
              <a:rPr lang="ru-RU" sz="2200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807" y="2631108"/>
            <a:ext cx="8392653" cy="89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4" name="Таблиця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7520750"/>
              </p:ext>
            </p:extLst>
          </p:nvPr>
        </p:nvGraphicFramePr>
        <p:xfrm>
          <a:off x="647564" y="3717032"/>
          <a:ext cx="6478096" cy="23402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39048"/>
                <a:gridCol w="3239048"/>
              </a:tblGrid>
              <a:tr h="2340260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600" kern="1200" dirty="0" smtClean="0"/>
                        <a:t>Індикатор </a:t>
                      </a:r>
                      <a:r>
                        <a:rPr lang="uk-UA" sz="1600" kern="1200" dirty="0" smtClean="0"/>
                        <a:t>номера поточної сторінки  </a:t>
                      </a:r>
                      <a:endParaRPr lang="uk-UA" sz="1600" kern="1200" dirty="0" smtClean="0"/>
                    </a:p>
                    <a:p>
                      <a:pPr marL="0" indent="0">
                        <a:buNone/>
                      </a:pPr>
                      <a:r>
                        <a:rPr lang="uk-UA" sz="1600" kern="1200" dirty="0" smtClean="0"/>
                        <a:t>  </a:t>
                      </a:r>
                      <a:endParaRPr lang="ru-RU" sz="1600" kern="1200" dirty="0" smtClean="0"/>
                    </a:p>
                    <a:p>
                      <a:r>
                        <a:rPr lang="uk-UA" sz="1600" kern="1200" dirty="0" smtClean="0"/>
                        <a:t>2. Індикатор кількості слів у </a:t>
                      </a:r>
                      <a:r>
                        <a:rPr lang="uk-UA" sz="1600" kern="1200" dirty="0" smtClean="0"/>
                        <a:t>документі</a:t>
                      </a:r>
                    </a:p>
                    <a:p>
                      <a:endParaRPr lang="ru-RU" sz="1600" kern="1200" dirty="0" smtClean="0"/>
                    </a:p>
                    <a:p>
                      <a:r>
                        <a:rPr lang="uk-UA" sz="1600" kern="1200" dirty="0" smtClean="0"/>
                        <a:t>3. Індикатор стану режиму перевірки правопису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/>
                        <a:t>4. </a:t>
                      </a:r>
                      <a:r>
                        <a:rPr lang="uk-UA" sz="1600" kern="1200" dirty="0" smtClean="0"/>
                        <a:t>Індикатор мови </a:t>
                      </a:r>
                      <a:r>
                        <a:rPr lang="uk-UA" sz="1600" kern="1200" dirty="0" smtClean="0"/>
                        <a:t>тексту</a:t>
                      </a:r>
                    </a:p>
                    <a:p>
                      <a:endParaRPr lang="ru-RU" sz="1600" kern="1200" dirty="0" smtClean="0"/>
                    </a:p>
                    <a:p>
                      <a:r>
                        <a:rPr lang="uk-UA" sz="1600" kern="1200" dirty="0" smtClean="0"/>
                        <a:t>5. Кнопки режимів перегляду </a:t>
                      </a:r>
                      <a:r>
                        <a:rPr lang="uk-UA" sz="1600" kern="1200" dirty="0" smtClean="0"/>
                        <a:t>документа</a:t>
                      </a:r>
                    </a:p>
                    <a:p>
                      <a:endParaRPr lang="ru-RU" sz="1600" kern="1200" dirty="0" smtClean="0"/>
                    </a:p>
                    <a:p>
                      <a:r>
                        <a:rPr lang="uk-UA" sz="1600" kern="1200" dirty="0" smtClean="0"/>
                        <a:t>6. Повзунок і кнопки для встановлення масштабу відображення документа</a:t>
                      </a:r>
                      <a:endParaRPr lang="ru-RU" sz="16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4228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-30716" y="368660"/>
            <a:ext cx="9124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РЕЖИМИ ПЕРЕГЛЯДУ ДОКУМЕНТА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7904" y="908720"/>
            <a:ext cx="8492568" cy="1157764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Для зручності роботи з документом у правій частині </a:t>
            </a:r>
            <a:r>
              <a:rPr lang="uk-UA" sz="2000" b="1" dirty="0" smtClean="0">
                <a:solidFill>
                  <a:srgbClr val="33CC33"/>
                </a:solidFill>
              </a:rPr>
              <a:t>Рядку стану </a:t>
            </a:r>
            <a:r>
              <a:rPr lang="uk-UA" sz="2000" b="1" dirty="0" smtClean="0">
                <a:solidFill>
                  <a:schemeClr val="tx1"/>
                </a:solidFill>
              </a:rPr>
              <a:t>можна встановити потрібний</a:t>
            </a:r>
            <a:r>
              <a:rPr lang="uk-UA" sz="2000" b="1" dirty="0" smtClean="0"/>
              <a:t> </a:t>
            </a:r>
            <a:r>
              <a:rPr lang="uk-UA" sz="2000" b="1" dirty="0" smtClean="0">
                <a:solidFill>
                  <a:srgbClr val="33CC33"/>
                </a:solidFill>
              </a:rPr>
              <a:t>режим перегляду документа </a:t>
            </a:r>
            <a:r>
              <a:rPr lang="uk-UA" sz="2000" b="1" dirty="0" smtClean="0">
                <a:solidFill>
                  <a:schemeClr val="tx1"/>
                </a:solidFill>
              </a:rPr>
              <a:t>вибором відповідних кнопок</a:t>
            </a:r>
            <a:r>
              <a:rPr lang="ru-RU" sz="2200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1628800"/>
            <a:ext cx="1643074" cy="38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" name="Таблиця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306188"/>
              </p:ext>
            </p:extLst>
          </p:nvPr>
        </p:nvGraphicFramePr>
        <p:xfrm>
          <a:off x="524175" y="2166244"/>
          <a:ext cx="8044269" cy="4037562"/>
        </p:xfrm>
        <a:graphic>
          <a:graphicData uri="http://schemas.openxmlformats.org/drawingml/2006/table">
            <a:tbl>
              <a:tblPr/>
              <a:tblGrid>
                <a:gridCol w="1015295"/>
                <a:gridCol w="2247599"/>
                <a:gridCol w="4781375"/>
              </a:tblGrid>
              <a:tr h="376748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noProof="0" dirty="0" smtClean="0">
                          <a:latin typeface="Century Schoolbook"/>
                          <a:ea typeface="Times New Roman"/>
                          <a:cs typeface="Times New Roman"/>
                        </a:rPr>
                        <a:t>Режими перегляду документ</a:t>
                      </a:r>
                      <a:r>
                        <a:rPr lang="ru-RU" sz="1800" dirty="0" smtClean="0">
                          <a:latin typeface="Century Schoolbook"/>
                          <a:ea typeface="Times New Roman"/>
                          <a:cs typeface="Times New Roman"/>
                        </a:rPr>
                        <a:t>а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Century Schoolbook"/>
                          <a:ea typeface="Times New Roman"/>
                          <a:cs typeface="Century Schoolbook"/>
                        </a:rPr>
                        <a:t>Кнопка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Century Schoolbook"/>
                          <a:ea typeface="Times New Roman"/>
                          <a:cs typeface="Century Schoolbook"/>
                        </a:rPr>
                        <a:t>Режим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Century Schoolbook"/>
                          <a:ea typeface="Times New Roman"/>
                          <a:cs typeface="Century Schoolbook"/>
                        </a:rPr>
                        <a:t>Використання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entury Schoolbook"/>
                          <a:ea typeface="Times New Roman"/>
                          <a:cs typeface="Century Schoolbook"/>
                        </a:rPr>
                        <a:t>Розмітка сторінок</a:t>
                      </a:r>
                      <a:endParaRPr lang="ru-RU" sz="20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entury Schoolbook"/>
                          <a:ea typeface="Times New Roman"/>
                          <a:cs typeface="Century Schoolbook"/>
                        </a:rPr>
                        <a:t>Зручний під час створення, </a:t>
                      </a:r>
                      <a:r>
                        <a:rPr lang="uk-UA" sz="1800" dirty="0" smtClean="0">
                          <a:latin typeface="Century Schoolbook"/>
                          <a:ea typeface="Times New Roman"/>
                          <a:cs typeface="Century Schoolbook"/>
                        </a:rPr>
                        <a:t>редагування </a:t>
                      </a:r>
                      <a:r>
                        <a:rPr lang="uk-UA" sz="1800" dirty="0">
                          <a:latin typeface="Century Schoolbook"/>
                          <a:ea typeface="Times New Roman"/>
                          <a:cs typeface="Century Schoolbook"/>
                        </a:rPr>
                        <a:t>та форматування документа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latin typeface="Century Schoolbook"/>
                          <a:ea typeface="Times New Roman"/>
                          <a:cs typeface="Century Schoolbook"/>
                        </a:rPr>
                        <a:t>Режим читання</a:t>
                      </a:r>
                      <a:endParaRPr lang="ru-RU" sz="20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entury Schoolbook"/>
                          <a:ea typeface="Times New Roman"/>
                          <a:cs typeface="Century Schoolbook"/>
                        </a:rPr>
                        <a:t>Зручний для читання документа з </a:t>
                      </a:r>
                      <a:r>
                        <a:rPr lang="uk-UA" sz="1800" dirty="0" smtClean="0">
                          <a:latin typeface="Century Schoolbook"/>
                          <a:ea typeface="Times New Roman"/>
                          <a:cs typeface="Century Schoolbook"/>
                        </a:rPr>
                        <a:t>екрана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smtClean="0">
                          <a:latin typeface="Century Schoolbook"/>
                          <a:ea typeface="Times New Roman"/>
                          <a:cs typeface="Times New Roman"/>
                        </a:rPr>
                        <a:t>Веб-документ</a:t>
                      </a:r>
                      <a:endParaRPr lang="uk-UA" sz="2000" noProof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smtClean="0">
                          <a:latin typeface="Century Schoolbook"/>
                          <a:ea typeface="Times New Roman"/>
                          <a:cs typeface="Times New Roman"/>
                        </a:rPr>
                        <a:t>Зручний для перегляду документа</a:t>
                      </a:r>
                      <a:endParaRPr lang="uk-UA" sz="1800" noProof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14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smtClean="0">
                          <a:latin typeface="Century Schoolbook"/>
                          <a:ea typeface="Times New Roman"/>
                          <a:cs typeface="Times New Roman"/>
                        </a:rPr>
                        <a:t>Структура</a:t>
                      </a:r>
                      <a:endParaRPr lang="uk-UA" sz="2000" noProof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smtClean="0">
                          <a:latin typeface="Century Schoolbook"/>
                          <a:ea typeface="Times New Roman"/>
                          <a:cs typeface="Times New Roman"/>
                        </a:rPr>
                        <a:t>Зручний для роботи над планом документа</a:t>
                      </a:r>
                      <a:endParaRPr lang="uk-UA" sz="1800" noProof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3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noProof="0" dirty="0" smtClean="0">
                          <a:latin typeface="Century Schoolbook"/>
                          <a:ea typeface="Times New Roman"/>
                          <a:cs typeface="Times New Roman"/>
                        </a:rPr>
                        <a:t>Чернетка</a:t>
                      </a:r>
                      <a:endParaRPr lang="uk-UA" sz="2000" noProof="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 smtClean="0">
                          <a:latin typeface="Century Schoolbook"/>
                          <a:ea typeface="Times New Roman"/>
                          <a:cs typeface="Times New Roman"/>
                        </a:rPr>
                        <a:t>Зручний під час уведення та </a:t>
                      </a:r>
                      <a:endParaRPr lang="uk-UA" sz="1800" noProof="0" dirty="0" smtClean="0">
                        <a:latin typeface="Century Schoolbook"/>
                        <a:ea typeface="Times New Roman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noProof="0" dirty="0" smtClean="0">
                          <a:latin typeface="Century Schoolbook"/>
                          <a:ea typeface="Times New Roman"/>
                          <a:cs typeface="Times New Roman"/>
                        </a:rPr>
                        <a:t>редагування </a:t>
                      </a:r>
                      <a:r>
                        <a:rPr lang="uk-UA" sz="1800" noProof="0" dirty="0" smtClean="0">
                          <a:latin typeface="Century Schoolbook"/>
                          <a:ea typeface="Times New Roman"/>
                          <a:cs typeface="Times New Roman"/>
                        </a:rPr>
                        <a:t>документа (без його форматування)</a:t>
                      </a:r>
                      <a:endParaRPr lang="uk-UA" sz="1800" noProof="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483" y="3717032"/>
            <a:ext cx="380999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632" y="3102166"/>
            <a:ext cx="304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0438" y="4244924"/>
            <a:ext cx="352425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496" y="4761148"/>
            <a:ext cx="32385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582" y="5481414"/>
            <a:ext cx="3429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01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4" y="576120"/>
            <a:ext cx="9124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МАСШТАБ</a:t>
            </a:r>
            <a:endParaRPr lang="uk-UA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17" name="Групувати 16"/>
          <p:cNvGrpSpPr/>
          <p:nvPr/>
        </p:nvGrpSpPr>
        <p:grpSpPr>
          <a:xfrm>
            <a:off x="613366" y="3068704"/>
            <a:ext cx="7000924" cy="2286016"/>
            <a:chOff x="1285852" y="4857760"/>
            <a:chExt cx="5892082" cy="1643074"/>
          </a:xfrm>
        </p:grpSpPr>
        <p:sp>
          <p:nvSpPr>
            <p:cNvPr id="18" name="Прямокутник 17"/>
            <p:cNvSpPr/>
            <p:nvPr/>
          </p:nvSpPr>
          <p:spPr>
            <a:xfrm>
              <a:off x="3143240" y="6143644"/>
              <a:ext cx="1285852" cy="357190"/>
            </a:xfrm>
            <a:prstGeom prst="rect">
              <a:avLst/>
            </a:prstGeom>
            <a:solidFill>
              <a:srgbClr val="0410F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Зменшити</a:t>
              </a:r>
              <a:endParaRPr lang="ru-RU" dirty="0"/>
            </a:p>
          </p:txBody>
        </p:sp>
        <p:sp>
          <p:nvSpPr>
            <p:cNvPr id="19" name="Прямокутник 18"/>
            <p:cNvSpPr/>
            <p:nvPr/>
          </p:nvSpPr>
          <p:spPr>
            <a:xfrm>
              <a:off x="5643570" y="6143644"/>
              <a:ext cx="1357322" cy="357190"/>
            </a:xfrm>
            <a:prstGeom prst="rect">
              <a:avLst/>
            </a:prstGeom>
            <a:solidFill>
              <a:srgbClr val="0410F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Збільшити</a:t>
              </a:r>
              <a:endParaRPr lang="ru-RU" dirty="0"/>
            </a:p>
          </p:txBody>
        </p:sp>
        <p:grpSp>
          <p:nvGrpSpPr>
            <p:cNvPr id="20" name="Групувати 22"/>
            <p:cNvGrpSpPr/>
            <p:nvPr/>
          </p:nvGrpSpPr>
          <p:grpSpPr>
            <a:xfrm>
              <a:off x="1285852" y="4857760"/>
              <a:ext cx="5892082" cy="1285884"/>
              <a:chOff x="1285852" y="4857760"/>
              <a:chExt cx="5892082" cy="1285884"/>
            </a:xfrm>
          </p:grpSpPr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85852" y="5429264"/>
                <a:ext cx="5892082" cy="5000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2" name="Прямокутник 21"/>
              <p:cNvSpPr/>
              <p:nvPr/>
            </p:nvSpPr>
            <p:spPr>
              <a:xfrm>
                <a:off x="4500562" y="4857760"/>
                <a:ext cx="1285852" cy="357190"/>
              </a:xfrm>
              <a:prstGeom prst="rect">
                <a:avLst/>
              </a:prstGeom>
              <a:solidFill>
                <a:srgbClr val="0410FC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uk-UA" dirty="0" smtClean="0"/>
                  <a:t>Повзунок</a:t>
                </a:r>
                <a:endParaRPr lang="ru-RU" dirty="0"/>
              </a:p>
            </p:txBody>
          </p:sp>
          <p:cxnSp>
            <p:nvCxnSpPr>
              <p:cNvPr id="23" name="Пряма зі стрілкою 22"/>
              <p:cNvCxnSpPr/>
              <p:nvPr/>
            </p:nvCxnSpPr>
            <p:spPr>
              <a:xfrm rot="16200000" flipH="1">
                <a:off x="5000636" y="5357818"/>
                <a:ext cx="285752" cy="1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 зі стрілкою 23"/>
              <p:cNvCxnSpPr/>
              <p:nvPr/>
            </p:nvCxnSpPr>
            <p:spPr>
              <a:xfrm rot="5400000" flipH="1" flipV="1">
                <a:off x="3643314" y="6000760"/>
                <a:ext cx="285752" cy="1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 зі стрілкою 24"/>
              <p:cNvCxnSpPr/>
              <p:nvPr/>
            </p:nvCxnSpPr>
            <p:spPr>
              <a:xfrm rot="5400000" flipH="1" flipV="1">
                <a:off x="6215082" y="6000760"/>
                <a:ext cx="285752" cy="16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6" name="TextBox 25"/>
          <p:cNvSpPr txBox="1"/>
          <p:nvPr/>
        </p:nvSpPr>
        <p:spPr>
          <a:xfrm>
            <a:off x="343979" y="1232756"/>
            <a:ext cx="8512497" cy="1464231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Можна встановити потрібний </a:t>
            </a:r>
            <a:r>
              <a:rPr lang="uk-UA" sz="2000" b="1" dirty="0" smtClean="0">
                <a:solidFill>
                  <a:srgbClr val="33CC33"/>
                </a:solidFill>
              </a:rPr>
              <a:t>масштаб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відображення документа у вікні. Для цього слід у </a:t>
            </a:r>
            <a:r>
              <a:rPr lang="uk-UA" sz="2000" b="1" dirty="0" smtClean="0">
                <a:solidFill>
                  <a:srgbClr val="33CC33"/>
                </a:solidFill>
              </a:rPr>
              <a:t>Рядку стану </a:t>
            </a:r>
            <a:r>
              <a:rPr lang="uk-UA" sz="2000" b="1" dirty="0" smtClean="0">
                <a:solidFill>
                  <a:schemeClr val="tx1"/>
                </a:solidFill>
              </a:rPr>
              <a:t>перемістити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rgbClr val="33CC33"/>
                </a:solidFill>
              </a:rPr>
              <a:t>повзунок установлення масштабу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у потрібне місце або збільшити чи зменшити масштаб вибором відповідних кнопок.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931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AutoShape 4" descr="http://lyceum38.kiev.ua/upload/Images%202/%D0%B7%D0%BD%D0%B0%D0%BA%20%D0%BE%D0%BA%D0%BB%D0%B8%D0%BA%D1%8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1873961"/>
            <a:ext cx="3607619" cy="4617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кутник 11"/>
          <p:cNvSpPr/>
          <p:nvPr/>
        </p:nvSpPr>
        <p:spPr>
          <a:xfrm>
            <a:off x="714348" y="200834"/>
            <a:ext cx="81439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Працюємо за комп’ютером</a:t>
            </a:r>
          </a:p>
        </p:txBody>
      </p:sp>
      <p:sp>
        <p:nvSpPr>
          <p:cNvPr id="13" name="Округлена прямокутна виноска 12"/>
          <p:cNvSpPr/>
          <p:nvPr/>
        </p:nvSpPr>
        <p:spPr>
          <a:xfrm>
            <a:off x="500034" y="1000108"/>
            <a:ext cx="8176422" cy="873853"/>
          </a:xfrm>
          <a:prstGeom prst="wedgeRoundRectCallout">
            <a:avLst>
              <a:gd name="adj1" fmla="val 18586"/>
              <a:gd name="adj2" fmla="val 774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dirty="0" smtClean="0">
                <a:solidFill>
                  <a:srgbClr val="FF0000"/>
                </a:solidFill>
                <a:latin typeface="alebarda" pitchFamily="50" charset="0"/>
              </a:rPr>
              <a:t>Увага! </a:t>
            </a:r>
            <a:r>
              <a:rPr lang="uk-UA" b="1" i="1" dirty="0" smtClean="0">
                <a:solidFill>
                  <a:schemeClr val="tx1"/>
                </a:solidFill>
                <a:latin typeface="alebarda" pitchFamily="50" charset="0"/>
                <a:ea typeface="Adobe Kaiti Std R" pitchFamily="18" charset="-128"/>
              </a:rPr>
              <a:t>Під час роботи з комп’ютером дотримуйтеся правил безпеки та санітарно-гігієнічних норм.</a:t>
            </a:r>
            <a:endParaRPr lang="uk-UA" b="1" dirty="0">
              <a:solidFill>
                <a:schemeClr val="tx1"/>
              </a:solidFill>
              <a:latin typeface="alebarda" pitchFamily="50" charset="0"/>
              <a:ea typeface="Adobe Kaiti Std R" pitchFamily="18" charset="-128"/>
            </a:endParaRPr>
          </a:p>
        </p:txBody>
      </p:sp>
      <p:pic>
        <p:nvPicPr>
          <p:cNvPr id="4098" name="Picture 2" descr="C:\Users\Admin\Desktop\7 клас інформатика\10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2492896"/>
            <a:ext cx="2495956" cy="228601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35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93334" y="1448780"/>
            <a:ext cx="8355130" cy="4493538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36000" rIns="36000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1. </a:t>
            </a:r>
            <a:r>
              <a:rPr lang="uk-UA" sz="2200" dirty="0" smtClean="0">
                <a:solidFill>
                  <a:schemeClr val="tx1"/>
                </a:solidFill>
              </a:rPr>
              <a:t>Запустіть текстовий процесор </a:t>
            </a:r>
            <a:r>
              <a:rPr lang="en-US" sz="2200" dirty="0" smtClean="0">
                <a:solidFill>
                  <a:schemeClr val="tx1"/>
                </a:solidFill>
              </a:rPr>
              <a:t>Word </a:t>
            </a:r>
            <a:r>
              <a:rPr lang="uk-UA" sz="2200" dirty="0" smtClean="0">
                <a:solidFill>
                  <a:schemeClr val="tx1"/>
                </a:solidFill>
              </a:rPr>
              <a:t>різними способами</a:t>
            </a:r>
            <a:r>
              <a:rPr lang="ru-RU" sz="2200" dirty="0" smtClean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ru-RU" sz="2200" dirty="0">
                <a:solidFill>
                  <a:schemeClr val="tx1"/>
                </a:solidFill>
              </a:rPr>
              <a:t> </a:t>
            </a:r>
            <a:r>
              <a:rPr lang="ru-RU" sz="2200" dirty="0" smtClean="0">
                <a:solidFill>
                  <a:schemeClr val="tx1"/>
                </a:solidFill>
              </a:rPr>
              <a:t>    </a:t>
            </a:r>
            <a:r>
              <a:rPr lang="ru-RU" sz="2200" dirty="0" smtClean="0">
                <a:solidFill>
                  <a:schemeClr val="tx1"/>
                </a:solidFill>
              </a:rPr>
              <a:t>1</a:t>
            </a:r>
            <a:r>
              <a:rPr lang="ru-RU" sz="2200" dirty="0" smtClean="0">
                <a:solidFill>
                  <a:schemeClr val="tx1"/>
                </a:solidFill>
              </a:rPr>
              <a:t>) </a:t>
            </a:r>
            <a:r>
              <a:rPr lang="uk-UA" sz="2200" dirty="0" smtClean="0">
                <a:solidFill>
                  <a:schemeClr val="tx1"/>
                </a:solidFill>
              </a:rPr>
              <a:t>Виконайте </a:t>
            </a:r>
            <a:r>
              <a:rPr lang="uk-UA" sz="2200" dirty="0" smtClean="0">
                <a:solidFill>
                  <a:srgbClr val="33CC33"/>
                </a:solidFill>
              </a:rPr>
              <a:t>Пуск</a:t>
            </a:r>
            <a:r>
              <a:rPr lang="uk-UA" sz="2200" dirty="0" smtClean="0"/>
              <a:t> </a:t>
            </a:r>
            <a:r>
              <a:rPr lang="uk-UA" sz="2200" dirty="0" smtClean="0">
                <a:solidFill>
                  <a:schemeClr val="tx1"/>
                </a:solidFill>
              </a:rPr>
              <a:t>→</a:t>
            </a:r>
            <a:r>
              <a:rPr lang="uk-UA" sz="2200" dirty="0" smtClean="0"/>
              <a:t> </a:t>
            </a:r>
            <a:r>
              <a:rPr lang="uk-UA" sz="2200" dirty="0" smtClean="0">
                <a:solidFill>
                  <a:srgbClr val="33CC33"/>
                </a:solidFill>
              </a:rPr>
              <a:t>Усі</a:t>
            </a:r>
            <a:r>
              <a:rPr lang="uk-UA" sz="2200" dirty="0" smtClean="0">
                <a:solidFill>
                  <a:srgbClr val="FFFF00"/>
                </a:solidFill>
              </a:rPr>
              <a:t> </a:t>
            </a:r>
            <a:r>
              <a:rPr lang="uk-UA" sz="2200" dirty="0" smtClean="0">
                <a:solidFill>
                  <a:srgbClr val="33CC33"/>
                </a:solidFill>
              </a:rPr>
              <a:t>програми</a:t>
            </a:r>
            <a:r>
              <a:rPr lang="uk-UA" sz="2200" dirty="0" smtClean="0"/>
              <a:t> </a:t>
            </a:r>
            <a:r>
              <a:rPr lang="uk-UA" sz="2200" dirty="0" smtClean="0">
                <a:solidFill>
                  <a:schemeClr val="tx1"/>
                </a:solidFill>
              </a:rPr>
              <a:t>→</a:t>
            </a:r>
            <a:r>
              <a:rPr lang="uk-UA" sz="2200" dirty="0" smtClean="0"/>
              <a:t> </a:t>
            </a:r>
            <a:r>
              <a:rPr lang="en-US" sz="2200" dirty="0" smtClean="0">
                <a:solidFill>
                  <a:srgbClr val="33CC33"/>
                </a:solidFill>
              </a:rPr>
              <a:t>Microsoft Office</a:t>
            </a:r>
            <a:r>
              <a:rPr lang="uk-UA" sz="2200" dirty="0" smtClean="0">
                <a:solidFill>
                  <a:srgbClr val="33CC33"/>
                </a:solidFill>
              </a:rPr>
              <a:t> </a:t>
            </a:r>
            <a:r>
              <a:rPr lang="en-US" sz="2200" dirty="0" smtClean="0">
                <a:solidFill>
                  <a:schemeClr val="tx1"/>
                </a:solidFill>
              </a:rPr>
              <a:t>→</a:t>
            </a:r>
            <a:r>
              <a:rPr lang="uk-UA" sz="2200" dirty="0" smtClean="0"/>
              <a:t> </a:t>
            </a:r>
            <a:r>
              <a:rPr lang="en-US" sz="2200" dirty="0" smtClean="0">
                <a:solidFill>
                  <a:srgbClr val="33CC33"/>
                </a:solidFill>
              </a:rPr>
              <a:t>Microsoft Office Word 2007</a:t>
            </a:r>
            <a:r>
              <a:rPr lang="en-US" sz="2200" i="1" dirty="0" smtClean="0">
                <a:solidFill>
                  <a:schemeClr val="tx1"/>
                </a:solidFill>
              </a:rPr>
              <a:t>. </a:t>
            </a:r>
            <a:r>
              <a:rPr lang="uk-UA" sz="2200" i="1" dirty="0" smtClean="0">
                <a:solidFill>
                  <a:schemeClr val="tx1"/>
                </a:solidFill>
              </a:rPr>
              <a:t>Закрийте вікно програми </a:t>
            </a:r>
            <a:r>
              <a:rPr lang="ru-RU" sz="2200" i="1" dirty="0" err="1" smtClean="0">
                <a:solidFill>
                  <a:schemeClr val="tx1"/>
                </a:solidFill>
              </a:rPr>
              <a:t>кнопкою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  <a:endParaRPr lang="en-US" sz="2200" dirty="0" smtClean="0">
              <a:solidFill>
                <a:schemeClr val="tx1"/>
              </a:solidFill>
            </a:endParaRPr>
          </a:p>
          <a:p>
            <a:pPr algn="just"/>
            <a:r>
              <a:rPr lang="uk-UA" sz="2200" dirty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chemeClr val="bg1"/>
                </a:solidFill>
              </a:rPr>
              <a:t>    </a:t>
            </a:r>
            <a:r>
              <a:rPr lang="en-US" sz="2200" dirty="0" smtClean="0">
                <a:solidFill>
                  <a:schemeClr val="tx1"/>
                </a:solidFill>
              </a:rPr>
              <a:t>2</a:t>
            </a:r>
            <a:r>
              <a:rPr lang="en-US" sz="2200" dirty="0" smtClean="0">
                <a:solidFill>
                  <a:schemeClr val="tx1"/>
                </a:solidFill>
              </a:rPr>
              <a:t>) </a:t>
            </a:r>
            <a:r>
              <a:rPr lang="uk-UA" sz="2200" dirty="0" smtClean="0">
                <a:solidFill>
                  <a:schemeClr val="tx1"/>
                </a:solidFill>
              </a:rPr>
              <a:t>Двічі клацніть на ярлику програми на </a:t>
            </a:r>
            <a:r>
              <a:rPr lang="uk-UA" sz="2200" dirty="0" smtClean="0">
                <a:solidFill>
                  <a:srgbClr val="33CC33"/>
                </a:solidFill>
              </a:rPr>
              <a:t>Робочому столі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uk-UA" sz="2200" i="1" dirty="0" smtClean="0">
                <a:solidFill>
                  <a:schemeClr val="tx1"/>
                </a:solidFill>
              </a:rPr>
              <a:t>Закрийте вікно програми</a:t>
            </a:r>
            <a:r>
              <a:rPr lang="ru-RU" sz="2200" i="1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    3</a:t>
            </a:r>
            <a:r>
              <a:rPr lang="ru-RU" sz="2200" dirty="0" smtClean="0">
                <a:solidFill>
                  <a:schemeClr val="tx1"/>
                </a:solidFill>
              </a:rPr>
              <a:t>) </a:t>
            </a:r>
            <a:r>
              <a:rPr lang="uk-UA" sz="2200" dirty="0" smtClean="0">
                <a:solidFill>
                  <a:schemeClr val="tx1"/>
                </a:solidFill>
              </a:rPr>
              <a:t>Двічі клацніть на текстовому файлі </a:t>
            </a:r>
            <a:r>
              <a:rPr lang="uk-UA" sz="2200" dirty="0" smtClean="0">
                <a:solidFill>
                  <a:srgbClr val="33CC33"/>
                </a:solidFill>
              </a:rPr>
              <a:t>вправа </a:t>
            </a:r>
            <a:r>
              <a:rPr lang="ru-RU" sz="2200" dirty="0" smtClean="0">
                <a:solidFill>
                  <a:srgbClr val="33CC33"/>
                </a:solidFill>
              </a:rPr>
              <a:t>4.1.</a:t>
            </a:r>
            <a:r>
              <a:rPr lang="en-US" sz="2200" dirty="0" err="1" smtClean="0">
                <a:solidFill>
                  <a:srgbClr val="33CC33"/>
                </a:solidFill>
              </a:rPr>
              <a:t>docx</a:t>
            </a:r>
            <a:r>
              <a:rPr lang="en-US" sz="2200" dirty="0" smtClean="0">
                <a:solidFill>
                  <a:schemeClr val="tx1"/>
                </a:solidFill>
              </a:rPr>
              <a:t>, </a:t>
            </a:r>
            <a:r>
              <a:rPr lang="uk-UA" sz="2200" dirty="0" smtClean="0">
                <a:solidFill>
                  <a:schemeClr val="tx1"/>
                </a:solidFill>
              </a:rPr>
              <a:t>який міститься в папці</a:t>
            </a:r>
            <a:r>
              <a:rPr lang="uk-UA" sz="2200" dirty="0" smtClean="0">
                <a:solidFill>
                  <a:schemeClr val="bg1"/>
                </a:solidFill>
              </a:rPr>
              <a:t> </a:t>
            </a:r>
            <a:r>
              <a:rPr lang="uk-UA" sz="2200" dirty="0" smtClean="0">
                <a:solidFill>
                  <a:srgbClr val="33CC33"/>
                </a:solidFill>
              </a:rPr>
              <a:t>Розділ </a:t>
            </a:r>
            <a:r>
              <a:rPr lang="ru-RU" sz="2200" dirty="0" smtClean="0">
                <a:solidFill>
                  <a:srgbClr val="33CC33"/>
                </a:solidFill>
              </a:rPr>
              <a:t>4\Пункт 4.1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2. </a:t>
            </a:r>
            <a:r>
              <a:rPr lang="uk-UA" sz="2200" dirty="0" smtClean="0">
                <a:solidFill>
                  <a:schemeClr val="tx1"/>
                </a:solidFill>
              </a:rPr>
              <a:t>Роздивіться вікно програми </a:t>
            </a:r>
            <a:r>
              <a:rPr lang="en-US" sz="2200" dirty="0" smtClean="0">
                <a:solidFill>
                  <a:schemeClr val="tx1"/>
                </a:solidFill>
              </a:rPr>
              <a:t>Word. </a:t>
            </a:r>
            <a:r>
              <a:rPr lang="uk-UA" sz="2200" dirty="0" smtClean="0">
                <a:solidFill>
                  <a:schemeClr val="tx1"/>
                </a:solidFill>
              </a:rPr>
              <a:t>Знайдіть елементи вікна, описані </a:t>
            </a:r>
            <a:r>
              <a:rPr lang="ru-RU" sz="2200" dirty="0" smtClean="0">
                <a:solidFill>
                  <a:schemeClr val="tx1"/>
                </a:solidFill>
              </a:rPr>
              <a:t>на рисунку 4.2.</a:t>
            </a:r>
          </a:p>
          <a:p>
            <a:pPr algn="just"/>
            <a:r>
              <a:rPr lang="ru-RU" sz="2200" dirty="0" smtClean="0">
                <a:solidFill>
                  <a:schemeClr val="tx1"/>
                </a:solidFill>
              </a:rPr>
              <a:t>3</a:t>
            </a:r>
            <a:r>
              <a:rPr lang="uk-UA" sz="2200" dirty="0" smtClean="0">
                <a:solidFill>
                  <a:schemeClr val="tx1"/>
                </a:solidFill>
              </a:rPr>
              <a:t>. Виберіть по черзі різні вкладки </a:t>
            </a:r>
            <a:r>
              <a:rPr lang="uk-UA" sz="2200" dirty="0" smtClean="0">
                <a:solidFill>
                  <a:srgbClr val="33CC33"/>
                </a:solidFill>
              </a:rPr>
              <a:t>Стрічки</a:t>
            </a:r>
            <a:r>
              <a:rPr lang="uk-UA" sz="2200" dirty="0" smtClean="0">
                <a:solidFill>
                  <a:schemeClr val="tx1"/>
                </a:solidFill>
              </a:rPr>
              <a:t>. Ознайомтеся з переліком елементів керування на цих вкладках та </a:t>
            </a:r>
            <a:r>
              <a:rPr lang="uk-UA" sz="2200" dirty="0" smtClean="0">
                <a:solidFill>
                  <a:schemeClr val="tx1"/>
                </a:solidFill>
              </a:rPr>
              <a:t>їх призначенням,</a:t>
            </a:r>
          </a:p>
          <a:p>
            <a:pPr algn="just"/>
            <a:r>
              <a:rPr lang="uk-UA" sz="2200" dirty="0" smtClean="0">
                <a:solidFill>
                  <a:schemeClr val="tx1"/>
                </a:solidFill>
              </a:rPr>
              <a:t> </a:t>
            </a:r>
            <a:r>
              <a:rPr lang="uk-UA" sz="2200" dirty="0" smtClean="0">
                <a:solidFill>
                  <a:schemeClr val="tx1"/>
                </a:solidFill>
              </a:rPr>
              <a:t>використовуючи підказки, </a:t>
            </a:r>
            <a:r>
              <a:rPr lang="uk-UA" sz="2200" dirty="0" smtClean="0">
                <a:solidFill>
                  <a:schemeClr val="tx1"/>
                </a:solidFill>
              </a:rPr>
              <a:t>які з'являються після наведення</a:t>
            </a:r>
          </a:p>
          <a:p>
            <a:pPr algn="just"/>
            <a:r>
              <a:rPr lang="uk-UA" sz="2200" dirty="0" smtClean="0">
                <a:solidFill>
                  <a:schemeClr val="tx1"/>
                </a:solidFill>
              </a:rPr>
              <a:t>вказівника </a:t>
            </a:r>
            <a:r>
              <a:rPr lang="uk-UA" sz="2200" dirty="0" smtClean="0">
                <a:solidFill>
                  <a:schemeClr val="tx1"/>
                </a:solidFill>
              </a:rPr>
              <a:t>на </a:t>
            </a:r>
            <a:r>
              <a:rPr lang="uk-UA" sz="2200" dirty="0" smtClean="0">
                <a:solidFill>
                  <a:schemeClr val="tx1"/>
                </a:solidFill>
              </a:rPr>
              <a:t>елемент керування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5987" y="944724"/>
            <a:ext cx="8332477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1"/>
                </a:solidFill>
              </a:rPr>
              <a:t>Увага! </a:t>
            </a:r>
            <a:r>
              <a:rPr lang="uk-UA" sz="1400" i="1" dirty="0">
                <a:solidFill>
                  <a:schemeClr val="tx1"/>
                </a:solidFill>
              </a:rPr>
              <a:t>Під час роботи з комп'ютером дотримуйтеся правил без­пеки та санітарно-гігієнічних </a:t>
            </a:r>
            <a:r>
              <a:rPr lang="uk-UA" sz="1400" i="1" dirty="0" smtClean="0">
                <a:solidFill>
                  <a:schemeClr val="tx1"/>
                </a:solidFill>
              </a:rPr>
              <a:t>норм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5342" y="296652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за комп’ютером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887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07975" y="1341939"/>
            <a:ext cx="8548501" cy="1323439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4. </a:t>
            </a:r>
            <a:r>
              <a:rPr lang="uk-UA" sz="2000" dirty="0" smtClean="0">
                <a:solidFill>
                  <a:schemeClr val="tx1"/>
                </a:solidFill>
              </a:rPr>
              <a:t>Перегляньте документ, використовуючи смуги прокручування. З'ясуйте, скільки сторінок у цьому документі.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5. Опрацюйте переміщення </a:t>
            </a:r>
            <a:r>
              <a:rPr lang="uk-UA" sz="2000" dirty="0" err="1" smtClean="0">
                <a:solidFill>
                  <a:schemeClr val="tx1"/>
                </a:solidFill>
              </a:rPr>
              <a:t>курсора</a:t>
            </a:r>
            <a:r>
              <a:rPr lang="uk-UA" sz="2000" dirty="0" smtClean="0">
                <a:solidFill>
                  <a:schemeClr val="tx1"/>
                </a:solidFill>
              </a:rPr>
              <a:t> по тексту, використовуючи клавіші, які наведено нижче: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8500" y="871671"/>
            <a:ext cx="8323960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1"/>
                </a:solidFill>
              </a:rPr>
              <a:t>Увага! </a:t>
            </a:r>
            <a:r>
              <a:rPr lang="uk-UA" sz="1400" i="1" dirty="0">
                <a:solidFill>
                  <a:schemeClr val="tx1"/>
                </a:solidFill>
              </a:rPr>
              <a:t>Під час роботи </a:t>
            </a:r>
            <a:r>
              <a:rPr lang="uk-UA" sz="1400" i="1">
                <a:solidFill>
                  <a:schemeClr val="tx1"/>
                </a:solidFill>
              </a:rPr>
              <a:t>з </a:t>
            </a:r>
            <a:r>
              <a:rPr lang="uk-UA" sz="1400" i="1" smtClean="0">
                <a:solidFill>
                  <a:schemeClr val="tx1"/>
                </a:solidFill>
              </a:rPr>
              <a:t>комп'ютером </a:t>
            </a:r>
            <a:r>
              <a:rPr lang="uk-UA" sz="1400" i="1" dirty="0">
                <a:solidFill>
                  <a:schemeClr val="tx1"/>
                </a:solidFill>
              </a:rPr>
              <a:t>дотримуйтеся правил без­пеки та санітарно-гігієнічних </a:t>
            </a:r>
            <a:r>
              <a:rPr lang="uk-UA" sz="1400" i="1" dirty="0" smtClean="0">
                <a:solidFill>
                  <a:schemeClr val="tx1"/>
                </a:solidFill>
              </a:rPr>
              <a:t>норм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5" name="Таблиця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824164"/>
              </p:ext>
            </p:extLst>
          </p:nvPr>
        </p:nvGraphicFramePr>
        <p:xfrm>
          <a:off x="460375" y="2668351"/>
          <a:ext cx="8252085" cy="2430986"/>
        </p:xfrm>
        <a:graphic>
          <a:graphicData uri="http://schemas.openxmlformats.org/drawingml/2006/table">
            <a:tbl>
              <a:tblPr/>
              <a:tblGrid>
                <a:gridCol w="1267309"/>
                <a:gridCol w="2808312"/>
                <a:gridCol w="1729167"/>
                <a:gridCol w="2447297"/>
              </a:tblGrid>
              <a:tr h="7966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Century Schoolbook"/>
                          <a:ea typeface="Times New Roman"/>
                          <a:cs typeface="Century Schoolbook"/>
                        </a:rPr>
                        <a:t>Клавіша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Century Schoolbook"/>
                          <a:ea typeface="Times New Roman"/>
                          <a:cs typeface="Century Schoolbook"/>
                        </a:rPr>
                        <a:t>Переміщення </a:t>
                      </a:r>
                      <a:r>
                        <a:rPr lang="uk-UA" sz="1800" b="1" i="1" dirty="0" err="1">
                          <a:latin typeface="Century Schoolbook"/>
                          <a:ea typeface="Times New Roman"/>
                          <a:cs typeface="Century Schoolbook"/>
                        </a:rPr>
                        <a:t>курсора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>
                          <a:latin typeface="Century Schoolbook"/>
                          <a:ea typeface="Times New Roman"/>
                          <a:cs typeface="Century Schoolbook"/>
                        </a:rPr>
                        <a:t>Клавіша</a:t>
                      </a:r>
                      <a:endParaRPr lang="ru-RU" sz="180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i="1" dirty="0">
                          <a:latin typeface="Century Schoolbook"/>
                          <a:ea typeface="Times New Roman"/>
                          <a:cs typeface="Century Schoolbook"/>
                        </a:rPr>
                        <a:t>Переміщення </a:t>
                      </a:r>
                      <a:r>
                        <a:rPr lang="uk-UA" sz="1800" b="1" i="1" dirty="0" err="1">
                          <a:latin typeface="Century Schoolbook"/>
                          <a:ea typeface="Times New Roman"/>
                          <a:cs typeface="Century Schoolbook"/>
                        </a:rPr>
                        <a:t>курсора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433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entury Schoolbook"/>
                          <a:ea typeface="Times New Roman"/>
                          <a:cs typeface="Times New Roman"/>
                        </a:rPr>
                        <a:t>↑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b="1" noProof="0" dirty="0" smtClean="0">
                          <a:latin typeface="Century Schoolbook"/>
                          <a:ea typeface="Times New Roman"/>
                          <a:cs typeface="Times New Roman"/>
                        </a:rPr>
                        <a:t>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entury Schoolbook"/>
                          <a:ea typeface="Times New Roman"/>
                          <a:cs typeface="Times New Roman"/>
                        </a:rPr>
                        <a:t>←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Century Schoolbook"/>
                          <a:ea typeface="Times New Roman"/>
                          <a:cs typeface="Times New Roman"/>
                        </a:rPr>
                        <a:t>→</a:t>
                      </a:r>
                      <a:endParaRPr lang="ru-RU" sz="1800" b="1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entury Schoolbook"/>
                          <a:ea typeface="Times New Roman"/>
                          <a:cs typeface="Century Schoolbook"/>
                        </a:rPr>
                        <a:t>На один рядок вгору </a:t>
                      </a:r>
                      <a:endParaRPr lang="uk-UA" sz="1800" dirty="0" smtClean="0">
                        <a:latin typeface="Century Schoolbook"/>
                        <a:ea typeface="Times New Roman"/>
                        <a:cs typeface="Century Schoolbook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entury Schoolbook"/>
                          <a:ea typeface="Times New Roman"/>
                          <a:cs typeface="Century Schoolbook"/>
                        </a:rPr>
                        <a:t>На </a:t>
                      </a:r>
                      <a:r>
                        <a:rPr lang="uk-UA" sz="1800" dirty="0">
                          <a:latin typeface="Century Schoolbook"/>
                          <a:ea typeface="Times New Roman"/>
                          <a:cs typeface="Century Schoolbook"/>
                        </a:rPr>
                        <a:t>один рядок вниз </a:t>
                      </a:r>
                      <a:endParaRPr lang="uk-UA" sz="1800" dirty="0" smtClean="0">
                        <a:latin typeface="Century Schoolbook"/>
                        <a:ea typeface="Times New Roman"/>
                        <a:cs typeface="Century Schoolbook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entury Schoolbook"/>
                          <a:ea typeface="Times New Roman"/>
                          <a:cs typeface="Century Schoolbook"/>
                        </a:rPr>
                        <a:t>На </a:t>
                      </a:r>
                      <a:r>
                        <a:rPr lang="uk-UA" sz="1800" dirty="0">
                          <a:latin typeface="Century Schoolbook"/>
                          <a:ea typeface="Times New Roman"/>
                          <a:cs typeface="Century Schoolbook"/>
                        </a:rPr>
                        <a:t>одну позицію вліво На одну позицію вправо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entury Schoolbook"/>
                          <a:ea typeface="Times New Roman"/>
                          <a:cs typeface="Century Schoolbook"/>
                        </a:rPr>
                        <a:t>Page Up Page Down End </a:t>
                      </a:r>
                      <a:endParaRPr lang="uk-UA" sz="1800" b="1" dirty="0" smtClean="0">
                        <a:latin typeface="Century Schoolbook"/>
                        <a:ea typeface="Times New Roman"/>
                        <a:cs typeface="Century Schoolbook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Century Schoolbook"/>
                          <a:ea typeface="Times New Roman"/>
                          <a:cs typeface="Century Schoolbook"/>
                        </a:rPr>
                        <a:t>Home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latin typeface="Century Schoolbook"/>
                          <a:ea typeface="Times New Roman"/>
                          <a:cs typeface="Century Schoolbook"/>
                        </a:rPr>
                        <a:t>На один екран вгору На один екран вниз </a:t>
                      </a:r>
                      <a:r>
                        <a:rPr lang="uk-UA" sz="1800" b="0" dirty="0">
                          <a:latin typeface="Century Schoolbook"/>
                          <a:ea typeface="Times New Roman"/>
                          <a:cs typeface="Century Schoolbook"/>
                        </a:rPr>
                        <a:t>У</a:t>
                      </a:r>
                      <a:r>
                        <a:rPr lang="uk-UA" sz="1800" b="1" dirty="0">
                          <a:latin typeface="Century Schoolbook"/>
                          <a:ea typeface="Times New Roman"/>
                          <a:cs typeface="Century Schoolbook"/>
                        </a:rPr>
                        <a:t> </a:t>
                      </a:r>
                      <a:r>
                        <a:rPr lang="uk-UA" sz="1800" dirty="0">
                          <a:latin typeface="Century Schoolbook"/>
                          <a:ea typeface="Times New Roman"/>
                          <a:cs typeface="Century Schoolbook"/>
                        </a:rPr>
                        <a:t>кінець рядка </a:t>
                      </a:r>
                      <a:endParaRPr lang="uk-UA" sz="1800" dirty="0" smtClean="0">
                        <a:latin typeface="Century Schoolbook"/>
                        <a:ea typeface="Times New Roman"/>
                        <a:cs typeface="Century Schoolbook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latin typeface="Century Schoolbook"/>
                          <a:ea typeface="Times New Roman"/>
                          <a:cs typeface="Century Schoolbook"/>
                        </a:rPr>
                        <a:t>На </a:t>
                      </a:r>
                      <a:r>
                        <a:rPr lang="uk-UA" sz="1800" dirty="0">
                          <a:latin typeface="Century Schoolbook"/>
                          <a:ea typeface="Times New Roman"/>
                          <a:cs typeface="Century Schoolbook"/>
                        </a:rPr>
                        <a:t>початок рядка</a:t>
                      </a:r>
                      <a:endParaRPr lang="ru-RU" sz="1800" dirty="0">
                        <a:latin typeface="Century Schoolbook"/>
                        <a:ea typeface="Times New Roman"/>
                        <a:cs typeface="Times New Roman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5342" y="296652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за комп’ютером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873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57330" y="1556791"/>
            <a:ext cx="8332477" cy="3385542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6. </a:t>
            </a:r>
            <a:r>
              <a:rPr lang="uk-UA" sz="2000" dirty="0" smtClean="0">
                <a:solidFill>
                  <a:schemeClr val="tx1"/>
                </a:solidFill>
              </a:rPr>
              <a:t>Ознайомтеся з відомостями в </a:t>
            </a:r>
            <a:r>
              <a:rPr lang="uk-UA" sz="2000" dirty="0" smtClean="0">
                <a:solidFill>
                  <a:srgbClr val="33CC33"/>
                </a:solidFill>
              </a:rPr>
              <a:t>Рядку стану</a:t>
            </a:r>
            <a:r>
              <a:rPr lang="uk-UA" sz="2000" dirty="0" smtClean="0">
                <a:solidFill>
                  <a:schemeClr val="tx1"/>
                </a:solidFill>
              </a:rPr>
              <a:t>. Який номер поточної сторінки? Скільки в тексті слів? Яку встановлено мову документа?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7. По черзі встановіть різні режими перегляду документа, вибираючи відповідні кнопки в</a:t>
            </a:r>
            <a:r>
              <a:rPr lang="uk-UA" sz="2000" dirty="0" smtClean="0"/>
              <a:t> </a:t>
            </a:r>
            <a:r>
              <a:rPr lang="uk-UA" sz="2000" dirty="0" smtClean="0">
                <a:solidFill>
                  <a:srgbClr val="33CC33"/>
                </a:solidFill>
              </a:rPr>
              <a:t>Рядку стану</a:t>
            </a:r>
            <a:r>
              <a:rPr lang="uk-UA" sz="2000" dirty="0" smtClean="0">
                <a:solidFill>
                  <a:schemeClr val="tx1"/>
                </a:solidFill>
              </a:rPr>
              <a:t>. З'ясуйте, який з них найзручніший для перегляду документа.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8. Установіть різні масштаби відображення документа. З'ясуйте, який з них ви вважаєте найкращим для читання тексту.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9. Збережіть текстовий документ у вашій папці у файлі з тим самим іменем.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10. Збережіть текстовий документ у папці</a:t>
            </a:r>
            <a:r>
              <a:rPr lang="uk-UA" sz="2000" dirty="0" smtClean="0"/>
              <a:t> </a:t>
            </a:r>
            <a:r>
              <a:rPr lang="uk-UA" sz="2000" dirty="0" smtClean="0">
                <a:solidFill>
                  <a:srgbClr val="33CC33"/>
                </a:solidFill>
              </a:rPr>
              <a:t>Мої документи </a:t>
            </a:r>
            <a:r>
              <a:rPr lang="uk-UA" sz="2000" dirty="0" smtClean="0">
                <a:solidFill>
                  <a:schemeClr val="tx1"/>
                </a:solidFill>
              </a:rPr>
              <a:t>у файлі з іменем</a:t>
            </a:r>
            <a:r>
              <a:rPr lang="uk-UA" sz="2000" dirty="0" smtClean="0"/>
              <a:t> </a:t>
            </a:r>
            <a:r>
              <a:rPr lang="uk-UA" sz="2000" dirty="0" smtClean="0">
                <a:solidFill>
                  <a:srgbClr val="33CC33"/>
                </a:solidFill>
              </a:rPr>
              <a:t>вправа 4.1.10.</a:t>
            </a:r>
            <a:r>
              <a:rPr lang="en-US" sz="2000" dirty="0" smtClean="0">
                <a:solidFill>
                  <a:srgbClr val="33CC33"/>
                </a:solidFill>
              </a:rPr>
              <a:t>d</a:t>
            </a:r>
            <a:r>
              <a:rPr lang="uk-UA" sz="2000" dirty="0" err="1" smtClean="0">
                <a:solidFill>
                  <a:srgbClr val="33CC33"/>
                </a:solidFill>
              </a:rPr>
              <a:t>осх</a:t>
            </a:r>
            <a:r>
              <a:rPr lang="uk-UA" sz="2000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uk-UA" sz="2000" dirty="0" smtClean="0">
                <a:solidFill>
                  <a:schemeClr val="tx1"/>
                </a:solidFill>
              </a:rPr>
              <a:t>11. Закрийте вікно програми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7330" y="1016732"/>
            <a:ext cx="8247118" cy="3405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chemeClr val="tx1"/>
                </a:solidFill>
              </a:rPr>
              <a:t>Увага! </a:t>
            </a:r>
            <a:r>
              <a:rPr lang="uk-UA" sz="1400" i="1" dirty="0">
                <a:solidFill>
                  <a:schemeClr val="tx1"/>
                </a:solidFill>
              </a:rPr>
              <a:t>Під час роботи з комп'ютером дотримуйтеся правил без­пеки та санітарно-гігієнічних </a:t>
            </a:r>
            <a:r>
              <a:rPr lang="uk-UA" sz="1400" i="1" dirty="0" smtClean="0">
                <a:solidFill>
                  <a:schemeClr val="tx1"/>
                </a:solidFill>
              </a:rPr>
              <a:t>норм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5342" y="296652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2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Працюємо за комп’ютером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183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375657" y="1196751"/>
            <a:ext cx="8424936" cy="4205407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0" tIns="0" rIns="0" bIns="0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uk-UA" sz="1900" dirty="0" smtClean="0">
                <a:solidFill>
                  <a:schemeClr val="tx1"/>
                </a:solidFill>
              </a:rPr>
              <a:t>Для чого призначені текстові процесори? </a:t>
            </a:r>
            <a:endParaRPr lang="en-US" sz="1900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sz="1900" dirty="0" smtClean="0">
                <a:solidFill>
                  <a:schemeClr val="tx1"/>
                </a:solidFill>
              </a:rPr>
              <a:t>Які розширення імені текстових файлів ви знаєте? </a:t>
            </a:r>
            <a:endParaRPr lang="en-US" sz="1900" dirty="0" smtClean="0">
              <a:solidFill>
                <a:schemeClr val="tx1"/>
              </a:solidFill>
            </a:endParaRPr>
          </a:p>
          <a:p>
            <a:pPr marL="342900" indent="-342900" algn="just">
              <a:buAutoNum type="arabicPeriod"/>
            </a:pPr>
            <a:r>
              <a:rPr lang="uk-UA" sz="1900" dirty="0" smtClean="0">
                <a:solidFill>
                  <a:schemeClr val="tx1"/>
                </a:solidFill>
              </a:rPr>
              <a:t>Які операції над текстом можна виконувати в текстовому процесорі?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just"/>
            <a:r>
              <a:rPr lang="uk-UA" sz="1900" b="1" dirty="0" smtClean="0">
                <a:solidFill>
                  <a:schemeClr val="tx1"/>
                </a:solidFill>
              </a:rPr>
              <a:t>4. </a:t>
            </a:r>
            <a:r>
              <a:rPr lang="uk-UA" sz="1900" dirty="0" smtClean="0">
                <a:solidFill>
                  <a:schemeClr val="tx1"/>
                </a:solidFill>
              </a:rPr>
              <a:t>Для чого ви можете використовувати текстовий процесор у навчанні?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just"/>
            <a:r>
              <a:rPr lang="uk-UA" sz="1900" dirty="0" smtClean="0">
                <a:solidFill>
                  <a:schemeClr val="tx1"/>
                </a:solidFill>
              </a:rPr>
              <a:t>5. Які об'єкти текстового документа ви знаєте?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just"/>
            <a:r>
              <a:rPr lang="uk-UA" sz="1900" b="1" dirty="0" smtClean="0">
                <a:solidFill>
                  <a:schemeClr val="tx1"/>
                </a:solidFill>
              </a:rPr>
              <a:t>6. </a:t>
            </a:r>
            <a:r>
              <a:rPr lang="uk-UA" sz="1900" dirty="0" smtClean="0">
                <a:solidFill>
                  <a:schemeClr val="tx1"/>
                </a:solidFill>
              </a:rPr>
              <a:t>Що таке текстовий курсор? Для чого він призначений? Як його можна перемістити в тексті?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just"/>
            <a:r>
              <a:rPr lang="uk-UA" sz="1900" b="1" dirty="0" smtClean="0">
                <a:solidFill>
                  <a:schemeClr val="tx1"/>
                </a:solidFill>
              </a:rPr>
              <a:t>7. </a:t>
            </a:r>
            <a:r>
              <a:rPr lang="uk-UA" sz="1900" dirty="0" smtClean="0">
                <a:solidFill>
                  <a:schemeClr val="tx1"/>
                </a:solidFill>
              </a:rPr>
              <a:t>Яке призначення елементів маркерів вертикальної та горизонтальної лінійки?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just"/>
            <a:r>
              <a:rPr lang="uk-UA" sz="1900" b="1" dirty="0" smtClean="0">
                <a:solidFill>
                  <a:schemeClr val="tx1"/>
                </a:solidFill>
              </a:rPr>
              <a:t>8. </a:t>
            </a:r>
            <a:r>
              <a:rPr lang="uk-UA" sz="1900" dirty="0" smtClean="0">
                <a:solidFill>
                  <a:schemeClr val="tx1"/>
                </a:solidFill>
              </a:rPr>
              <a:t>Які повідомлення виводяться в </a:t>
            </a:r>
            <a:r>
              <a:rPr lang="uk-UA" sz="1900" b="1" dirty="0" smtClean="0">
                <a:solidFill>
                  <a:srgbClr val="33CC33"/>
                </a:solidFill>
              </a:rPr>
              <a:t>Рядку стану </a:t>
            </a:r>
            <a:r>
              <a:rPr lang="uk-UA" sz="1900" dirty="0" smtClean="0">
                <a:solidFill>
                  <a:schemeClr val="tx1"/>
                </a:solidFill>
              </a:rPr>
              <a:t>текстового процесора </a:t>
            </a:r>
            <a:r>
              <a:rPr lang="en-US" sz="1900" b="1" dirty="0" smtClean="0">
                <a:solidFill>
                  <a:srgbClr val="33CC33"/>
                </a:solidFill>
              </a:rPr>
              <a:t>Word</a:t>
            </a:r>
            <a:r>
              <a:rPr lang="ru-RU" sz="1900" b="1" dirty="0" smtClean="0">
                <a:solidFill>
                  <a:schemeClr val="tx1"/>
                </a:solidFill>
              </a:rPr>
              <a:t>?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just"/>
            <a:r>
              <a:rPr lang="uk-UA" sz="1900" b="1" dirty="0" smtClean="0">
                <a:solidFill>
                  <a:schemeClr val="tx1"/>
                </a:solidFill>
              </a:rPr>
              <a:t>9. </a:t>
            </a:r>
            <a:r>
              <a:rPr lang="uk-UA" sz="1900" dirty="0" smtClean="0">
                <a:solidFill>
                  <a:schemeClr val="tx1"/>
                </a:solidFill>
              </a:rPr>
              <a:t>Для чого призначені смуги прокручування?</a:t>
            </a:r>
            <a:endParaRPr lang="ru-RU" sz="1900" dirty="0" smtClean="0">
              <a:solidFill>
                <a:schemeClr val="tx1"/>
              </a:solidFill>
            </a:endParaRPr>
          </a:p>
          <a:p>
            <a:pPr algn="just"/>
            <a:r>
              <a:rPr lang="uk-UA" sz="1900" b="1" dirty="0" smtClean="0">
                <a:solidFill>
                  <a:schemeClr val="tx1"/>
                </a:solidFill>
              </a:rPr>
              <a:t>10.</a:t>
            </a:r>
            <a:r>
              <a:rPr lang="en-US" sz="1900" b="1" dirty="0" smtClean="0">
                <a:solidFill>
                  <a:schemeClr val="tx1"/>
                </a:solidFill>
              </a:rPr>
              <a:t> </a:t>
            </a:r>
            <a:r>
              <a:rPr lang="uk-UA" sz="1900" dirty="0" smtClean="0">
                <a:solidFill>
                  <a:schemeClr val="tx1"/>
                </a:solidFill>
              </a:rPr>
              <a:t>Що сприяло розвитку технологій опрацювання тексту, та що, на вашу думку, розуміють під терміном «</a:t>
            </a:r>
            <a:r>
              <a:rPr lang="uk-UA" sz="1900" dirty="0" err="1" smtClean="0">
                <a:solidFill>
                  <a:schemeClr val="tx1"/>
                </a:solidFill>
              </a:rPr>
              <a:t>безпаперові</a:t>
            </a:r>
            <a:r>
              <a:rPr lang="uk-UA" sz="1900" dirty="0" smtClean="0">
                <a:solidFill>
                  <a:schemeClr val="tx1"/>
                </a:solidFill>
              </a:rPr>
              <a:t> технології»?</a:t>
            </a:r>
            <a:endParaRPr lang="ru-RU" sz="19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5575" y="479568"/>
            <a:ext cx="9124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800" b="1" kern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Підсумок уроку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12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кутник 23"/>
          <p:cNvSpPr/>
          <p:nvPr/>
        </p:nvSpPr>
        <p:spPr>
          <a:xfrm>
            <a:off x="214282" y="272842"/>
            <a:ext cx="8929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Фізкультхвилинка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590506" cy="3888399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095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0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91066" y="3658"/>
            <a:ext cx="242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hlinkClick r:id="rId2"/>
              </a:rPr>
              <a:t> 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0" y="351808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ПРИГАДАЙ</a:t>
            </a:r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!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446211" y="1412776"/>
            <a:ext cx="821608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buAutoNum type="arabicPeriod"/>
            </a:pPr>
            <a:r>
              <a:rPr lang="uk-UA" sz="2600" b="1" dirty="0"/>
              <a:t>Що таке текстові повідомлення? У яких сферах діяльності  людини вони використовуються?</a:t>
            </a:r>
          </a:p>
          <a:p>
            <a:pPr marL="457200" indent="-457200"/>
            <a:endParaRPr lang="ru-RU" sz="2600" dirty="0"/>
          </a:p>
          <a:p>
            <a:r>
              <a:rPr lang="uk-UA" sz="2600" b="1" dirty="0"/>
              <a:t>2. Опишіть вікно програми </a:t>
            </a:r>
            <a:r>
              <a:rPr lang="en-US" sz="2600" b="1" dirty="0">
                <a:solidFill>
                  <a:srgbClr val="33CC33"/>
                </a:solidFill>
              </a:rPr>
              <a:t>PowerPoint</a:t>
            </a:r>
            <a:r>
              <a:rPr lang="uk-UA" sz="2600" b="1" dirty="0"/>
              <a:t>.</a:t>
            </a:r>
          </a:p>
          <a:p>
            <a:endParaRPr lang="ru-RU" sz="2600" dirty="0"/>
          </a:p>
          <a:p>
            <a:pPr marL="355600" indent="-355600"/>
            <a:r>
              <a:rPr lang="uk-UA" sz="2600" b="1" dirty="0"/>
              <a:t>3. Які елементи діалогових вікон ви знаєте? Поясніть їх призначення та використання.</a:t>
            </a:r>
            <a:endParaRPr lang="uk-UA" sz="2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282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357688" y="214313"/>
            <a:ext cx="44481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sz="1600" b="1" kern="0" dirty="0">
              <a:solidFill>
                <a:schemeClr val="bg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755576" y="5363190"/>
            <a:ext cx="56436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Дякую </a:t>
            </a:r>
            <a:r>
              <a:rPr lang="uk-UA" sz="40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за </a:t>
            </a:r>
            <a:r>
              <a:rPr lang="uk-UA" sz="4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увагу!</a:t>
            </a:r>
            <a:endParaRPr lang="uk-U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075" name="Picture 3" descr="C:\Users\Admin\Desktop\7 клас інформатика\41.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720" y="2269821"/>
            <a:ext cx="2533664" cy="2375310"/>
          </a:xfrm>
          <a:prstGeom prst="rect">
            <a:avLst/>
          </a:prstGeom>
          <a:noFill/>
        </p:spPr>
      </p:pic>
      <p:sp>
        <p:nvSpPr>
          <p:cNvPr id="11" name="Округлена прямокутна виноска 10"/>
          <p:cNvSpPr/>
          <p:nvPr/>
        </p:nvSpPr>
        <p:spPr>
          <a:xfrm>
            <a:off x="3876306" y="1376772"/>
            <a:ext cx="3298880" cy="2181734"/>
          </a:xfrm>
          <a:prstGeom prst="wedgeRoundRectCallout">
            <a:avLst>
              <a:gd name="adj1" fmla="val -114978"/>
              <a:gd name="adj2" fmla="val 7547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uk-UA" b="1" dirty="0" smtClean="0">
                <a:solidFill>
                  <a:schemeClr val="tx1"/>
                </a:solidFill>
              </a:rPr>
              <a:t>§ 4.1 (прочитати), вивчити основні елементи вікна, дати письмово відповіді на запитання 2 та 6 </a:t>
            </a:r>
            <a:endParaRPr lang="uk-UA" b="1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uk-UA" b="1" kern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Домашнє завдання</a:t>
            </a:r>
            <a:endParaRPr lang="uk-UA" kern="0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266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3297" y="926827"/>
            <a:ext cx="8401910" cy="3166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69875" algn="just"/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Вивчаючи інформатику в 5-му класі, ви вже ознайомилися з роботою в графічному</a:t>
            </a:r>
            <a:r>
              <a:rPr lang="uk-UA" b="1" dirty="0" smtClean="0">
                <a:latin typeface="Georgia" pitchFamily="18" charset="0"/>
              </a:rPr>
              <a:t> </a:t>
            </a:r>
            <a:r>
              <a:rPr lang="uk-UA" b="1" dirty="0" smtClean="0">
                <a:solidFill>
                  <a:srgbClr val="33CC33"/>
                </a:solidFill>
                <a:latin typeface="Georgia" pitchFamily="18" charset="0"/>
              </a:rPr>
              <a:t>редакторі </a:t>
            </a:r>
            <a:r>
              <a:rPr lang="fr-FR" b="1" dirty="0" smtClean="0">
                <a:solidFill>
                  <a:srgbClr val="33CC33"/>
                </a:solidFill>
                <a:latin typeface="Georgia" pitchFamily="18" charset="0"/>
              </a:rPr>
              <a:t>Paint </a:t>
            </a:r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і редакторі презентацій </a:t>
            </a:r>
            <a:r>
              <a:rPr lang="fr-FR" b="1" dirty="0" smtClean="0">
                <a:solidFill>
                  <a:srgbClr val="33CC33"/>
                </a:solidFill>
                <a:latin typeface="Georgia" pitchFamily="18" charset="0"/>
              </a:rPr>
              <a:t>Microsoft Office PowerPoint </a:t>
            </a:r>
            <a:r>
              <a:rPr lang="uk-UA" b="1" dirty="0" smtClean="0">
                <a:solidFill>
                  <a:srgbClr val="33CC33"/>
                </a:solidFill>
                <a:latin typeface="Georgia" pitchFamily="18" charset="0"/>
              </a:rPr>
              <a:t>2007</a:t>
            </a:r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. Вони призначені для створення та опрацювання графічних зображень і комп'ютерних презентацій.</a:t>
            </a:r>
            <a:endParaRPr lang="ru-RU" b="1" dirty="0" smtClean="0">
              <a:solidFill>
                <a:schemeClr val="tx1"/>
              </a:solidFill>
              <a:latin typeface="Georgia" pitchFamily="18" charset="0"/>
            </a:endParaRPr>
          </a:p>
          <a:p>
            <a:pPr indent="269875" algn="just"/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Крім цих видів даних,</a:t>
            </a:r>
            <a:r>
              <a:rPr lang="uk-UA" b="1" dirty="0" smtClean="0">
                <a:latin typeface="Georgia" pitchFamily="18" charset="0"/>
              </a:rPr>
              <a:t> </a:t>
            </a:r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людина у своїй роботі дуже часто використовує текстові дані - пише листи, друкує листівки та газети, готує звіти та довідки тощо. Учні в школі також пишуть статті до шкільної газети, звіти про спостереження за природою, твори, готують повідомлення тощо.</a:t>
            </a:r>
            <a:endParaRPr lang="ru-RU" b="1" dirty="0" smtClean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1026" name="Picture 2" descr="http://school-10.klasna.com/uploads/editor/1714/92378/sitepage_36/5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508" y="4104679"/>
            <a:ext cx="2015648" cy="1346294"/>
          </a:xfrm>
          <a:prstGeom prst="rect">
            <a:avLst/>
          </a:prstGeom>
          <a:noFill/>
        </p:spPr>
      </p:pic>
      <p:pic>
        <p:nvPicPr>
          <p:cNvPr id="1028" name="Picture 4" descr="http://olenivka.dnepredu.com/uploads/editor/1938/92816/sitepage_36/prezentaciya3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977" y="4808055"/>
            <a:ext cx="1714448" cy="1285836"/>
          </a:xfrm>
          <a:prstGeom prst="rect">
            <a:avLst/>
          </a:prstGeom>
          <a:noFill/>
        </p:spPr>
      </p:pic>
      <p:pic>
        <p:nvPicPr>
          <p:cNvPr id="1030" name="Picture 6" descr="http://ukrainaspain.ucoz.ua/spravka_nesud-ukr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624" y="4084041"/>
            <a:ext cx="1828142" cy="1297110"/>
          </a:xfrm>
          <a:prstGeom prst="rect">
            <a:avLst/>
          </a:prstGeom>
          <a:noFill/>
        </p:spPr>
      </p:pic>
      <p:pic>
        <p:nvPicPr>
          <p:cNvPr id="1032" name="Picture 8" descr="http://www.mns.gov.ua/quater/mns/2002/2/tab_0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72200" y="4084041"/>
            <a:ext cx="1402528" cy="1286082"/>
          </a:xfrm>
          <a:prstGeom prst="rect">
            <a:avLst/>
          </a:prstGeom>
          <a:noFill/>
        </p:spPr>
      </p:pic>
      <p:pic>
        <p:nvPicPr>
          <p:cNvPr id="1034" name="Picture 10" descr="http://image.slidesharecdn.com/1-130926140904-phpapp02/95/-8-638.jpg?cb=13802228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12060" y="5166449"/>
            <a:ext cx="1648092" cy="1237361"/>
          </a:xfrm>
          <a:prstGeom prst="rect">
            <a:avLst/>
          </a:prstGeom>
          <a:noFill/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0" y="351808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ТЕКСТОВИЙ ПРОЦЕСОР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638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07975" y="926827"/>
            <a:ext cx="8476493" cy="1634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69875" algn="just"/>
            <a:r>
              <a:rPr lang="uk-UA" b="1" dirty="0" smtClean="0">
                <a:solidFill>
                  <a:schemeClr val="tx1"/>
                </a:solidFill>
                <a:latin typeface="Georgia" pitchFamily="18" charset="0"/>
              </a:rPr>
              <a:t>Усі ці продукти діяльності людини узагальнено називають текстовими документами, оскільки основним об'єктом цих документів є текст, який складається із символів, слів, речень, абзаців. У текстовому документі також можуть бути вставлені й інші об'єкти - </a:t>
            </a:r>
            <a:r>
              <a:rPr lang="uk-UA" b="1" dirty="0" smtClean="0">
                <a:solidFill>
                  <a:srgbClr val="00B050"/>
                </a:solidFill>
                <a:latin typeface="Georgia" pitchFamily="18" charset="0"/>
              </a:rPr>
              <a:t>таблиці, діаграми, малюнки, схеми тощо.</a:t>
            </a:r>
          </a:p>
        </p:txBody>
      </p:sp>
      <p:pic>
        <p:nvPicPr>
          <p:cNvPr id="60418" name="Picture 2" descr="http://internika.org/sites/default/files/imagecache/work_n/users/user5876/risunok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2561317"/>
            <a:ext cx="2614630" cy="2286016"/>
          </a:xfrm>
          <a:prstGeom prst="rect">
            <a:avLst/>
          </a:prstGeom>
          <a:noFill/>
        </p:spPr>
      </p:pic>
      <p:pic>
        <p:nvPicPr>
          <p:cNvPr id="60422" name="Picture 6" descr="http://www.ixbt.com/soft/images/word-perfect-office-x3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99792" y="4293096"/>
            <a:ext cx="3048019" cy="2286016"/>
          </a:xfrm>
          <a:prstGeom prst="rect">
            <a:avLst/>
          </a:prstGeom>
          <a:noFill/>
        </p:spPr>
      </p:pic>
      <p:pic>
        <p:nvPicPr>
          <p:cNvPr id="60426" name="Picture 10" descr="http://download.chip.eu/ii/4732168366_1736acf06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0394" y="2561317"/>
            <a:ext cx="3214710" cy="2248196"/>
          </a:xfrm>
          <a:prstGeom prst="rect">
            <a:avLst/>
          </a:prstGeom>
          <a:noFill/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0" y="351808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ТЕКСТОВИЙ ПРОЦЕСОР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866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21712" y="921361"/>
            <a:ext cx="8534764" cy="1328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00B050"/>
                </a:solidFill>
              </a:rPr>
              <a:t>Текстовий процесор </a:t>
            </a:r>
            <a:r>
              <a:rPr lang="uk-UA" sz="2400" b="1" dirty="0" smtClean="0">
                <a:solidFill>
                  <a:schemeClr val="tx1"/>
                </a:solidFill>
              </a:rPr>
              <a:t>– це спеціальна програма, яка призначена для створення та опрацювання текстових документів.</a:t>
            </a:r>
            <a:endParaRPr lang="uk-UA" sz="2400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2115" y="2420888"/>
            <a:ext cx="8524273" cy="3337084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36000" tIns="0" rIns="36000" bIns="0" rtlCol="0">
            <a:spAutoFit/>
          </a:bodyPr>
          <a:lstStyle/>
          <a:p>
            <a:pPr algn="just"/>
            <a:r>
              <a:rPr lang="uk-UA" sz="2100" b="1" dirty="0" smtClean="0">
                <a:solidFill>
                  <a:schemeClr val="tx1"/>
                </a:solidFill>
              </a:rPr>
              <a:t>У середовищі текстового процесора над текстовим документом і його об'єктами можна виконувати такі операції:</a:t>
            </a:r>
            <a:endParaRPr lang="en-US" sz="2100" b="1" dirty="0" smtClean="0">
              <a:solidFill>
                <a:schemeClr val="tx1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00B050"/>
                </a:solidFill>
              </a:rPr>
              <a:t> </a:t>
            </a:r>
            <a:r>
              <a:rPr lang="uk-UA" sz="2200" dirty="0" smtClean="0">
                <a:solidFill>
                  <a:srgbClr val="00B050"/>
                </a:solidFill>
              </a:rPr>
              <a:t>введення тексту;</a:t>
            </a:r>
            <a:endParaRPr lang="en-US" sz="2200" dirty="0" smtClean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uk-UA" sz="2200" dirty="0" smtClean="0">
                <a:solidFill>
                  <a:srgbClr val="00B050"/>
                </a:solidFill>
              </a:rPr>
              <a:t>редагування тексту;</a:t>
            </a:r>
            <a:endParaRPr lang="en-US" sz="2200" dirty="0" smtClean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uk-UA" sz="2200" dirty="0" smtClean="0">
                <a:solidFill>
                  <a:srgbClr val="00B050"/>
                </a:solidFill>
              </a:rPr>
              <a:t>форматування;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00B050"/>
                </a:solidFill>
              </a:rPr>
              <a:t> вставлення;</a:t>
            </a:r>
            <a:r>
              <a:rPr lang="en-US" sz="2200" dirty="0" smtClean="0">
                <a:solidFill>
                  <a:srgbClr val="00B050"/>
                </a:solidFill>
              </a:rPr>
              <a:t>  </a:t>
            </a:r>
          </a:p>
          <a:p>
            <a:pPr lvl="1"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00B050"/>
                </a:solidFill>
              </a:rPr>
              <a:t> друкування;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</a:p>
          <a:p>
            <a:pPr lvl="1"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00B050"/>
                </a:solidFill>
              </a:rPr>
              <a:t> робота з</a:t>
            </a:r>
            <a:r>
              <a:rPr lang="en-US" sz="2200" dirty="0" smtClean="0">
                <a:solidFill>
                  <a:srgbClr val="00B050"/>
                </a:solidFill>
              </a:rPr>
              <a:t> </a:t>
            </a:r>
            <a:r>
              <a:rPr lang="uk-UA" sz="2200" dirty="0" smtClean="0">
                <a:solidFill>
                  <a:srgbClr val="00B050"/>
                </a:solidFill>
              </a:rPr>
              <a:t>файлами;</a:t>
            </a:r>
          </a:p>
          <a:p>
            <a:pPr lvl="1">
              <a:buFont typeface="Wingdings" pitchFamily="2" charset="2"/>
              <a:buChar char="v"/>
            </a:pPr>
            <a:r>
              <a:rPr lang="uk-UA" sz="2200" dirty="0" smtClean="0">
                <a:solidFill>
                  <a:srgbClr val="00B050"/>
                </a:solidFill>
              </a:rPr>
              <a:t> та інше.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0" y="351808"/>
            <a:ext cx="9108504" cy="575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</a:rPr>
              <a:t>ТЕКСТОВИЙ ПРОЦЕСОР</a:t>
            </a:r>
            <a:endParaRPr lang="ru-RU" sz="3000" b="1" dirty="0">
              <a:solidFill>
                <a:schemeClr val="bg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7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59532" y="1016732"/>
            <a:ext cx="8360097" cy="19750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200" b="1" dirty="0" smtClean="0">
                <a:solidFill>
                  <a:schemeClr val="tx1"/>
                </a:solidFill>
              </a:rPr>
              <a:t>Існує багато текстових процесорів. Одним з найпоширеніших з них є текстовий процесор </a:t>
            </a:r>
            <a:r>
              <a:rPr lang="de-DE" sz="2200" b="1" dirty="0" smtClean="0">
                <a:solidFill>
                  <a:srgbClr val="00B050"/>
                </a:solidFill>
              </a:rPr>
              <a:t>Word</a:t>
            </a:r>
            <a:r>
              <a:rPr lang="de-DE" sz="2200" b="1" dirty="0" smtClean="0"/>
              <a:t> </a:t>
            </a:r>
            <a:r>
              <a:rPr lang="uk-UA" sz="2200" b="1" dirty="0" smtClean="0">
                <a:solidFill>
                  <a:schemeClr val="tx1"/>
                </a:solidFill>
              </a:rPr>
              <a:t>(англ. </a:t>
            </a:r>
            <a:r>
              <a:rPr lang="en-US" sz="2200" b="1" i="1" dirty="0" smtClean="0">
                <a:solidFill>
                  <a:srgbClr val="00B050"/>
                </a:solidFill>
              </a:rPr>
              <a:t>word </a:t>
            </a:r>
            <a:r>
              <a:rPr lang="uk-UA" sz="2200" b="1" i="1" dirty="0" smtClean="0">
                <a:solidFill>
                  <a:srgbClr val="00B050"/>
                </a:solidFill>
              </a:rPr>
              <a:t>- </a:t>
            </a:r>
            <a:r>
              <a:rPr lang="uk-UA" sz="2200" b="1" dirty="0" smtClean="0">
                <a:solidFill>
                  <a:srgbClr val="00B050"/>
                </a:solidFill>
              </a:rPr>
              <a:t>слово</a:t>
            </a:r>
            <a:r>
              <a:rPr lang="uk-UA" sz="2200" b="1" dirty="0" smtClean="0">
                <a:solidFill>
                  <a:schemeClr val="tx1"/>
                </a:solidFill>
              </a:rPr>
              <a:t>). Ця програма, як і редактор презентацій </a:t>
            </a:r>
            <a:r>
              <a:rPr lang="en-US" sz="2200" b="1" dirty="0" smtClean="0">
                <a:solidFill>
                  <a:srgbClr val="00B050"/>
                </a:solidFill>
              </a:rPr>
              <a:t>PowerPoint</a:t>
            </a:r>
            <a:r>
              <a:rPr lang="en-US" sz="2200" b="1" dirty="0" smtClean="0">
                <a:solidFill>
                  <a:schemeClr val="tx1"/>
                </a:solidFill>
              </a:rPr>
              <a:t>, </a:t>
            </a:r>
            <a:r>
              <a:rPr lang="uk-UA" sz="2200" b="1" dirty="0" smtClean="0">
                <a:solidFill>
                  <a:schemeClr val="tx1"/>
                </a:solidFill>
              </a:rPr>
              <a:t>розроблена корпорацією </a:t>
            </a:r>
            <a:r>
              <a:rPr lang="en-US" sz="2200" b="1" dirty="0" smtClean="0">
                <a:solidFill>
                  <a:schemeClr val="tx1"/>
                </a:solidFill>
              </a:rPr>
              <a:t>Microsoft </a:t>
            </a:r>
            <a:r>
              <a:rPr lang="uk-UA" sz="2200" b="1" dirty="0" smtClean="0">
                <a:solidFill>
                  <a:schemeClr val="tx1"/>
                </a:solidFill>
              </a:rPr>
              <a:t>і входить до пакета програм </a:t>
            </a:r>
            <a:r>
              <a:rPr lang="en-US" sz="2200" b="1" dirty="0" smtClean="0">
                <a:solidFill>
                  <a:srgbClr val="00B050"/>
                </a:solidFill>
              </a:rPr>
              <a:t>Microsoft Office</a:t>
            </a:r>
            <a:r>
              <a:rPr lang="en-US" sz="2200" b="1" dirty="0" smtClean="0">
                <a:solidFill>
                  <a:schemeClr val="tx1"/>
                </a:solidFill>
              </a:rPr>
              <a:t>.</a:t>
            </a:r>
            <a:endParaRPr lang="uk-UA" sz="2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3761" y="318718"/>
            <a:ext cx="9124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СЕРЕДОВИЩЕ  MICROSOFT OFFICE WORD</a:t>
            </a:r>
          </a:p>
        </p:txBody>
      </p:sp>
      <p:pic>
        <p:nvPicPr>
          <p:cNvPr id="1026" name="Picture 2" descr="http://sts.wustl.edu/wp-content/uploads/2014/08/Microsoft-Office-Logo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5842" y="3356992"/>
            <a:ext cx="1703787" cy="1277840"/>
          </a:xfrm>
          <a:prstGeom prst="rect">
            <a:avLst/>
          </a:prstGeom>
          <a:noFill/>
        </p:spPr>
      </p:pic>
      <p:pic>
        <p:nvPicPr>
          <p:cNvPr id="1032" name="Picture 8" descr="http://pro-fizkulturu.ru/wp-content/uploads/2013/09/ms-offi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356992"/>
            <a:ext cx="6048375" cy="2809876"/>
          </a:xfrm>
          <a:prstGeom prst="rect">
            <a:avLst/>
          </a:prstGeom>
          <a:noFill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867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97325" y="1196752"/>
            <a:ext cx="8429685" cy="1600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200" b="1" dirty="0" smtClean="0">
                <a:solidFill>
                  <a:schemeClr val="tx1"/>
                </a:solidFill>
              </a:rPr>
              <a:t>Текстовий процесор </a:t>
            </a:r>
            <a:r>
              <a:rPr lang="en-US" sz="2200" b="1" dirty="0" smtClean="0">
                <a:solidFill>
                  <a:srgbClr val="33CC33"/>
                </a:solidFill>
              </a:rPr>
              <a:t>Word </a:t>
            </a:r>
            <a:r>
              <a:rPr lang="uk-UA" sz="2200" b="1" dirty="0" smtClean="0">
                <a:solidFill>
                  <a:srgbClr val="33CC33"/>
                </a:solidFill>
              </a:rPr>
              <a:t>використовує технологію </a:t>
            </a:r>
            <a:r>
              <a:rPr lang="en-US" sz="2200" b="1" dirty="0" smtClean="0">
                <a:solidFill>
                  <a:srgbClr val="33CC33"/>
                </a:solidFill>
              </a:rPr>
              <a:t>WYSIWYG </a:t>
            </a:r>
            <a:r>
              <a:rPr lang="en-US" sz="2200" b="1" dirty="0" smtClean="0">
                <a:solidFill>
                  <a:schemeClr val="tx1"/>
                </a:solidFill>
              </a:rPr>
              <a:t>(</a:t>
            </a:r>
            <a:r>
              <a:rPr lang="uk-UA" sz="2200" b="1" dirty="0" smtClean="0">
                <a:solidFill>
                  <a:schemeClr val="tx1"/>
                </a:solidFill>
              </a:rPr>
              <a:t>англ.</a:t>
            </a:r>
            <a:r>
              <a:rPr lang="uk-UA" sz="2200" b="1" dirty="0" smtClean="0"/>
              <a:t> </a:t>
            </a:r>
            <a:r>
              <a:rPr lang="en-US" sz="2200" b="1" i="1" dirty="0" smtClean="0">
                <a:solidFill>
                  <a:srgbClr val="33CC33"/>
                </a:solidFill>
              </a:rPr>
              <a:t>W</a:t>
            </a:r>
            <a:r>
              <a:rPr lang="en-US" sz="2200" b="1" i="1" dirty="0" smtClean="0">
                <a:solidFill>
                  <a:schemeClr val="tx1"/>
                </a:solidFill>
              </a:rPr>
              <a:t>hat </a:t>
            </a:r>
            <a:r>
              <a:rPr lang="en-US" sz="2200" b="1" i="1" dirty="0" smtClean="0">
                <a:solidFill>
                  <a:srgbClr val="33CC33"/>
                </a:solidFill>
              </a:rPr>
              <a:t>Y</a:t>
            </a:r>
            <a:r>
              <a:rPr lang="en-US" sz="2200" b="1" i="1" dirty="0" smtClean="0">
                <a:solidFill>
                  <a:schemeClr val="tx1"/>
                </a:solidFill>
              </a:rPr>
              <a:t>ou </a:t>
            </a:r>
            <a:r>
              <a:rPr lang="en-US" sz="2200" b="1" i="1" dirty="0" smtClean="0">
                <a:solidFill>
                  <a:srgbClr val="33CC33"/>
                </a:solidFill>
              </a:rPr>
              <a:t>S</a:t>
            </a:r>
            <a:r>
              <a:rPr lang="en-US" sz="2200" b="1" i="1" dirty="0" smtClean="0">
                <a:solidFill>
                  <a:schemeClr val="tx1"/>
                </a:solidFill>
              </a:rPr>
              <a:t>ee </a:t>
            </a:r>
            <a:r>
              <a:rPr lang="en-US" sz="2200" b="1" i="1" dirty="0" smtClean="0">
                <a:solidFill>
                  <a:srgbClr val="33CC33"/>
                </a:solidFill>
              </a:rPr>
              <a:t>I</a:t>
            </a:r>
            <a:r>
              <a:rPr lang="en-US" sz="2200" b="1" i="1" dirty="0" smtClean="0">
                <a:solidFill>
                  <a:schemeClr val="tx1"/>
                </a:solidFill>
              </a:rPr>
              <a:t>s </a:t>
            </a:r>
            <a:r>
              <a:rPr lang="en-US" sz="2200" b="1" i="1" dirty="0" smtClean="0">
                <a:solidFill>
                  <a:srgbClr val="33CC33"/>
                </a:solidFill>
              </a:rPr>
              <a:t>W</a:t>
            </a:r>
            <a:r>
              <a:rPr lang="en-US" sz="2200" b="1" i="1" dirty="0" smtClean="0">
                <a:solidFill>
                  <a:schemeClr val="tx1"/>
                </a:solidFill>
              </a:rPr>
              <a:t>hat </a:t>
            </a:r>
            <a:r>
              <a:rPr lang="en-US" sz="2200" b="1" i="1" dirty="0" smtClean="0">
                <a:solidFill>
                  <a:srgbClr val="33CC33"/>
                </a:solidFill>
              </a:rPr>
              <a:t>Y</a:t>
            </a:r>
            <a:r>
              <a:rPr lang="en-US" sz="2200" b="1" i="1" dirty="0" smtClean="0">
                <a:solidFill>
                  <a:schemeClr val="tx1"/>
                </a:solidFill>
              </a:rPr>
              <a:t>ou </a:t>
            </a:r>
            <a:r>
              <a:rPr lang="en-US" sz="2200" b="1" i="1" dirty="0" smtClean="0">
                <a:solidFill>
                  <a:srgbClr val="33CC33"/>
                </a:solidFill>
              </a:rPr>
              <a:t>G</a:t>
            </a:r>
            <a:r>
              <a:rPr lang="en-US" sz="2200" b="1" i="1" dirty="0" smtClean="0">
                <a:solidFill>
                  <a:schemeClr val="tx1"/>
                </a:solidFill>
              </a:rPr>
              <a:t>et</a:t>
            </a:r>
            <a:r>
              <a:rPr lang="en-US" sz="2200" b="1" dirty="0" smtClean="0">
                <a:solidFill>
                  <a:schemeClr val="tx1"/>
                </a:solidFill>
              </a:rPr>
              <a:t> - </a:t>
            </a:r>
            <a:r>
              <a:rPr lang="uk-UA" sz="2200" b="1" dirty="0" smtClean="0">
                <a:solidFill>
                  <a:schemeClr val="tx1"/>
                </a:solidFill>
              </a:rPr>
              <a:t>що бачиш, те й отримаєш), яка дає змогу відображати документ на екрані в такому самому вигляді, у якому він буде надрукований на папері.</a:t>
            </a:r>
            <a:endParaRPr lang="uk-UA" sz="2200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0716" y="476672"/>
            <a:ext cx="9124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СЕРЕДОВИЩЕ  MICROSOFT OFFICE WORD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728" y="2924944"/>
            <a:ext cx="5795568" cy="510778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tx1"/>
                </a:solidFill>
              </a:rPr>
              <a:t>Типи файлів, з якими працює </a:t>
            </a:r>
            <a:r>
              <a:rPr lang="uk-UA" sz="2400" b="1" dirty="0" smtClean="0">
                <a:solidFill>
                  <a:srgbClr val="33CC33"/>
                </a:solidFill>
              </a:rPr>
              <a:t>Word</a:t>
            </a:r>
            <a:endParaRPr lang="uk-UA" sz="2400" b="1" dirty="0">
              <a:solidFill>
                <a:srgbClr val="33CC33"/>
              </a:solidFill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87" y="3609020"/>
            <a:ext cx="1143008" cy="1143008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60375" y="4896162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CC33"/>
                </a:solidFill>
              </a:rPr>
              <a:t>DOCX</a:t>
            </a:r>
            <a:endParaRPr lang="ru-RU" sz="2400" b="1" dirty="0">
              <a:solidFill>
                <a:srgbClr val="33CC33"/>
              </a:solidFill>
            </a:endParaRPr>
          </a:p>
        </p:txBody>
      </p:sp>
      <p:pic>
        <p:nvPicPr>
          <p:cNvPr id="22" name="Picture 12" descr="http://png-2.findicons.com/files/icons/1637/file_icons_vs_2/256/rt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257" y="3900615"/>
            <a:ext cx="1071570" cy="107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180524"/>
            <a:ext cx="1143008" cy="1143008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835696" y="5572140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CC33"/>
                </a:solidFill>
              </a:rPr>
              <a:t>DOC</a:t>
            </a:r>
            <a:endParaRPr lang="ru-RU" sz="2400" b="1" dirty="0">
              <a:solidFill>
                <a:srgbClr val="33CC33"/>
              </a:solidFill>
            </a:endParaRPr>
          </a:p>
        </p:txBody>
      </p:sp>
      <p:pic>
        <p:nvPicPr>
          <p:cNvPr id="25" name="Picture 14" descr="http://keii.ue.wroc.pl/obrazki/tx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252" y="3344426"/>
            <a:ext cx="1000132" cy="100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Иконка формата файла pd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38" y="3609020"/>
            <a:ext cx="1094986" cy="10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563888" y="5126994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CC33"/>
                </a:solidFill>
              </a:rPr>
              <a:t>PDF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3725" y="5385509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CC33"/>
                </a:solidFill>
              </a:rPr>
              <a:t>RTF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28285" y="4678498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3CC33"/>
                </a:solidFill>
              </a:rPr>
              <a:t>TXT</a:t>
            </a:r>
            <a:endParaRPr lang="ru-RU" sz="2400" b="1" dirty="0">
              <a:solidFill>
                <a:srgbClr val="33CC33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81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1" grpId="0"/>
      <p:bldP spid="24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95536" y="908720"/>
            <a:ext cx="8396101" cy="851297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200" b="1" dirty="0" smtClean="0">
                <a:solidFill>
                  <a:schemeClr val="tx1"/>
                </a:solidFill>
              </a:rPr>
              <a:t> виконати </a:t>
            </a:r>
            <a:r>
              <a:rPr lang="uk-UA" sz="2200" b="1" dirty="0" smtClean="0">
                <a:solidFill>
                  <a:srgbClr val="33CC33"/>
                </a:solidFill>
              </a:rPr>
              <a:t>Пуск</a:t>
            </a:r>
            <a:r>
              <a:rPr lang="uk-UA" sz="2200" b="1" dirty="0" smtClean="0"/>
              <a:t> </a:t>
            </a:r>
            <a:r>
              <a:rPr lang="uk-UA" sz="2200" b="1" dirty="0" smtClean="0">
                <a:solidFill>
                  <a:schemeClr val="tx1"/>
                </a:solidFill>
              </a:rPr>
              <a:t>→</a:t>
            </a:r>
            <a:r>
              <a:rPr lang="uk-UA" sz="2200" b="1" dirty="0" smtClean="0"/>
              <a:t> </a:t>
            </a:r>
            <a:r>
              <a:rPr lang="uk-UA" sz="2200" b="1" dirty="0" smtClean="0">
                <a:solidFill>
                  <a:srgbClr val="33CC33"/>
                </a:solidFill>
              </a:rPr>
              <a:t>Усі програми </a:t>
            </a:r>
            <a:r>
              <a:rPr lang="uk-UA" sz="2200" b="1" dirty="0" smtClean="0">
                <a:solidFill>
                  <a:schemeClr val="tx1"/>
                </a:solidFill>
              </a:rPr>
              <a:t>→</a:t>
            </a:r>
            <a:r>
              <a:rPr lang="uk-UA" sz="2200" b="1" dirty="0" smtClean="0"/>
              <a:t> </a:t>
            </a:r>
            <a:r>
              <a:rPr lang="en-US" sz="2200" b="1" dirty="0" smtClean="0">
                <a:solidFill>
                  <a:srgbClr val="33CC33"/>
                </a:solidFill>
              </a:rPr>
              <a:t>Microsoft Office</a:t>
            </a:r>
            <a:r>
              <a:rPr lang="uk-UA" sz="2200" b="1" dirty="0" smtClean="0">
                <a:solidFill>
                  <a:srgbClr val="33CC33"/>
                </a:solidFill>
              </a:rPr>
              <a:t> </a:t>
            </a:r>
            <a:r>
              <a:rPr lang="en-US" sz="2200" b="1" dirty="0" smtClean="0">
                <a:solidFill>
                  <a:schemeClr val="tx1"/>
                </a:solidFill>
              </a:rPr>
              <a:t>→</a:t>
            </a:r>
            <a:r>
              <a:rPr lang="uk-UA" sz="2200" b="1" dirty="0" smtClean="0">
                <a:solidFill>
                  <a:schemeClr val="tx1"/>
                </a:solidFill>
              </a:rPr>
              <a:t> </a:t>
            </a:r>
            <a:r>
              <a:rPr lang="en-US" sz="2200" b="1" dirty="0" smtClean="0">
                <a:solidFill>
                  <a:srgbClr val="33CC33"/>
                </a:solidFill>
              </a:rPr>
              <a:t>Microsoft Office Word 2007</a:t>
            </a:r>
            <a:endParaRPr lang="uk-UA" sz="2200" dirty="0">
              <a:solidFill>
                <a:srgbClr val="33CC3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-30717" y="332656"/>
            <a:ext cx="9124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АЛГОРИТМ  ЗАПУСКУ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WORD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808820"/>
            <a:ext cx="5413804" cy="27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95536" y="4614625"/>
            <a:ext cx="7704856" cy="476726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200" b="1" dirty="0" smtClean="0">
                <a:solidFill>
                  <a:schemeClr val="tx1"/>
                </a:solidFill>
              </a:rPr>
              <a:t> двічі клацнути на ярлику програми на </a:t>
            </a:r>
            <a:r>
              <a:rPr lang="uk-UA" sz="2200" b="1" dirty="0" smtClean="0">
                <a:solidFill>
                  <a:srgbClr val="33CC33"/>
                </a:solidFill>
              </a:rPr>
              <a:t>Робочому столі</a:t>
            </a:r>
            <a:r>
              <a:rPr lang="uk-UA" sz="2200" b="1" dirty="0" smtClean="0">
                <a:solidFill>
                  <a:schemeClr val="tx1"/>
                </a:solidFill>
              </a:rPr>
              <a:t>;</a:t>
            </a:r>
            <a:endParaRPr lang="uk-UA" sz="2200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0375" y="5301208"/>
            <a:ext cx="6955941" cy="817245"/>
          </a:xfrm>
          <a:prstGeom prst="round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uk-UA" sz="2200" b="1" dirty="0" smtClean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двічі клацнути на будь-якому файлі текстового документа </a:t>
            </a:r>
            <a:r>
              <a:rPr lang="en-US" sz="2000" b="1" dirty="0" smtClean="0">
                <a:solidFill>
                  <a:srgbClr val="33CC33"/>
                </a:solidFill>
              </a:rPr>
              <a:t>Word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2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jpeg;base64,/9j/4AAQSkZJRgABAQAAAQABAAD/2wCEAAkGBxQSEhQUEBQVFBUVFRUYFBcUFBQWFRgVFBQWGBUUFxgYHCggGBolHBQXITEhJSkrLy4uFx8zODMsNygtLisBCgoKDg0OGhAQGy0lICYsKywsNC4tLCwrLC0sLC8sLCwsLTQsLC8sNCwsLCwsLCwsLCwsLCwsLCwtLCwsLCwsLP/AABEIAM8A8AMBIgACEQEDEQH/xAAcAAABBAMBAAAAAAAAAAAAAAAAAgMEBwEFBgj/xABHEAACAQIDBAcFBAgEAwkAAAABAgADEQQhMQUSQVEGEyJhcYGhBzJCkbFScsHRFCMzQ2KCkrIVU/Dxg8LhFhckNGNzk9LT/8QAGgEBAAMBAQEAAAAAAAAAAAAAAAECAwQFBv/EAC8RAAIBAgMFBwQDAQAAAAAAAAABAgMRBCExBRITQVEiMkKRsdHwYXGBoRUj4RT/2gAMAwEAAhEDEQA/ALxhCEAIQhACEIQAhG6tZVF3YKObEAes1GL6VYZNGNQ8qalvXSAbuE4nF9O2GdLCuR9qpUVB6BvrNRiOm2Nb3KdFfAM/4xcFmwlPYnpNtFv3wX7qoPwmtr7Vx51xFXycj6SLgvOE8/VsZivirVj/AMV/zkb/ABHEL+9rD/iP+cXB6KhPPdPpLi10xFbzqMfqZPw/T7Gp++LfeVT+EXBesJUuB9qdcftaVOoO4mmfxHpOo2V7R8JVsKm9RP8AGLr/AFL+NpIOyhGsPiFqKGpsGU6FSCD5iOwAhCEAIQhACEIQAhCEAIQhACEIQAmIThem/TpaG9Qw1nq2Id79mlfLhq/dw9IB0O3uk9DCZVG3n4U0zbz+yPGVvtT2mYitU6rCUzv/AGKNncDm9RrKgnF4fYS1iSxYUwR1tRqrGozNeyJvHtOQpJPAeIm7FZcPRang0CZaA5sebMcye885SUkjalQlUzWg3tLEYjeAr1t+s2lCgrYiqTyLkgDhopmp2jsHaLDeq4fEkDPJC3aI4KPyjuxMdisNTO5R/W1CTWqB132F+zTBvdUA4DW5vJFPpNjqZuErj7rk+l4Ul1EqEuUX5M46nXek1kZ6bA3IVmVg19WGR+es3eD6WuAwxAcgj3qDClUGXxKOxUvxBA8Z0FfptTxACbVwZqjTrAm5XTvVrC/hlOe210bpAJUwGISvRc2G/wBivTOpFRPi+8LS10Z8OV7JG1vcp1VU1KbmwqKl0U2vu1LG9NrDRhnwvnZ1qdUe66v4Ej6zT4PCikCBqbbx4m2nlnpN70a2Q2LqlN7dVBvORm27e2XieMx4meR3/wDGlHenkQa2LqJ76sO/h8xGv8TvO82lsfCUFA6s3IJB6yoDYEDUXuSWAAAmmrdDxWUtRJBGq1QAbngHXIkcbjjNLvmjj3IPSXn7nNNiQdRGHI4RGP2fUpMysM1NiMt4fLXykLrZKaehScJQdpIlkw6yReth1kkobnZG2q2Gbew9RqZ4ge633l0MtDop7S6dYinjAKL8HB/Vt439w+kpgPFh4LJ9T1KDMylOgvT5sKRRxJL0NFbVqf5r9Jc2GxC1FDowZWFwRmCJIsOwhCCAhCEAIQhACEIQAhCa7b+1kwmHqV6miDIXtvMclUeJsIByvtL6XHDKKGHNq1RbswOdNNL/AHjw5WJ5Sn0yjmNxj16r1axu9Rt5jw7gOQAyHhEXggy4BFiARyOYkdsMn2R5XH0j5MSZBKk1oPYvYKJQp1evS9QXFJHq9YLGxuBkNOM1nUMPcq1V8KhP915LmDIsi6q1FpJ+ZHXFYlfdxDH76q0Wdr1x71OhV8VKH5iKIjbLIcIvkaxxlZeJ+o8u3qf73DVU76TioPkRH8NtLD7waji2o1BkC3WUWsc7FlOmQymtZYxUpA6gHxErwlyN1tCbVppNHb0dv7QCkJXp4pDqKiU6wI5dndPzvE4zp9jgAiUMNRIFt7t5Dham2Qt5zgP0JQbrdDzQlT6SbT2niVFhXLryqqH9TnFprRkcTCz70WvtmTd51BJLVXZizsx7TM2rH5CJxdDeBZR2gLkfaAF7ePfNbWx1Ym/YH3ch8oU8ZW3WUsoDCxIHatxAPC8oozvc6J1cM4tXytpbQWr3Fxocx4GZvGgLWA4aRV5ueQOhooNGQYsGAPq87DoN0yfBNuNd6DHNeK/xL+U4tTHUaQSnY9Q4LFpVRXpsGVhcESRKJ6A9L2wb7j3NFyLi/un7Ql44eurqGQhlYXBGlpKZZq2a0HYQhJKhCEIAQhCAEqT2wbWL1qeGU9mmOsqd7tkg8lv/AFS25512/jevxeIqa3qv4gK26o7slEEEAJArFRDSAJIiCIpjEFoBgxJMC0SWgGCYkmBaIYwAJjbQJiCYBhjEEzJMQZIM3mLzF5i8AVMxIMUJAFCLEQIsQBaxYMQIsQBxWlg+zrpmcOwo1zekxyP2TK8BjimQWjK32PUiOCAQbg6EaGKlVezbpnu2w+IOXwMeH/T6S1AZKZMlYzCEJJUIQhACefsfgkd2/SKY6zebfbNX3r9rtDPWegDK19o2zBSqrWt2KpsxHw1AMj/MPUSk1c6MPNRlZq9yu6myR+7rVF7mC1B6gH1if8Ir/A1Gp5tTP/MJtzhL+4wPccpFq0mU2yvyDC/ymV6iPRVPCz1VjWPgMQPew7+KMjD1IPpIdepuftEqU7a79N1HztadAmOqpxPnnJCbePxqD4SONJaon+NoS7s/n6OTSsje6yt4MDFFJ1FWvhK37WkmfNQfWN/9n8I/7Nmp/cqMAP5Sbeksq8eZnLZFTwyT/XucwViCs6Gr0Sf91iAe6oin1Xd+k1+I2Dik1pq45oxHow/GXVWD5nLPZ+IhrHyzNWwjRjuJJp/tUen99Db+oXHrGw4b3SD4EGaXOOUXF2asNmIMW0Q0ECTMQMxeALEUsQDFiCBwRYiBFiQBQihEgzMAWDMgxEyIJJFKpYgjIjQ8jzlyeznpf16ihXNnWwU8xwH5fLlKVUyZgsSyMGU2YaH/AFwgtF8menRMzlOg3SlcXTCubVFGYvr+Z+s6uSGrBCEIICQNubLTE0Ho1NHFr8QfhYd4OcnwgHnHFNVwtV6NYWam1j+DDuOoiqmJSqO2A3K+vzl09Leh9DHgdYClVRZKqW3h3EaMvcfSUv0h6M18DUCVx2W9yot+re3D+Fv4TMpXielQlGrlozS7QpNTO/SZ9wixG8eyb6gcQfwjezdt9XVD1qSYhVuClS4BDWuQw0OWRzkzeYTV43A2uyA96j6qPwiM1zJr4aos4libPq7ExQyDYepxRsQyEHuLXRhJjdBMK+dHFVl+8KNUfNd2U3e5PEWHhEKAD2csuAt6iXcUzijWqR0ky336FVk/ZYxG7mR1/wDtIWOwmNwy7zdS63C3R7m7GwuMrZytFxtQaVXHL9Y35x//ABiuVKmrUKnIgsTp43lHRizphtHER8V/uWHi8biKX/mcJVUc90sv9QuPWaPEnBVsygRuaix+a5iN7G9o2LoWDlay6HeujH+Zcj5idpgelWzcdZcTTpo54VlVTfuqLb6yjoW0Z0razkrVIJr51K8xeykGdLEC3BamfyOR+s1tahUXMrvDnT7Y+Qz9Ja+P9nuHqC+GqvTvoGIq0z4cR8zON2x0JxNC53d4fapXYea6iTepH6lWsFW07L+fg5FaoOhvM70cxVBviG93jJh56yGQfhN+42B+eh9JeNRM5a2CnDNZokh44rSAKvpqOI8Y4tWaHETw0WDIaVY8tSASAYq8ZV4sNIIHLzN4i8zeALBjitGAYsGCTdbF2o9CotSmbEW4690v3o3ttMXRWohF/iHI+E830nnWdCOkhwlYE/s2ycd32oLJ3yL6hEUaoZQym4IuCOIPGLkkBCEIASLtDA066NTrIHRsip/1ke+SoQNClukvQ44F751MM5srn3qZOi1D6BuPjNNidiEZpmPWX5icMtRWSooZWBDKRcEHUGVftrYzYGoEuWoOf1LnMg/5TnmBoTqAeU5atPdzR9Ds/Gqr/XV15fUqzbGySt3QHK5dbZ24uv4jz5zRgd+VhLlqYdWztnK06T7D/RatwLUqvuclYZmn65d3hLUal+yzHaeCUf7Yfn3NJx1GnneJOvDvHHujigG5HOx8RlELnc2sb28baTpPEEFRoc78DA8bD56RVs8xpofrCxv3QDa7I6SYnCi1CsyL9k2ZPJW08rTpaXtQxVhv0qFTvIdT6EicJYfPO0OfDv4QDp9qdKTiSDUpJTtnelT7R+828SR5SK+Hp1RcWYHiJpN60do1SpupsbZn4T3MOMylTvoduHxnD7LWRnHYArnmyjiPeEgNlnqOf5jhOmwuKFTK1mGo7uY5ia7aGA3e3T8xw/2lIzccmdVbDQqx34GsSpH0qyKwGq5cx+Xd3TCNN07nlTg4uzNklWPK81qPH0qQUJ4eK3pFV46GgD94oGMhooGCB9Gkqi8hopOfDnwmz2eFF1qgqKiXRuRU3Bz1BIt8pBOhavsp6Rb6nC1Dmo3qRPFfiTy185Y8807H2k1ColZPepsGHfbUeBFxPSVCqHVWXRgCPAi4+skkchCEAIQhACRdpYBK9NqVUbysLHn3EHgQcwZKhBKbTuipsZgnwtXqKxuSCaVS1hUQcfvi4uO8HjIm2NnJiaL0Xy3hkfssPdYeBlo7e2NTxVI06lxxR1tvI/B1PP66StqqVKFXqMSAKgF0YXCVV+2l/K66ick4bjutD6PB4yOIhuVO96/OZTIBTfWoLPTJ3hzI1igLgHS4nS+0PZJp1VxCDJ8n5BhoT4jLynN1KhKgpxOd+A4zphLeR4uMwzoztyGFUgC5vYZn8ZhVGozvn/tJTpGqiEDs2vbLlLnIMLmTlpleZzv3fjFsLC55ZxKIBe3HOAJAAPec7ekVnnw5GA1NxbPLwgNddNRAFhrZgm65gjUHwm9weI61b/EMmHfz8DNDkD45yTgKxSoCdCQp8DpfwP1MzqRujrwld0525MY2pg9xrrofQyCyZXHmPxH4zrcbh99SDx+s5YqVPIiZQlY9HEUFMaBjqNEulsxofQ8pgToTueNODi7MlI8eVpDUx5TBQlK0cDSMpj1NuPy/OAbTC9oCkPebIXyBOoF+Z08TD9IBpgFTvrYBtOwL5Ec7m0YqYYhFqKSyMM2tbdcGzKTzBII8YVKxZizasbnK2Z1MhKxMpORIRp6S6LMTg8MTqaFL+wTzPYnJRdmyUc2bJR8yJ6k2fhuqpU6eu4iJ/SoH4SSESIQhBIQhCAEIQgBNXt/YlLF0zTqg5G6OuTo3BlPA/WbSEExk4u61Kb21gmok4XaADJUBFOqoslQf8rjLKVjtnYz4N7N2qTe440P5N3T1NtPZtPEU2pV0Do2oP1B4HvEqnpL0Zq4JWDKcVgzqSLvTH/qAf3jztOdxcHeOh7VPE08VDh1spdeTKiakGKte+77ttDeHWDe3bZ2v3TfYzoy1t/BMKqammT2x3DnNHv5kEFW4qws3hnNoVFI83E4SpQfaWXUKiAixGRjdWmbHd1tlFbva3r8LAcPGBc7wFsrG5/CXOUbfIXPAZxKjiBrHXqDIHjoOcS4uLQBKg3NzllbuiKhGdr3Ay8/rHEWwsOElbJwjVCC3uobseBYaKPrKydldmtGnKpNRib1poNsULNvDjr4zoGkPFICLEXnJc+jccrHOKOB0jZWxsZuP0ROXqZG2hhwAGXhkfA6HyP1mtOVnY87GUVKO8tV6EERxYgCLWdB5I9TBOlzxNhfLnNtstab0qyudxwFKscwV3hcW1BBHDUP3SLsfGCmWuSu8FIYAmxRr2IGqsCQR4SO1rndFlud0HULfIfKCB5HNrXNr3tfK9rX8bR1TI6R0HkCScgALkk5AADUkkC3fIIO29lmx/wBJx6Ei6Ye1V+W9e1IHxYX/AJDPQM5X2c9GP0DChXH66oQ9Y/xWyS/JRl8+c6qCwQhCAEbr1gilmNgJjE11RSzGwH+rCcptHGNVa5yUe6v4nvlZSsTY6nCYpaqh6ZDKeI9QRwI5GPyvjtEYeqm7VSlVq3CI5Fqu6MwVvnlbtDPx0nXbJ2ylbskblQC7U21t9pT8a94042hSuGjZwmBMyxATBW+szCAcF0l9nSOxq4Bhh6mpT9y58B7h7xl3Sudt4cq3VbTw262gci293o4yby9J6DkfG4KnWQpWRaiHVXAI9ZlKknmsj0MPtCdNbs+1H6nmev0bpHPD4gj+Gsu8PJhIFXYOIXRUqf8At1VPzBtLk257KkN2wNU0j/l1LvT/AJW95fWV/tjYeLwZ/wDEUXVftqN+kf5193ztKXqQO2NPA4jTJ+X+HKHY+Iyvh6ndkD9DHW6OYhsmp7gyN3qU1H1J9JtVxt9DEtWkceXQutl0L95/r2ItPYiLnVqb5+xTuq/zOcyPADxk0WUAKAANABYDykdqkVvTKUpS1O2lRpUVamreotmjNSZLRDGSVkMERLqCCDocj4GOGAljJo0TIQSDqDb5cYCS9oU7MD9oeq/9CPlIonXF3Vz52tT4c3EUIsRAkjB4WpVcU6KPUdvdVFLMfIfXSSZGA1pcHsl6CsGXG4tbG18PTYZi/wC+cHQ290ecldAPZWKJWvtCz1BYpRFiiHm5+Nu7QW4y05AMwhCCQjdeqFFz/ueAjkYx2GFWmyE23ha/LvgHL47GNVa7ZAaLy8e+QKuMprUSkzoKjglELAMwXWw4yXiFekQmJ/kqgEg24Nz+vjOWxPQOk2O/TKrvU0ZEYhkDL7rK3FBqF4GZNdSwjaXQihXxgxNdncWH6pjdN5fdsdQvNeJm8q4umXqKzbvUKru5O71e9fdIOoNgcwLcO6YxG1qVNj1pZFXWqykUt619ze+1byOl75SqOm3Sk42oFpLu0qdwpt22BtcsfIWXQeMiKbDdjbdK/afi656rCVTSRLjrFULUqcmfgvgLc8tBYXQb2m0cXvU69qDUqKM9WrURUdhZahBJAGefnKDcWFh+flE1aVwAQLcuPz4CblLnsAGZlTex/pfiK9Y4XEurImHXqbIFYdUQpub53Uj5S2ZBIQhCAEwReZhAOX210BwOJuXo9W5+Oierb0yPmDOI2r7IaozwuIDjgtZd1vDeXL0Et+Eq4Jm9PE1Yd2R5w2l0Qx2H/a4aoVHxUh1q+PYuR5gTSvUsbG4PI3B+Rnqi0jYzZtKr+1pU3++in6iUdFHXHaU/Ejy/1kN6egsX7Ptn1NcMi/cLJ/aRNXW9k2APu9en3at/7wZXhM1W0YvVMpC8xvS6v+6HBf5uJ/8Akpf/AJyRQ9lOAX3hWf71Yj+wCOEyHj4dGUJjUuvgbj/XgY5sro5i8SbYfDVqneEIQeLtZR856S2d0MwNAhqWGphhYhmG+wI0N2uZvrTWKsrHn4iqqst6xSnR72LVGs2PrdWONOhZm8C7Cw8gZavR/o3hsEm5haS0+bau3eznMzbwljEIQhACEIQAhCEAar0FdSrgMDqDOS2vhamE3WReuwxb9aCTv0k3SesFuRAz5HPSdlGsRRDqytmGBUjmGFj9ZDVwea+mnS18bUKUiy4dD2RoW/ie2rd2g8ZzYsAN21vr4R7F7LqUGbD1AVKVnpNcEb27fdIJ4H8RGFa57OSg27yfDlLJWIFBePExYFszMgW1ljezX2efpW7isapFDI0qTCxq/wATg/u9Mvi8NQJ3sV6L1ut/TqoKU9xkogizVN8jeqWOidkWPHXTW5JhVAFgLAaW5TMgkIQhACEIQAhCEAIQhACEIQAhCEAIQhACEIQAhCEAIQhACEIQAhCEA0HS7onQ2lSSniC69XUDo1Iqrhhla5UixGuUoLpV0UxGAqM2IS1JqzrQqbykOM2BIB7J3edtDPTkibR2bSxCha9NKqhgwDqGAZdGseIgFNezP2eHElcVjUIoCxpUmFjVP2nHCnyHHw1u9RYWGUFFshMwAhCEAIQhACEIQAhCEAIQhACEIQAhCEAIQhACEIQAhCEAIQhA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9237" y="329854"/>
            <a:ext cx="91247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ВІКНО </a:t>
            </a:r>
            <a:r>
              <a:rPr lang="ru-RU" sz="3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WORD</a:t>
            </a:r>
            <a:endParaRPr lang="ru-RU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052736"/>
            <a:ext cx="7358114" cy="383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Округлений прямокутник 14"/>
          <p:cNvSpPr/>
          <p:nvPr/>
        </p:nvSpPr>
        <p:spPr>
          <a:xfrm>
            <a:off x="996286" y="1277226"/>
            <a:ext cx="7328563" cy="71161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00100" y="548680"/>
            <a:ext cx="285752" cy="2857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1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20" name="Пряма сполучна лінія 19"/>
          <p:cNvCxnSpPr>
            <a:stCxn id="18" idx="4"/>
          </p:cNvCxnSpPr>
          <p:nvPr/>
        </p:nvCxnSpPr>
        <p:spPr>
          <a:xfrm rot="5400000">
            <a:off x="1000100" y="977308"/>
            <a:ext cx="28575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1571604" y="548680"/>
            <a:ext cx="285752" cy="2857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2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571736" y="548680"/>
            <a:ext cx="285752" cy="2857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3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3286116" y="548680"/>
            <a:ext cx="285752" cy="2857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4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7643834" y="2888940"/>
            <a:ext cx="285752" cy="2857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5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7308304" y="2708920"/>
            <a:ext cx="285752" cy="2857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6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8643966" y="4293096"/>
            <a:ext cx="285752" cy="2857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7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1571604" y="2492896"/>
            <a:ext cx="285752" cy="2857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9</a:t>
            </a: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428596" y="4293096"/>
            <a:ext cx="285752" cy="28575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8</a:t>
            </a:r>
            <a:endParaRPr lang="ru-RU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29" name="Таблиця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635677"/>
              </p:ext>
            </p:extLst>
          </p:nvPr>
        </p:nvGraphicFramePr>
        <p:xfrm>
          <a:off x="428596" y="4891178"/>
          <a:ext cx="2357453" cy="89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573"/>
                <a:gridCol w="2102880"/>
              </a:tblGrid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1.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solidFill>
                            <a:srgbClr val="0410FC"/>
                          </a:solidFill>
                        </a:rPr>
                        <a:t>Кнопка </a:t>
                      </a:r>
                      <a:r>
                        <a:rPr lang="en-US" sz="1200" b="1" dirty="0" smtClean="0">
                          <a:solidFill>
                            <a:srgbClr val="0410FC"/>
                          </a:solidFill>
                        </a:rPr>
                        <a:t>Office</a:t>
                      </a:r>
                      <a:endParaRPr lang="ru-RU" sz="1200" b="1" dirty="0">
                        <a:solidFill>
                          <a:srgbClr val="0410FC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2.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solidFill>
                            <a:srgbClr val="0410FC"/>
                          </a:solidFill>
                        </a:rPr>
                        <a:t>Панель швидкого доступу</a:t>
                      </a:r>
                      <a:endParaRPr lang="ru-RU" sz="1200" b="1" dirty="0">
                        <a:solidFill>
                          <a:srgbClr val="0410FC"/>
                        </a:solidFill>
                      </a:endParaRPr>
                    </a:p>
                  </a:txBody>
                  <a:tcPr marL="0" marR="0" marT="0" marB="0" anchor="ctr"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3.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solidFill>
                            <a:srgbClr val="0410FC"/>
                          </a:solidFill>
                        </a:rPr>
                        <a:t>Рядок заголовка</a:t>
                      </a:r>
                      <a:endParaRPr lang="ru-RU" sz="1200" b="1" dirty="0">
                        <a:solidFill>
                          <a:srgbClr val="0410FC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1" name="Таблиця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062292"/>
              </p:ext>
            </p:extLst>
          </p:nvPr>
        </p:nvGraphicFramePr>
        <p:xfrm>
          <a:off x="2682028" y="5409220"/>
          <a:ext cx="2286016" cy="89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941"/>
                <a:gridCol w="2039075"/>
              </a:tblGrid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solidFill>
                            <a:srgbClr val="0410FC"/>
                          </a:solidFill>
                        </a:rPr>
                        <a:t>Стрічка</a:t>
                      </a:r>
                      <a:endParaRPr lang="ru-RU" sz="1200" b="1" dirty="0">
                        <a:solidFill>
                          <a:srgbClr val="0410FC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solidFill>
                            <a:srgbClr val="0410FC"/>
                          </a:solidFill>
                        </a:rPr>
                        <a:t>Смуга прокручування</a:t>
                      </a:r>
                      <a:endParaRPr lang="ru-RU" sz="1200" b="1" dirty="0">
                        <a:solidFill>
                          <a:srgbClr val="0410FC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36000" marR="3600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solidFill>
                            <a:srgbClr val="0410FC"/>
                          </a:solidFill>
                        </a:rPr>
                        <a:t>Курсор</a:t>
                      </a:r>
                      <a:endParaRPr lang="ru-RU" sz="1200" b="1" dirty="0">
                        <a:solidFill>
                          <a:srgbClr val="0410FC"/>
                        </a:solidFill>
                      </a:endParaRPr>
                    </a:p>
                  </a:txBody>
                  <a:tcPr marL="36000" marR="3600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" name="Таблиця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913"/>
              </p:ext>
            </p:extLst>
          </p:nvPr>
        </p:nvGraphicFramePr>
        <p:xfrm>
          <a:off x="5093726" y="4977172"/>
          <a:ext cx="2500330" cy="898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857"/>
                <a:gridCol w="2240473"/>
              </a:tblGrid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solidFill>
                            <a:srgbClr val="0410FC"/>
                          </a:solidFill>
                        </a:rPr>
                        <a:t>Рядок стану</a:t>
                      </a:r>
                      <a:endParaRPr lang="ru-RU" sz="1200" b="1" dirty="0">
                        <a:solidFill>
                          <a:srgbClr val="0410FC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solidFill>
                            <a:srgbClr val="0410FC"/>
                          </a:solidFill>
                        </a:rPr>
                        <a:t>Робоча</a:t>
                      </a:r>
                      <a:r>
                        <a:rPr lang="uk-UA" sz="1200" b="1" baseline="0" dirty="0" smtClean="0">
                          <a:solidFill>
                            <a:srgbClr val="0410FC"/>
                          </a:solidFill>
                        </a:rPr>
                        <a:t> область документа</a:t>
                      </a:r>
                      <a:endParaRPr lang="ru-RU" sz="1200" b="1" dirty="0">
                        <a:solidFill>
                          <a:srgbClr val="0410FC"/>
                        </a:solidFill>
                      </a:endParaRPr>
                    </a:p>
                  </a:txBody>
                  <a:tcPr marL="36000" marR="36000" marT="0" marB="0" anchor="ctr"/>
                </a:tc>
              </a:tr>
              <a:tr h="299402"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ru-RU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1200" b="1" dirty="0" smtClean="0">
                          <a:solidFill>
                            <a:srgbClr val="0410FC"/>
                          </a:solidFill>
                        </a:rPr>
                        <a:t>Лінійки</a:t>
                      </a:r>
                      <a:endParaRPr lang="ru-RU" sz="1200" b="1" dirty="0">
                        <a:solidFill>
                          <a:srgbClr val="0410FC"/>
                        </a:solidFill>
                      </a:endParaRPr>
                    </a:p>
                  </a:txBody>
                  <a:tcPr marL="36000" marR="36000" marT="0" marB="0" anchor="ctr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35" name="Пряма сполучна лінія 34"/>
          <p:cNvCxnSpPr>
            <a:stCxn id="21" idx="4"/>
          </p:cNvCxnSpPr>
          <p:nvPr/>
        </p:nvCxnSpPr>
        <p:spPr>
          <a:xfrm rot="5400000">
            <a:off x="1571604" y="977308"/>
            <a:ext cx="28575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35"/>
          <p:cNvCxnSpPr>
            <a:stCxn id="22" idx="4"/>
          </p:cNvCxnSpPr>
          <p:nvPr/>
        </p:nvCxnSpPr>
        <p:spPr>
          <a:xfrm rot="5400000">
            <a:off x="2571736" y="977308"/>
            <a:ext cx="28575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36"/>
          <p:cNvCxnSpPr>
            <a:stCxn id="23" idx="4"/>
          </p:cNvCxnSpPr>
          <p:nvPr/>
        </p:nvCxnSpPr>
        <p:spPr>
          <a:xfrm rot="5400000">
            <a:off x="3214678" y="1048746"/>
            <a:ext cx="428628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сполучна лінія 38"/>
          <p:cNvCxnSpPr>
            <a:endCxn id="24" idx="7"/>
          </p:cNvCxnSpPr>
          <p:nvPr/>
        </p:nvCxnSpPr>
        <p:spPr>
          <a:xfrm rot="10800000" flipV="1">
            <a:off x="7887740" y="2674625"/>
            <a:ext cx="399037" cy="2561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 сполучна лінія 42"/>
          <p:cNvCxnSpPr>
            <a:stCxn id="24" idx="4"/>
          </p:cNvCxnSpPr>
          <p:nvPr/>
        </p:nvCxnSpPr>
        <p:spPr>
          <a:xfrm rot="5400000">
            <a:off x="7000098" y="3960510"/>
            <a:ext cx="1572430" cy="79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51"/>
          <p:cNvCxnSpPr/>
          <p:nvPr/>
        </p:nvCxnSpPr>
        <p:spPr>
          <a:xfrm rot="5400000">
            <a:off x="6965967" y="3178173"/>
            <a:ext cx="213520" cy="7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53"/>
          <p:cNvCxnSpPr>
            <a:stCxn id="25" idx="3"/>
          </p:cNvCxnSpPr>
          <p:nvPr/>
        </p:nvCxnSpPr>
        <p:spPr>
          <a:xfrm rot="5400000">
            <a:off x="7129710" y="2917106"/>
            <a:ext cx="184723" cy="25616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56"/>
          <p:cNvCxnSpPr/>
          <p:nvPr/>
        </p:nvCxnSpPr>
        <p:spPr>
          <a:xfrm rot="10800000" flipV="1">
            <a:off x="5072066" y="4474825"/>
            <a:ext cx="3571900" cy="21431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 сполучна лінія 60"/>
          <p:cNvCxnSpPr>
            <a:endCxn id="28" idx="6"/>
          </p:cNvCxnSpPr>
          <p:nvPr/>
        </p:nvCxnSpPr>
        <p:spPr>
          <a:xfrm rot="10800000">
            <a:off x="714348" y="4435972"/>
            <a:ext cx="642942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 сполучна лінія 63"/>
          <p:cNvCxnSpPr>
            <a:endCxn id="27" idx="7"/>
          </p:cNvCxnSpPr>
          <p:nvPr/>
        </p:nvCxnSpPr>
        <p:spPr>
          <a:xfrm rot="10800000" flipV="1">
            <a:off x="1815510" y="2064267"/>
            <a:ext cx="541913" cy="4704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 сполучна лінія 66"/>
          <p:cNvCxnSpPr>
            <a:stCxn id="27" idx="3"/>
          </p:cNvCxnSpPr>
          <p:nvPr/>
        </p:nvCxnSpPr>
        <p:spPr>
          <a:xfrm rot="5400000">
            <a:off x="1285853" y="2522487"/>
            <a:ext cx="113285" cy="54191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Округлена прямокутна виноска 70"/>
          <p:cNvSpPr/>
          <p:nvPr/>
        </p:nvSpPr>
        <p:spPr>
          <a:xfrm>
            <a:off x="2375756" y="1713918"/>
            <a:ext cx="5786478" cy="1643074"/>
          </a:xfrm>
          <a:prstGeom prst="wedgeRoundRectCallout">
            <a:avLst>
              <a:gd name="adj1" fmla="val -79586"/>
              <a:gd name="adj2" fmla="val 11552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Робоча область документа </a:t>
            </a:r>
            <a:r>
              <a:rPr lang="uk-UA" sz="2400" b="1" dirty="0" smtClean="0">
                <a:solidFill>
                  <a:srgbClr val="FF0000"/>
                </a:solidFill>
              </a:rPr>
              <a:t>(</a:t>
            </a:r>
            <a:r>
              <a:rPr lang="ru-RU" sz="2400" b="1" dirty="0" smtClean="0">
                <a:solidFill>
                  <a:srgbClr val="FF0000"/>
                </a:solidFill>
              </a:rPr>
              <a:t>8)</a:t>
            </a:r>
            <a:r>
              <a:rPr lang="ru-RU" sz="2400" dirty="0" smtClean="0">
                <a:solidFill>
                  <a:schemeClr val="tx1"/>
                </a:solidFill>
              </a:rPr>
              <a:t>, </a:t>
            </a:r>
            <a:r>
              <a:rPr lang="uk-UA" sz="2400" dirty="0" smtClean="0">
                <a:solidFill>
                  <a:schemeClr val="tx1"/>
                </a:solidFill>
              </a:rPr>
              <a:t>у якій відображається вміст текстового документа.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0" name="Округлена прямокутна виноска 39"/>
          <p:cNvSpPr/>
          <p:nvPr/>
        </p:nvSpPr>
        <p:spPr>
          <a:xfrm>
            <a:off x="1439652" y="1116670"/>
            <a:ext cx="5929354" cy="3500462"/>
          </a:xfrm>
          <a:prstGeom prst="wedgeRoundRectCallout">
            <a:avLst>
              <a:gd name="adj1" fmla="val 58450"/>
              <a:gd name="adj2" fmla="val 3591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400" dirty="0" smtClean="0">
                <a:solidFill>
                  <a:schemeClr val="tx1"/>
                </a:solidFill>
              </a:rPr>
              <a:t>Працюючи з документом, користувач, зазвичай, бачить у вікні лише його частину, яку обмежено розмірами вікна. Щоб переглянути інші частини документа, потрібно «прокрутити» його у вікні вверх або вниз, управо або вліво, використовуючи елементи керування смуг прокручування </a:t>
            </a:r>
            <a:r>
              <a:rPr lang="uk-UA" sz="2400" b="1" dirty="0" smtClean="0">
                <a:solidFill>
                  <a:srgbClr val="FF0000"/>
                </a:solidFill>
              </a:rPr>
              <a:t>(5)</a:t>
            </a:r>
            <a:r>
              <a:rPr lang="uk-UA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8" name="Округлена прямокутна виноска 37"/>
          <p:cNvSpPr/>
          <p:nvPr/>
        </p:nvSpPr>
        <p:spPr>
          <a:xfrm>
            <a:off x="1547664" y="1723608"/>
            <a:ext cx="5643602" cy="2857520"/>
          </a:xfrm>
          <a:prstGeom prst="wedgeRoundRectCallout">
            <a:avLst>
              <a:gd name="adj1" fmla="val 56018"/>
              <a:gd name="adj2" fmla="val -19410"/>
              <a:gd name="adj3" fmla="val 16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200" dirty="0" smtClean="0">
                <a:solidFill>
                  <a:schemeClr val="tx1"/>
                </a:solidFill>
              </a:rPr>
              <a:t>Поточне місце в документі відмічається спеціальним знаком (наприклад, вертикальною рискою </a:t>
            </a:r>
            <a:r>
              <a:rPr lang="en-US" sz="2200" b="1" dirty="0" smtClean="0">
                <a:solidFill>
                  <a:srgbClr val="FF0000"/>
                </a:solidFill>
              </a:rPr>
              <a:t>|</a:t>
            </a:r>
            <a:r>
              <a:rPr lang="uk-UA" sz="2200" dirty="0" smtClean="0">
                <a:solidFill>
                  <a:schemeClr val="tx1"/>
                </a:solidFill>
              </a:rPr>
              <a:t>) </a:t>
            </a:r>
            <a:r>
              <a:rPr lang="ru-RU" sz="2200" dirty="0" smtClean="0">
                <a:solidFill>
                  <a:schemeClr val="tx1"/>
                </a:solidFill>
              </a:rPr>
              <a:t>- </a:t>
            </a:r>
            <a:r>
              <a:rPr lang="uk-UA" sz="2200" dirty="0" smtClean="0">
                <a:solidFill>
                  <a:schemeClr val="tx1"/>
                </a:solidFill>
              </a:rPr>
              <a:t>текстовим курсором </a:t>
            </a:r>
            <a:r>
              <a:rPr lang="uk-UA" sz="2200" b="1" dirty="0" smtClean="0">
                <a:solidFill>
                  <a:srgbClr val="FF0000"/>
                </a:solidFill>
              </a:rPr>
              <a:t>(</a:t>
            </a:r>
            <a:r>
              <a:rPr lang="ru-RU" sz="2200" b="1" dirty="0" smtClean="0">
                <a:solidFill>
                  <a:srgbClr val="FF0000"/>
                </a:solidFill>
              </a:rPr>
              <a:t>6)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  <a:r>
              <a:rPr lang="uk-UA" sz="2200" dirty="0" smtClean="0">
                <a:solidFill>
                  <a:schemeClr val="tx1"/>
                </a:solidFill>
              </a:rPr>
              <a:t>Змінити положення </a:t>
            </a:r>
            <a:r>
              <a:rPr lang="uk-UA" sz="2200" dirty="0" err="1" smtClean="0">
                <a:solidFill>
                  <a:schemeClr val="tx1"/>
                </a:solidFill>
              </a:rPr>
              <a:t>курсора</a:t>
            </a:r>
            <a:r>
              <a:rPr lang="uk-UA" sz="2200" dirty="0" smtClean="0">
                <a:solidFill>
                  <a:schemeClr val="tx1"/>
                </a:solidFill>
              </a:rPr>
              <a:t> в тексті документа можна, вибравши потрібне місце в тексті або використавши клавіші керування курсором</a:t>
            </a:r>
            <a:endParaRPr lang="ru-RU" sz="2200" dirty="0">
              <a:solidFill>
                <a:schemeClr val="tx1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Дихнич Світлана Борисівна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276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9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9" presetClass="entr" presetSubtype="1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1" grpId="0" animBg="1"/>
      <p:bldP spid="22" grpId="0" animBg="1"/>
      <p:bldP spid="23" grpId="0" animBg="1"/>
      <p:bldP spid="24" grpId="0" build="allAtOnce" animBg="1"/>
      <p:bldP spid="25" grpId="0" build="allAtOnce" animBg="1"/>
      <p:bldP spid="26" grpId="0" animBg="1"/>
      <p:bldP spid="27" grpId="0" animBg="1"/>
      <p:bldP spid="28" grpId="0" build="allAtOnce" animBg="1"/>
      <p:bldP spid="71" grpId="0" animBg="1"/>
      <p:bldP spid="71" grpId="1" animBg="1"/>
      <p:bldP spid="40" grpId="0" animBg="1"/>
      <p:bldP spid="40" grpId="1" animBg="1"/>
      <p:bldP spid="40" grpId="2" animBg="1"/>
      <p:bldP spid="38" grpId="0" animBg="1"/>
      <p:bldP spid="38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f296bb2fa7a258993fd2325e63c9795acadf6"/>
</p:tagLst>
</file>

<file path=ppt/theme/theme1.xml><?xml version="1.0" encoding="utf-8"?>
<a:theme xmlns:a="http://schemas.openxmlformats.org/drawingml/2006/main" name="Fon3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Fon3</Template>
  <TotalTime>6364</TotalTime>
  <Words>1374</Words>
  <Application>Microsoft Office PowerPoint</Application>
  <PresentationFormat>Экран (4:3)</PresentationFormat>
  <Paragraphs>194</Paragraphs>
  <Slides>20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Fon3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Інформатика 3 клас</dc:title>
  <dc:creator>nout</dc:creator>
  <cp:lastModifiedBy>7svetic</cp:lastModifiedBy>
  <cp:revision>751</cp:revision>
  <dcterms:created xsi:type="dcterms:W3CDTF">2014-09-29T16:47:44Z</dcterms:created>
  <dcterms:modified xsi:type="dcterms:W3CDTF">2016-02-02T19:09:05Z</dcterms:modified>
</cp:coreProperties>
</file>