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00" r:id="rId2"/>
    <p:sldId id="256" r:id="rId3"/>
    <p:sldId id="286" r:id="rId4"/>
    <p:sldId id="285" r:id="rId5"/>
    <p:sldId id="291" r:id="rId6"/>
    <p:sldId id="292" r:id="rId7"/>
    <p:sldId id="293" r:id="rId8"/>
    <p:sldId id="295" r:id="rId9"/>
    <p:sldId id="296" r:id="rId10"/>
    <p:sldId id="298" r:id="rId11"/>
    <p:sldId id="290" r:id="rId12"/>
    <p:sldId id="273" r:id="rId13"/>
    <p:sldId id="301" r:id="rId14"/>
    <p:sldId id="287" r:id="rId15"/>
    <p:sldId id="302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19.01.2016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627E-235F-47E9-A9E3-2E99B3159507}" type="slidenum">
              <a:rPr lang="uk-UA" smtClean="0"/>
              <a:pPr/>
              <a:t>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04C29-0538-49B8-A332-ADF64583DDBE}" type="datetime1">
              <a:rPr lang="uk-UA" smtClean="0"/>
              <a:t>19.01.2016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1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1B534-F1C0-4A2D-BE6F-9B6491FBA68B}" type="datetime1">
              <a:rPr lang="uk-UA" smtClean="0"/>
              <a:t>19.01.2016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2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3C8B9-BA0A-4F83-BA15-A96D30259851}" type="datetime1">
              <a:rPr lang="uk-UA" smtClean="0"/>
              <a:t>19.01.2016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779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633B9-3CBD-4E75-B5E8-E5E4D638B71E}" type="datetime1">
              <a:rPr lang="uk-UA" smtClean="0"/>
              <a:t>19.01.2016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96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245E0-F4BF-44DD-9971-C4AC8B941DFF}" type="datetime1">
              <a:rPr lang="uk-UA" smtClean="0"/>
              <a:t>19.01.2016</a:t>
            </a:fld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70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6FE67-99BE-4924-8AF2-32AFE6AA38BC}" type="datetime1">
              <a:rPr lang="uk-UA" smtClean="0"/>
              <a:t>19.01.2016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45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8E17D-A549-4C58-87A0-B45125CBCB68}" type="datetime1">
              <a:rPr lang="uk-UA" smtClean="0"/>
              <a:t>19.01.2016</a:t>
            </a:fld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30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8A6A7-2348-4625-8DC1-9E4CB95D687B}" type="datetime1">
              <a:rPr lang="uk-UA" smtClean="0"/>
              <a:t>19.01.2016</a:t>
            </a:fld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33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8F1E2-EC85-47C1-86E1-24A73C4CA991}" type="datetime1">
              <a:rPr lang="uk-UA" smtClean="0"/>
              <a:t>19.01.2016</a:t>
            </a:fld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3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2E1CD-003A-4B9A-AA9B-5BB45A6D7383}" type="datetime1">
              <a:rPr lang="uk-UA" smtClean="0"/>
              <a:t>19.01.2016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02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C3F85-B17B-48BE-A96E-CAC800384477}" type="datetime1">
              <a:rPr lang="uk-UA" smtClean="0"/>
              <a:t>19.01.2016</a:t>
            </a:fld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080A5F7-171E-48BF-BDA6-129BA8E66BE6}" type="datetime1">
              <a:rPr lang="uk-UA" smtClean="0"/>
              <a:t>19.01.2016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uk-UA" smtClean="0"/>
              <a:t>Дихнич Світлана Борисівна</a:t>
            </a: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D7CEAE-6AD3-4640-A1E8-13B42CE8EC2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59078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573707" y="474770"/>
            <a:ext cx="544656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5720" y="428604"/>
            <a:ext cx="642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endParaRPr lang="uk-UA" sz="4000" b="1" dirty="0">
              <a:ln w="82550" cmpd="dbl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78339" y="2413337"/>
            <a:ext cx="83529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Навчаємось онлайн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475" y="5877272"/>
            <a:ext cx="49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Виконала: Дихнич Світлана Борисівна </a:t>
            </a:r>
            <a:endParaRPr lang="en-US" smtClean="0"/>
          </a:p>
          <a:p>
            <a:pPr algn="r"/>
            <a:r>
              <a:rPr lang="uk-UA" smtClean="0"/>
              <a:t>вчитель </a:t>
            </a:r>
            <a:r>
              <a:rPr lang="uk-UA" dirty="0"/>
              <a:t>інформатики </a:t>
            </a:r>
          </a:p>
        </p:txBody>
      </p:sp>
      <p:pic>
        <p:nvPicPr>
          <p:cNvPr id="7" name="Picture 2" descr="http://pro3g.com.ua/images/stories/shop/News/3g-internet/3g_interne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63" y="3696877"/>
            <a:ext cx="2552367" cy="20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9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395536" y="1342542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sz="3000" b="1" i="1" dirty="0" smtClean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sz="3000" i="1" dirty="0" smtClean="0">
                <a:cs typeface="Arial" pitchFamily="34" charset="0"/>
              </a:rPr>
              <a:t>.</a:t>
            </a:r>
            <a:r>
              <a:rPr lang="uk-UA" sz="3000" b="1" i="1" dirty="0" smtClean="0"/>
              <a:t> </a:t>
            </a:r>
            <a:r>
              <a:rPr lang="uk-UA" sz="3000" i="1" dirty="0" smtClean="0"/>
              <a:t>Пронумеруй     команди  алгоритму    пошуку    матеріалів у мережі Інтернет</a:t>
            </a:r>
          </a:p>
          <a:p>
            <a:pPr indent="457200" algn="just"/>
            <a:endParaRPr lang="uk-UA" i="1" dirty="0"/>
          </a:p>
        </p:txBody>
      </p:sp>
      <p:grpSp>
        <p:nvGrpSpPr>
          <p:cNvPr id="2" name="Групувати 24"/>
          <p:cNvGrpSpPr/>
          <p:nvPr/>
        </p:nvGrpSpPr>
        <p:grpSpPr>
          <a:xfrm>
            <a:off x="1163512" y="2714620"/>
            <a:ext cx="6000776" cy="369332"/>
            <a:chOff x="1571604" y="2857496"/>
            <a:chExt cx="6000776" cy="369332"/>
          </a:xfrm>
        </p:grpSpPr>
        <p:sp>
          <p:nvSpPr>
            <p:cNvPr id="17" name="Прямокутник 16"/>
            <p:cNvSpPr/>
            <p:nvPr/>
          </p:nvSpPr>
          <p:spPr>
            <a:xfrm>
              <a:off x="2285984" y="2857496"/>
              <a:ext cx="5286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Відкрий сторінку пошукової системи. 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18" name="Прямокутник 17"/>
            <p:cNvSpPr/>
            <p:nvPr/>
          </p:nvSpPr>
          <p:spPr>
            <a:xfrm>
              <a:off x="1571604" y="2857496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увати 25"/>
          <p:cNvGrpSpPr/>
          <p:nvPr/>
        </p:nvGrpSpPr>
        <p:grpSpPr>
          <a:xfrm>
            <a:off x="1187624" y="3286124"/>
            <a:ext cx="6000776" cy="369332"/>
            <a:chOff x="1571604" y="3571876"/>
            <a:chExt cx="6000776" cy="369332"/>
          </a:xfrm>
        </p:grpSpPr>
        <p:sp>
          <p:nvSpPr>
            <p:cNvPr id="19" name="Прямокутник 18"/>
            <p:cNvSpPr/>
            <p:nvPr/>
          </p:nvSpPr>
          <p:spPr>
            <a:xfrm>
              <a:off x="2285984" y="3571876"/>
              <a:ext cx="5286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Добери ключові слова або фразу.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1571604" y="3571876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5" name="Групувати 26"/>
          <p:cNvGrpSpPr/>
          <p:nvPr/>
        </p:nvGrpSpPr>
        <p:grpSpPr>
          <a:xfrm>
            <a:off x="1187624" y="3929066"/>
            <a:ext cx="6000776" cy="369332"/>
            <a:chOff x="1571604" y="4143380"/>
            <a:chExt cx="6000776" cy="369332"/>
          </a:xfrm>
        </p:grpSpPr>
        <p:sp>
          <p:nvSpPr>
            <p:cNvPr id="20" name="Прямокутник 19"/>
            <p:cNvSpPr/>
            <p:nvPr/>
          </p:nvSpPr>
          <p:spPr>
            <a:xfrm>
              <a:off x="2285984" y="4143380"/>
              <a:ext cx="5286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Відкрий браузер.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23" name="Прямокутник 22"/>
            <p:cNvSpPr/>
            <p:nvPr/>
          </p:nvSpPr>
          <p:spPr>
            <a:xfrm>
              <a:off x="1571604" y="4143380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Групувати 27"/>
          <p:cNvGrpSpPr/>
          <p:nvPr/>
        </p:nvGrpSpPr>
        <p:grpSpPr>
          <a:xfrm>
            <a:off x="1187624" y="4572008"/>
            <a:ext cx="6286544" cy="369332"/>
            <a:chOff x="1571604" y="4786322"/>
            <a:chExt cx="6286544" cy="369332"/>
          </a:xfrm>
        </p:grpSpPr>
        <p:sp>
          <p:nvSpPr>
            <p:cNvPr id="21" name="Прямокутник 20"/>
            <p:cNvSpPr/>
            <p:nvPr/>
          </p:nvSpPr>
          <p:spPr>
            <a:xfrm>
              <a:off x="2285984" y="4786322"/>
              <a:ext cx="55721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Збережи результати пошуку.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24" name="Прямокутник 23"/>
            <p:cNvSpPr/>
            <p:nvPr/>
          </p:nvSpPr>
          <p:spPr>
            <a:xfrm>
              <a:off x="1571604" y="4786322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71600" y="480768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зошиті</a:t>
            </a:r>
          </a:p>
        </p:txBody>
      </p:sp>
      <p:grpSp>
        <p:nvGrpSpPr>
          <p:cNvPr id="7" name="Групувати 27"/>
          <p:cNvGrpSpPr/>
          <p:nvPr/>
        </p:nvGrpSpPr>
        <p:grpSpPr>
          <a:xfrm>
            <a:off x="1187624" y="5214950"/>
            <a:ext cx="6286544" cy="369332"/>
            <a:chOff x="1571604" y="4786322"/>
            <a:chExt cx="6286544" cy="369332"/>
          </a:xfrm>
        </p:grpSpPr>
        <p:sp>
          <p:nvSpPr>
            <p:cNvPr id="27" name="Прямокутник 26"/>
            <p:cNvSpPr/>
            <p:nvPr/>
          </p:nvSpPr>
          <p:spPr>
            <a:xfrm>
              <a:off x="2285984" y="4786322"/>
              <a:ext cx="55721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Проаналізуй результати пошуку</a:t>
              </a:r>
              <a:r>
                <a:rPr lang="uk-UA" b="1" i="1" kern="0" dirty="0" smtClean="0">
                  <a:solidFill>
                    <a:srgbClr val="FFFFFF"/>
                  </a:solidFill>
                  <a:latin typeface="Verdana"/>
                </a:rPr>
                <a:t>.</a:t>
              </a:r>
              <a:endParaRPr lang="uk-UA" b="1" i="1" kern="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8" name="Прямокутник 27"/>
            <p:cNvSpPr/>
            <p:nvPr/>
          </p:nvSpPr>
          <p:spPr>
            <a:xfrm>
              <a:off x="1571604" y="4786322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6" name="Групувати 27"/>
          <p:cNvGrpSpPr/>
          <p:nvPr/>
        </p:nvGrpSpPr>
        <p:grpSpPr>
          <a:xfrm>
            <a:off x="1237784" y="5786454"/>
            <a:ext cx="6286544" cy="646331"/>
            <a:chOff x="1571604" y="4786322"/>
            <a:chExt cx="6286544" cy="646331"/>
          </a:xfrm>
        </p:grpSpPr>
        <p:sp>
          <p:nvSpPr>
            <p:cNvPr id="34" name="Прямокутник 33"/>
            <p:cNvSpPr/>
            <p:nvPr/>
          </p:nvSpPr>
          <p:spPr>
            <a:xfrm>
              <a:off x="2285984" y="4786322"/>
              <a:ext cx="55721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Організуй пошук за ключовими словами.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35" name="Прямокутник 34"/>
            <p:cNvSpPr/>
            <p:nvPr/>
          </p:nvSpPr>
          <p:spPr>
            <a:xfrm>
              <a:off x="1571604" y="4786322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41042" y="392906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1</a:t>
            </a:r>
            <a:endParaRPr lang="uk-UA" sz="24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39440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2</a:t>
            </a:r>
            <a:endParaRPr lang="uk-UA" sz="24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59632" y="328612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3</a:t>
            </a:r>
            <a:endParaRPr lang="uk-UA" sz="24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59632" y="578645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4</a:t>
            </a:r>
            <a:endParaRPr lang="uk-UA" sz="24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1241042" y="521495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5</a:t>
            </a:r>
            <a:endParaRPr lang="uk-UA" sz="2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259632" y="457200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6</a:t>
            </a:r>
            <a:endParaRPr lang="uk-UA" sz="2400" b="1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76672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в зошиті</a:t>
            </a:r>
          </a:p>
        </p:txBody>
      </p:sp>
      <p:grpSp>
        <p:nvGrpSpPr>
          <p:cNvPr id="47" name="Групувати 46"/>
          <p:cNvGrpSpPr/>
          <p:nvPr/>
        </p:nvGrpSpPr>
        <p:grpSpPr>
          <a:xfrm>
            <a:off x="323528" y="1265401"/>
            <a:ext cx="8650514" cy="1477328"/>
            <a:chOff x="357158" y="1157101"/>
            <a:chExt cx="7715304" cy="1477328"/>
          </a:xfrm>
        </p:grpSpPr>
        <p:sp>
          <p:nvSpPr>
            <p:cNvPr id="7" name="Прямокутник 6"/>
            <p:cNvSpPr/>
            <p:nvPr/>
          </p:nvSpPr>
          <p:spPr>
            <a:xfrm>
              <a:off x="357158" y="1157101"/>
              <a:ext cx="771530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/>
              <a:r>
                <a:rPr lang="uk-UA" sz="3000" b="1" i="1" dirty="0" smtClean="0">
                  <a:latin typeface="+mj-lt"/>
                  <a:cs typeface="Arial" pitchFamily="34" charset="0"/>
                </a:rPr>
                <a:t>Завдання 3</a:t>
              </a:r>
              <a:r>
                <a:rPr lang="uk-UA" sz="3000" i="1" dirty="0" smtClean="0">
                  <a:latin typeface="+mj-lt"/>
                  <a:cs typeface="Arial" pitchFamily="34" charset="0"/>
                </a:rPr>
                <a:t>.</a:t>
              </a:r>
              <a:r>
                <a:rPr lang="uk-UA" sz="3000" b="1" i="1" dirty="0" smtClean="0">
                  <a:latin typeface="+mj-lt"/>
                </a:rPr>
                <a:t> </a:t>
              </a:r>
              <a:r>
                <a:rPr lang="uk-UA" sz="3000" i="1" dirty="0" smtClean="0"/>
                <a:t>Для чого використовується кнопка         </a:t>
              </a:r>
            </a:p>
            <a:p>
              <a:pPr indent="457200" algn="just"/>
              <a:r>
                <a:rPr lang="uk-UA" sz="3000" i="1" dirty="0"/>
                <a:t> </a:t>
              </a:r>
              <a:r>
                <a:rPr lang="uk-UA" sz="3000" i="1" dirty="0" smtClean="0"/>
                <a:t>    ?  Пронумеруй     команди    алгоритму    пошуку    матеріалів у мережі </a:t>
              </a:r>
              <a:r>
                <a:rPr lang="uk-UA" sz="3000" b="1" i="1" dirty="0" smtClean="0">
                  <a:solidFill>
                    <a:srgbClr val="00B050"/>
                  </a:solidFill>
                </a:rPr>
                <a:t>Інтернет</a:t>
              </a:r>
            </a:p>
          </p:txBody>
        </p:sp>
        <p:sp>
          <p:nvSpPr>
            <p:cNvPr id="36" name="Стрілка вліво 35"/>
            <p:cNvSpPr/>
            <p:nvPr/>
          </p:nvSpPr>
          <p:spPr>
            <a:xfrm>
              <a:off x="511684" y="1626531"/>
              <a:ext cx="642942" cy="500066"/>
            </a:xfrm>
            <a:prstGeom prst="lef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0" name="Групувати 39"/>
          <p:cNvGrpSpPr/>
          <p:nvPr/>
        </p:nvGrpSpPr>
        <p:grpSpPr>
          <a:xfrm>
            <a:off x="785786" y="3207201"/>
            <a:ext cx="5626405" cy="507551"/>
            <a:chOff x="785786" y="3207201"/>
            <a:chExt cx="5626405" cy="507551"/>
          </a:xfrm>
        </p:grpSpPr>
        <p:sp>
          <p:nvSpPr>
            <p:cNvPr id="37" name="Округлений прямокутник 36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856136" y="3207201"/>
              <a:ext cx="45560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i="1" kern="0" dirty="0" smtClean="0">
                  <a:latin typeface="Verdana"/>
                </a:rPr>
                <a:t>Зменшити розмір малюнка.</a:t>
              </a:r>
              <a:endParaRPr lang="uk-UA" sz="2400" i="1" kern="0" dirty="0">
                <a:latin typeface="Verdana"/>
              </a:endParaRPr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785786" y="4000504"/>
            <a:ext cx="7396996" cy="500066"/>
            <a:chOff x="785786" y="3214686"/>
            <a:chExt cx="7396996" cy="500066"/>
          </a:xfrm>
        </p:grpSpPr>
        <p:sp>
          <p:nvSpPr>
            <p:cNvPr id="42" name="Округлений прямокутник 41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Прямокутник 42"/>
            <p:cNvSpPr/>
            <p:nvPr/>
          </p:nvSpPr>
          <p:spPr>
            <a:xfrm>
              <a:off x="1693505" y="3238276"/>
              <a:ext cx="64892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i="1" kern="0" dirty="0" smtClean="0">
                  <a:latin typeface="Verdana"/>
                </a:rPr>
                <a:t>Повернутися до попередньої сторінки. </a:t>
              </a:r>
              <a:endParaRPr lang="uk-UA" sz="2400" i="1" kern="0" dirty="0">
                <a:latin typeface="Verdana"/>
              </a:endParaRP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785786" y="4786321"/>
            <a:ext cx="7122660" cy="500067"/>
            <a:chOff x="785786" y="3214685"/>
            <a:chExt cx="7122660" cy="500067"/>
          </a:xfrm>
        </p:grpSpPr>
        <p:sp>
          <p:nvSpPr>
            <p:cNvPr id="45" name="Округлений прямокутник 44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Прямокутник 45"/>
            <p:cNvSpPr/>
            <p:nvPr/>
          </p:nvSpPr>
          <p:spPr>
            <a:xfrm>
              <a:off x="1691680" y="3214685"/>
              <a:ext cx="62167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i="1" kern="0" dirty="0" smtClean="0">
                  <a:latin typeface="Verdana"/>
                </a:rPr>
                <a:t>Переглянути зображення на сторінці.</a:t>
              </a:r>
              <a:endParaRPr lang="uk-UA" sz="2400" i="1" kern="0" dirty="0">
                <a:latin typeface="Verdana"/>
              </a:endParaRPr>
            </a:p>
          </p:txBody>
        </p:sp>
      </p:grpSp>
      <p:sp>
        <p:nvSpPr>
          <p:cNvPr id="48" name="L-подібна фігура 47"/>
          <p:cNvSpPr/>
          <p:nvPr/>
        </p:nvSpPr>
        <p:spPr>
          <a:xfrm rot="2331570" flipH="1">
            <a:off x="982477" y="3963373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75656" y="602747"/>
            <a:ext cx="56366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Фізкультхвилинка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521"/>
            <a:ext cx="6590506" cy="388839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73961"/>
            <a:ext cx="3607619" cy="461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714348" y="20083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Працюємо за комп’ютером</a:t>
            </a: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500034" y="1000108"/>
            <a:ext cx="8176422" cy="873853"/>
          </a:xfrm>
          <a:prstGeom prst="wedgeRoundRectCallout">
            <a:avLst>
              <a:gd name="adj1" fmla="val 18586"/>
              <a:gd name="adj2" fmla="val 77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alebarda" pitchFamily="50" charset="0"/>
              </a:rPr>
              <a:t>Увага! </a:t>
            </a:r>
            <a:r>
              <a:rPr lang="uk-UA" b="1" i="1" dirty="0" smtClean="0">
                <a:solidFill>
                  <a:schemeClr val="tx1"/>
                </a:solidFill>
                <a:latin typeface="alebarda" pitchFamily="50" charset="0"/>
                <a:ea typeface="Adobe Kaiti Std R" pitchFamily="18" charset="-128"/>
              </a:rPr>
              <a:t>Під час роботи з комп’ютером дотримуйтеся правил безпеки та санітарно-гігієнічних норм.</a:t>
            </a:r>
            <a:endParaRPr lang="uk-UA" b="1" dirty="0">
              <a:solidFill>
                <a:schemeClr val="tx1"/>
              </a:solidFill>
              <a:latin typeface="alebarda" pitchFamily="50" charset="0"/>
              <a:ea typeface="Adobe Kaiti Std R" pitchFamily="18" charset="-128"/>
            </a:endParaRPr>
          </a:p>
        </p:txBody>
      </p:sp>
      <p:pic>
        <p:nvPicPr>
          <p:cNvPr id="4098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492896"/>
            <a:ext cx="2495956" cy="228601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5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3327" y="548680"/>
            <a:ext cx="71327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914400" indent="-914400" algn="ctr">
              <a:defRPr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5000" dirty="0" smtClean="0"/>
              <a:t>Завдання</a:t>
            </a:r>
            <a:endParaRPr lang="uk-UA" sz="50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284863" y="1408762"/>
            <a:ext cx="8462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000" b="1" i="1" dirty="0">
                <a:cs typeface="Arial" pitchFamily="34" charset="0"/>
              </a:rPr>
              <a:t>Завдання </a:t>
            </a:r>
            <a:r>
              <a:rPr lang="uk-UA" sz="3000" b="1" i="1" dirty="0" smtClean="0">
                <a:cs typeface="Arial" pitchFamily="34" charset="0"/>
              </a:rPr>
              <a:t>4</a:t>
            </a:r>
            <a:r>
              <a:rPr lang="uk-UA" sz="3000" i="1" dirty="0" smtClean="0">
                <a:cs typeface="Arial" pitchFamily="34" charset="0"/>
              </a:rPr>
              <a:t>.</a:t>
            </a:r>
            <a:r>
              <a:rPr lang="uk-UA" sz="3000" b="1" i="1" dirty="0" smtClean="0"/>
              <a:t> </a:t>
            </a:r>
            <a:r>
              <a:rPr lang="uk-UA" sz="3000" i="1" dirty="0"/>
              <a:t>Запиши відомості про сайт </a:t>
            </a:r>
            <a:r>
              <a:rPr lang="uk-UA" sz="3000" b="1" i="1" dirty="0" smtClean="0"/>
              <a:t>«Отримання знань».</a:t>
            </a:r>
          </a:p>
          <a:p>
            <a:pPr indent="457200" algn="just"/>
            <a:endParaRPr lang="uk-UA" sz="3000" b="1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304634" cy="351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t="3615"/>
          <a:stretch/>
        </p:blipFill>
        <p:spPr bwMode="auto">
          <a:xfrm>
            <a:off x="4932040" y="2394326"/>
            <a:ext cx="3814440" cy="1904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688" y="214313"/>
            <a:ext cx="444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5576" y="536319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</a:t>
            </a:r>
            <a:r>
              <a:rPr lang="uk-UA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</a:t>
            </a:r>
            <a:r>
              <a:rPr lang="uk-UA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увагу!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Admin\Desktop\7 клас інформатика\41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953313"/>
            <a:ext cx="2533664" cy="2375310"/>
          </a:xfrm>
          <a:prstGeom prst="rect">
            <a:avLst/>
          </a:prstGeom>
          <a:noFill/>
        </p:spPr>
      </p:pic>
      <p:sp>
        <p:nvSpPr>
          <p:cNvPr id="11" name="Округлена прямокутна виноска 10"/>
          <p:cNvSpPr/>
          <p:nvPr/>
        </p:nvSpPr>
        <p:spPr>
          <a:xfrm>
            <a:off x="3779912" y="1628800"/>
            <a:ext cx="3298880" cy="1857698"/>
          </a:xfrm>
          <a:prstGeom prst="wedgeRoundRectCallout">
            <a:avLst>
              <a:gd name="adj1" fmla="val -108240"/>
              <a:gd name="adj2" fmla="val 63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Зошит ст. 34-35 </a:t>
            </a:r>
          </a:p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завдання 1, 5</a:t>
            </a:r>
            <a:endParaRPr lang="uk-UA" sz="3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uk-UA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uk-UA" kern="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9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849" y="548680"/>
            <a:ext cx="83517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>
              <a:lnSpc>
                <a:spcPct val="150000"/>
              </a:lnSpc>
            </a:pPr>
            <a:r>
              <a:rPr lang="ru-RU" sz="2400" b="1" i="1" dirty="0" smtClean="0"/>
              <a:t>	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Інтернеті є багато цікавої та корисної інформації. Ти можеш шукати цікаві сайти, розважатися, спілкуватися з друзями, навчатися та багато іншого.</a:t>
            </a:r>
          </a:p>
          <a:p>
            <a:pPr indent="457200" algn="just"/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Результат пошуку зображень за запитом &quot;спілкуватися з друзями в інтерне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54" y="3450387"/>
            <a:ext cx="6162594" cy="271956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251520" y="404664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Малюємо онлайн</a:t>
            </a:r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323528" y="1482462"/>
            <a:ext cx="8568952" cy="2862322"/>
          </a:xfrm>
          <a:prstGeom prst="rect">
            <a:avLst/>
          </a:prstGeom>
          <a:effectLst>
            <a:outerShdw blurRad="381000" dist="38100" dir="5700000" sx="196000" sy="196000" algn="tl" rotWithShape="0">
              <a:srgbClr val="FFFF00">
                <a:alpha val="51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Програми, які ти вивчав на уроках інформатики, мають свої сайти.</a:t>
            </a:r>
          </a:p>
          <a:p>
            <a:pPr indent="457200" algn="just"/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сайті графічного редактора 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Tux Paint 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переглянути малюнки твоїх однолітків зі всього світу, а можна поділитися і власними малюнками.</a:t>
            </a:r>
            <a:r>
              <a:rPr lang="uk-UA" sz="3000" b="1" i="1" dirty="0" smtClean="0">
                <a:solidFill>
                  <a:schemeClr val="bg1"/>
                </a:solidFill>
              </a:rPr>
              <a:t>.</a:t>
            </a:r>
            <a:endParaRPr lang="uk-UA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7287" y="4077072"/>
            <a:ext cx="397466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23528" y="714356"/>
            <a:ext cx="78203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Навчаємося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інтернеті</a:t>
            </a:r>
            <a:endParaRPr lang="uk-UA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58180" y="1576130"/>
            <a:ext cx="7862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сайті </a:t>
            </a:r>
            <a:r>
              <a:rPr lang="uk-UA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TuxMath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 знайдеш гру, яка допоможе тобі весело вивчати математику.</a:t>
            </a:r>
            <a:endParaRPr lang="uk-UA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3403152"/>
            <a:ext cx="6233916" cy="253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323528" y="714356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Навчаємося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Інтернеті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467544" y="157613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сайті </a:t>
            </a:r>
            <a:r>
              <a:rPr lang="en-US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GCompris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можеш ознайомитися з пакетом навчальних програм, що складається з різних вправ та ігор. </a:t>
            </a:r>
            <a:endParaRPr lang="uk-UA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3796"/>
          <a:stretch/>
        </p:blipFill>
        <p:spPr bwMode="auto">
          <a:xfrm>
            <a:off x="971600" y="3515122"/>
            <a:ext cx="4968552" cy="2794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428596" y="404664"/>
            <a:ext cx="83582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Навчаємося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інтернеті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428596" y="1213065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 сайти, на які можна надсилати свої розповіді, повідомлення, задавати питання. Все це можна прочитати, обговорити, поділитися своїми враженнями, тобто знайти людей зі спільними інтересами та захопленнями. У такий спосіб навколо сайта формується інтернет-спільнота.</a:t>
            </a:r>
            <a:endParaRPr lang="uk-UA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39552" y="466765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 smtClean="0">
                <a:solidFill>
                  <a:srgbClr val="00B050"/>
                </a:solidFill>
                <a:latin typeface="Verdana"/>
              </a:rPr>
              <a:t>Інтернет-спільнота</a:t>
            </a: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uk-UA" sz="2400" b="1" i="1" kern="0" dirty="0" smtClean="0">
                <a:latin typeface="Verdana"/>
              </a:rPr>
              <a:t>— група людей зі спільними інтересами, котрі спілкуються за допомогою Інтернета.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258146" y="404664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Навчаємося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інтернеті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92061" y="1177216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вже познайомився з комп'ютерним виконавцем </a:t>
            </a:r>
            <a:r>
              <a:rPr lang="uk-UA" sz="3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Рудим котом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Спільнота </a:t>
            </a:r>
            <a:r>
              <a:rPr lang="uk-UA" sz="30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налічує більше 5 мільйонів користувачів переважно 8-15 років, які цікавляться програмуванням.</a:t>
            </a:r>
            <a:r>
              <a:rPr lang="uk-UA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сайті </a:t>
            </a:r>
            <a:r>
              <a:rPr lang="en-US" sz="32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r>
              <a:rPr lang="en-US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можеш переглянути проекти учасників спільноти, прокоментувати їх, скопіювати їх на свій комп’ютер та доповнити, можеш поділитися і своїми проектами</a:t>
            </a:r>
            <a:endParaRPr lang="uk-UA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sites.google.com/site/laskavoprosimodoscratch2/_/rsrc/1354187035751/hfhdf-1/scratch_tit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7475" y="5589240"/>
            <a:ext cx="2870549" cy="900565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467544" y="714356"/>
            <a:ext cx="82809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Навчаємося </a:t>
            </a:r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інтернеті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357856" y="1484784"/>
            <a:ext cx="8246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 відомих тобі сайтів, у світі існує багато сайтів для </a:t>
            </a:r>
            <a:r>
              <a:rPr lang="uk-UA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онлайнового</a:t>
            </a:r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навчання.</a:t>
            </a:r>
            <a:endParaRPr lang="uk-UA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depo.ua/static/img/i/n/index2_php_729x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052214"/>
            <a:ext cx="4464496" cy="334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906830" y="260648"/>
            <a:ext cx="6769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Пошук матеріалів у  мережі інтернет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23528" y="1844824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пошуку необхідних матеріалів використовують спеціальні пошукові системи. Вони працюють дуже просто — потрібно ввести ключові слова або ключову фразу. Результати пошуку з являються на екрані комп'ютера у вигляді списку посилань. Проаналізуй результати пошуку, тому що іноді отримані результати можуть містити посилання на небезпечні сайти.</a:t>
            </a:r>
            <a:endParaRPr lang="uk-UA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yak-prosto.com/images/e/7/yak-organizuvati-poshuk-na-say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7" y="395252"/>
            <a:ext cx="1508684" cy="13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Fon3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2270</TotalTime>
  <Words>447</Words>
  <Application>Microsoft Office PowerPoint</Application>
  <PresentationFormat>Экран (4:3)</PresentationFormat>
  <Paragraphs>68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Fon3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7svetic</cp:lastModifiedBy>
  <cp:revision>382</cp:revision>
  <dcterms:created xsi:type="dcterms:W3CDTF">2015-07-30T12:36:53Z</dcterms:created>
  <dcterms:modified xsi:type="dcterms:W3CDTF">2016-01-19T07:22:42Z</dcterms:modified>
</cp:coreProperties>
</file>