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304" r:id="rId2"/>
    <p:sldId id="307" r:id="rId3"/>
    <p:sldId id="280" r:id="rId4"/>
    <p:sldId id="300" r:id="rId5"/>
    <p:sldId id="286" r:id="rId6"/>
    <p:sldId id="285" r:id="rId7"/>
    <p:sldId id="291" r:id="rId8"/>
    <p:sldId id="301" r:id="rId9"/>
    <p:sldId id="292" r:id="rId10"/>
    <p:sldId id="293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06" r:id="rId19"/>
    <p:sldId id="287" r:id="rId20"/>
    <p:sldId id="298" r:id="rId21"/>
    <p:sldId id="290" r:id="rId22"/>
    <p:sldId id="299" r:id="rId23"/>
    <p:sldId id="302" r:id="rId24"/>
    <p:sldId id="324" r:id="rId25"/>
    <p:sldId id="303" r:id="rId26"/>
    <p:sldId id="319" r:id="rId27"/>
    <p:sldId id="320" r:id="rId28"/>
    <p:sldId id="321" r:id="rId29"/>
    <p:sldId id="322" r:id="rId30"/>
    <p:sldId id="308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C1A"/>
    <a:srgbClr val="E335D7"/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7DBC-FFDA-4ACF-8191-B7DED54EB88E}" type="datetimeFigureOut">
              <a:rPr lang="uk-UA" smtClean="0"/>
              <a:pPr/>
              <a:t>25.01.2016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5738-4BA5-40B3-855F-7318E1F5365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76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26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28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29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5627E-235F-47E9-A9E3-2E99B3159507}" type="slidenum">
              <a:rPr lang="uk-UA" smtClean="0"/>
              <a:pPr/>
              <a:t>30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http://terehovskiy.at.ua/</a:t>
            </a:r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93C89-5588-44E5-B61F-4CD7AAAF9A99}" type="datetime1">
              <a:rPr lang="uk-UA" smtClean="0"/>
              <a:t>26.01.2016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62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1C54CC-DA5E-416E-9C0C-4A82210F31B5}" type="datetime1">
              <a:rPr lang="uk-UA" smtClean="0"/>
              <a:t>26.01.2016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280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98BC6-1D66-4ACE-AEA9-1F5F390C9DAF}" type="datetime1">
              <a:rPr lang="uk-UA" smtClean="0"/>
              <a:t>26.01.2016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95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10C5D-6B12-4117-8429-CFE3F76430CE}" type="datetime1">
              <a:rPr lang="uk-UA" smtClean="0"/>
              <a:t>26.01.2016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99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2938C-4C6D-4131-89AA-FF470ED08A42}" type="datetime1">
              <a:rPr lang="uk-UA" smtClean="0"/>
              <a:t>26.01.2016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00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03A5A-E4FD-481E-B832-843DE916E2D2}" type="datetime1">
              <a:rPr lang="uk-UA" smtClean="0"/>
              <a:t>26.01.2016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235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BE117-2469-49E5-9892-38AE61CF3515}" type="datetime1">
              <a:rPr lang="uk-UA" smtClean="0"/>
              <a:t>26.01.2016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28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A0386-8A3E-45F0-9922-3FA0E8F57C53}" type="datetime1">
              <a:rPr lang="uk-UA" smtClean="0"/>
              <a:t>26.01.2016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859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83E12-98AB-41E9-A3F1-3EE8040A0CFC}" type="datetime1">
              <a:rPr lang="uk-UA" smtClean="0"/>
              <a:t>26.01.2016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17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FC81D-3FD1-4D8D-AE82-BC0A8EE729D6}" type="datetime1">
              <a:rPr lang="uk-UA" smtClean="0"/>
              <a:t>26.01.2016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239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378D2-D879-4471-AF39-450CF5898639}" type="datetime1">
              <a:rPr lang="uk-UA" smtClean="0"/>
              <a:t>26.01.2016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39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58E0931-222D-4C30-99FF-4A6A3C6E0BAF}" type="datetime1">
              <a:rPr lang="uk-UA" smtClean="0"/>
              <a:t>26.01.2016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59078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573707" y="474770"/>
            <a:ext cx="5446566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</a:t>
            </a:r>
            <a:endParaRPr lang="uk-UA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85720" y="428604"/>
            <a:ext cx="64294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endParaRPr lang="uk-UA" sz="4000" b="1" dirty="0">
              <a:ln w="82550" cmpd="dbl">
                <a:solidFill>
                  <a:schemeClr val="bg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5536" y="2132856"/>
            <a:ext cx="8352928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Електронне спілкування. Створення і надсилання електронних листів</a:t>
            </a:r>
            <a:endParaRPr lang="en-US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475" y="5877272"/>
            <a:ext cx="491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Виконала: Дихнич Світлана Борисівна </a:t>
            </a:r>
            <a:endParaRPr lang="en-US" smtClean="0"/>
          </a:p>
          <a:p>
            <a:pPr algn="r"/>
            <a:r>
              <a:rPr lang="uk-UA" smtClean="0"/>
              <a:t>вчитель </a:t>
            </a:r>
            <a:r>
              <a:rPr lang="uk-UA" dirty="0"/>
              <a:t>інформатики </a:t>
            </a:r>
          </a:p>
        </p:txBody>
      </p:sp>
    </p:spTree>
    <p:extLst>
      <p:ext uri="{BB962C8B-B14F-4D97-AF65-F5344CB8AC3E}">
        <p14:creationId xmlns:p14="http://schemas.microsoft.com/office/powerpoint/2010/main" val="585222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428596" y="1277064"/>
            <a:ext cx="8463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>
              <a:defRPr/>
            </a:pPr>
            <a:r>
              <a:rPr lang="uk-UA" sz="2400" b="1" i="1" kern="0" dirty="0" smtClean="0">
                <a:latin typeface="Verdana"/>
              </a:rPr>
              <a:t>Ніколи </a:t>
            </a:r>
            <a:r>
              <a:rPr lang="uk-UA" sz="2400" b="1" i="1" kern="0" dirty="0" smtClean="0">
                <a:solidFill>
                  <a:srgbClr val="FF0000"/>
                </a:solidFill>
                <a:latin typeface="Verdana"/>
              </a:rPr>
              <a:t>не повідомляй пароль </a:t>
            </a:r>
            <a:r>
              <a:rPr lang="uk-UA" sz="2400" b="1" i="1" kern="0" dirty="0" smtClean="0">
                <a:latin typeface="Verdana"/>
              </a:rPr>
              <a:t>від </a:t>
            </a:r>
            <a:r>
              <a:rPr lang="uk-UA" sz="2400" b="1" i="1" kern="0" dirty="0" smtClean="0">
                <a:latin typeface="Verdana"/>
              </a:rPr>
              <a:t>поштової </a:t>
            </a:r>
            <a:r>
              <a:rPr lang="uk-UA" sz="2400" b="1" i="1" kern="0" dirty="0" smtClean="0">
                <a:latin typeface="Verdana"/>
              </a:rPr>
              <a:t>скриньки стороннім особам!</a:t>
            </a:r>
            <a:endParaRPr lang="uk-UA" sz="2400" b="1" i="1" kern="0" dirty="0">
              <a:latin typeface="Verdana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12" name="Прямокутник 6"/>
          <p:cNvSpPr/>
          <p:nvPr/>
        </p:nvSpPr>
        <p:spPr>
          <a:xfrm>
            <a:off x="428596" y="354907"/>
            <a:ext cx="83582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УВАГА!</a:t>
            </a:r>
            <a:endParaRPr lang="uk-UA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pcsecrets.ru/wp-content/uploads/2013/09/pass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463468" cy="31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307974" y="271713"/>
            <a:ext cx="84404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 і надсилання листів</a:t>
            </a: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428596" y="1857364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написати новий лист:</a:t>
            </a:r>
            <a:endParaRPr lang="uk-UA" sz="3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0375" y="2442139"/>
            <a:ext cx="7891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i="1" dirty="0" smtClean="0"/>
              <a:t>1. Відкрий поштову скриньку.</a:t>
            </a:r>
            <a:endParaRPr lang="uk-UA" sz="2400" dirty="0" smtClean="0"/>
          </a:p>
          <a:p>
            <a:endParaRPr lang="uk-UA" dirty="0"/>
          </a:p>
        </p:txBody>
      </p:sp>
      <p:sp>
        <p:nvSpPr>
          <p:cNvPr id="62" name="TextBox 61"/>
          <p:cNvSpPr txBox="1"/>
          <p:nvPr/>
        </p:nvSpPr>
        <p:spPr>
          <a:xfrm>
            <a:off x="460375" y="3068960"/>
            <a:ext cx="84337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400" b="1" i="1" dirty="0" smtClean="0"/>
              <a:t>2. Вибери посилання </a:t>
            </a:r>
            <a:r>
              <a:rPr lang="uk-UA" sz="2400" b="1" i="1" dirty="0" smtClean="0">
                <a:solidFill>
                  <a:srgbClr val="00B050"/>
                </a:solidFill>
              </a:rPr>
              <a:t>Написати листа </a:t>
            </a:r>
            <a:r>
              <a:rPr lang="uk-UA" sz="2400" b="1" i="1" dirty="0" smtClean="0"/>
              <a:t>в лівій частині вікна.</a:t>
            </a:r>
            <a:endParaRPr lang="uk-UA" sz="2400" dirty="0" smtClean="0"/>
          </a:p>
          <a:p>
            <a:endParaRPr lang="uk-UA" dirty="0"/>
          </a:p>
        </p:txBody>
      </p:sp>
      <p:sp>
        <p:nvSpPr>
          <p:cNvPr id="63" name="TextBox 62"/>
          <p:cNvSpPr txBox="1"/>
          <p:nvPr/>
        </p:nvSpPr>
        <p:spPr>
          <a:xfrm>
            <a:off x="395801" y="3645024"/>
            <a:ext cx="84952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400" b="1" i="1" dirty="0" smtClean="0"/>
              <a:t>3.У поле </a:t>
            </a:r>
            <a:r>
              <a:rPr lang="uk-UA" sz="2400" b="1" i="1" dirty="0" smtClean="0">
                <a:solidFill>
                  <a:srgbClr val="00B050"/>
                </a:solidFill>
              </a:rPr>
              <a:t>Кому</a:t>
            </a:r>
            <a:r>
              <a:rPr lang="uk-UA" sz="2400" b="1" i="1" dirty="0" smtClean="0"/>
              <a:t> введи адресу електронної пошти </a:t>
            </a:r>
            <a:r>
              <a:rPr lang="uk-UA" sz="2400" b="1" i="1" dirty="0" err="1" smtClean="0"/>
              <a:t>отримувача</a:t>
            </a:r>
            <a:r>
              <a:rPr lang="uk-UA" sz="2400" b="1" i="1" dirty="0" smtClean="0"/>
              <a:t>.</a:t>
            </a:r>
            <a:endParaRPr lang="uk-UA" sz="2400" dirty="0" smtClean="0"/>
          </a:p>
          <a:p>
            <a:endParaRPr lang="uk-UA" dirty="0"/>
          </a:p>
        </p:txBody>
      </p:sp>
      <p:sp>
        <p:nvSpPr>
          <p:cNvPr id="64" name="TextBox 63"/>
          <p:cNvSpPr txBox="1"/>
          <p:nvPr/>
        </p:nvSpPr>
        <p:spPr>
          <a:xfrm>
            <a:off x="395801" y="4149080"/>
            <a:ext cx="8352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i="1" dirty="0" smtClean="0"/>
              <a:t>4.У поле </a:t>
            </a:r>
            <a:r>
              <a:rPr lang="uk-UA" sz="2400" b="1" i="1" dirty="0" smtClean="0">
                <a:solidFill>
                  <a:srgbClr val="00B050"/>
                </a:solidFill>
              </a:rPr>
              <a:t>Тема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 smtClean="0"/>
              <a:t>введи слово або кілька слів, що коротко пояснюють зміст листа.</a:t>
            </a:r>
            <a:endParaRPr lang="uk-UA" sz="2400" dirty="0" smtClean="0"/>
          </a:p>
          <a:p>
            <a:endParaRPr lang="uk-UA" dirty="0"/>
          </a:p>
        </p:txBody>
      </p:sp>
      <p:sp>
        <p:nvSpPr>
          <p:cNvPr id="65" name="TextBox 64"/>
          <p:cNvSpPr txBox="1"/>
          <p:nvPr/>
        </p:nvSpPr>
        <p:spPr>
          <a:xfrm>
            <a:off x="434230" y="4933910"/>
            <a:ext cx="69499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400" b="1" i="1" dirty="0" smtClean="0"/>
              <a:t>5. У поле для введення тексту веди текст листа.</a:t>
            </a:r>
            <a:endParaRPr lang="uk-UA" sz="2400" dirty="0" smtClean="0"/>
          </a:p>
          <a:p>
            <a:endParaRPr lang="uk-UA" dirty="0"/>
          </a:p>
        </p:txBody>
      </p:sp>
      <p:sp>
        <p:nvSpPr>
          <p:cNvPr id="66" name="TextBox 65"/>
          <p:cNvSpPr txBox="1"/>
          <p:nvPr/>
        </p:nvSpPr>
        <p:spPr>
          <a:xfrm>
            <a:off x="503395" y="5445224"/>
            <a:ext cx="7092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i="1" dirty="0" smtClean="0"/>
              <a:t>6. Вибери кнопку </a:t>
            </a:r>
            <a:r>
              <a:rPr lang="uk-UA" sz="2400" b="1" i="1" dirty="0" smtClean="0">
                <a:solidFill>
                  <a:srgbClr val="00B050"/>
                </a:solidFill>
              </a:rPr>
              <a:t>Надіслати</a:t>
            </a:r>
            <a:r>
              <a:rPr lang="uk-UA" sz="2400" b="1" i="1" dirty="0" smtClean="0"/>
              <a:t>.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 smtClean="0"/>
              <a:t>Лист буде надіслано адресату.</a:t>
            </a:r>
            <a:endParaRPr lang="uk-UA" sz="2400" dirty="0" smtClean="0"/>
          </a:p>
          <a:p>
            <a:endParaRPr lang="uk-UA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1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307975" y="188640"/>
            <a:ext cx="84884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 і надсилання листів</a:t>
            </a:r>
          </a:p>
          <a:p>
            <a:pPr algn="ctr"/>
            <a:endParaRPr lang="uk-UA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916832"/>
            <a:ext cx="5763799" cy="39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2357422" y="2420888"/>
            <a:ext cx="1785950" cy="642942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  <a:ln cmpd="sng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кутник 8"/>
          <p:cNvSpPr/>
          <p:nvPr/>
        </p:nvSpPr>
        <p:spPr>
          <a:xfrm>
            <a:off x="5000628" y="2852936"/>
            <a:ext cx="2286016" cy="500066"/>
          </a:xfrm>
          <a:prstGeom prst="rect">
            <a:avLst/>
          </a:prstGeom>
          <a:solidFill>
            <a:schemeClr val="bg1"/>
          </a:solidFill>
          <a:ln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Сполучна лінія уступом 10"/>
          <p:cNvCxnSpPr>
            <a:stCxn id="9" idx="1"/>
          </p:cNvCxnSpPr>
          <p:nvPr/>
        </p:nvCxnSpPr>
        <p:spPr>
          <a:xfrm rot="10800000">
            <a:off x="4143372" y="2638623"/>
            <a:ext cx="857256" cy="464347"/>
          </a:xfrm>
          <a:prstGeom prst="bentConnector3">
            <a:avLst>
              <a:gd name="adj1" fmla="val 50000"/>
            </a:avLst>
          </a:prstGeom>
          <a:ln w="60325" cmpd="sng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кутник 13"/>
          <p:cNvSpPr/>
          <p:nvPr/>
        </p:nvSpPr>
        <p:spPr>
          <a:xfrm>
            <a:off x="2000232" y="3575296"/>
            <a:ext cx="5072098" cy="285752"/>
          </a:xfrm>
          <a:prstGeom prst="rect">
            <a:avLst/>
          </a:prstGeom>
          <a:solidFill>
            <a:srgbClr val="00B050">
              <a:alpha val="5000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500034" y="4077072"/>
            <a:ext cx="3286148" cy="1000132"/>
          </a:xfrm>
          <a:prstGeom prst="rect">
            <a:avLst/>
          </a:prstGeom>
          <a:solidFill>
            <a:schemeClr val="bg1"/>
          </a:solidFill>
          <a:ln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" name="Пряма сполучна лінія 15"/>
          <p:cNvCxnSpPr/>
          <p:nvPr/>
        </p:nvCxnSpPr>
        <p:spPr>
          <a:xfrm rot="5400000" flipH="1" flipV="1">
            <a:off x="3000760" y="4357300"/>
            <a:ext cx="428628" cy="789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 18"/>
          <p:cNvSpPr/>
          <p:nvPr/>
        </p:nvSpPr>
        <p:spPr>
          <a:xfrm>
            <a:off x="2095610" y="3877578"/>
            <a:ext cx="5500726" cy="2071702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 20"/>
          <p:cNvSpPr/>
          <p:nvPr/>
        </p:nvSpPr>
        <p:spPr>
          <a:xfrm>
            <a:off x="4143372" y="5229200"/>
            <a:ext cx="3071834" cy="464347"/>
          </a:xfrm>
          <a:prstGeom prst="rect">
            <a:avLst/>
          </a:prstGeom>
          <a:solidFill>
            <a:schemeClr val="bg1"/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/>
          <p:cNvSpPr/>
          <p:nvPr/>
        </p:nvSpPr>
        <p:spPr>
          <a:xfrm>
            <a:off x="1928794" y="1916832"/>
            <a:ext cx="1143008" cy="500066"/>
          </a:xfrm>
          <a:prstGeom prst="rect">
            <a:avLst/>
          </a:prstGeom>
          <a:solidFill>
            <a:srgbClr val="00B0F0">
              <a:alpha val="7000"/>
            </a:srgbClr>
          </a:solidFill>
          <a:ln cmpd="sng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кутник 23"/>
          <p:cNvSpPr/>
          <p:nvPr/>
        </p:nvSpPr>
        <p:spPr>
          <a:xfrm>
            <a:off x="3357554" y="1844824"/>
            <a:ext cx="3357586" cy="571504"/>
          </a:xfrm>
          <a:prstGeom prst="rect">
            <a:avLst/>
          </a:prstGeom>
          <a:solidFill>
            <a:schemeClr val="bg1"/>
          </a:solidFill>
          <a:ln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214942" y="2823319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Заголовок</a:t>
            </a:r>
            <a:endParaRPr lang="uk-UA" sz="2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857224" y="4221088"/>
            <a:ext cx="2124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i="1" dirty="0" smtClean="0"/>
              <a:t>Панель </a:t>
            </a:r>
          </a:p>
          <a:p>
            <a:pPr algn="ctr"/>
            <a:r>
              <a:rPr lang="uk-UA" sz="2400" b="1" i="1" dirty="0" smtClean="0"/>
              <a:t>інструментів</a:t>
            </a:r>
            <a:endParaRPr lang="uk-UA" sz="24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286248" y="5229200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Робоче поле</a:t>
            </a:r>
            <a:endParaRPr lang="uk-UA" sz="24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357554" y="1916832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Елемент керування</a:t>
            </a:r>
            <a:endParaRPr lang="uk-UA" sz="2400" b="1" i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469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9" grpId="0" animBg="1"/>
      <p:bldP spid="21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/>
          <p:cNvSpPr/>
          <p:nvPr/>
        </p:nvSpPr>
        <p:spPr>
          <a:xfrm>
            <a:off x="395536" y="1844824"/>
            <a:ext cx="8280920" cy="1200329"/>
          </a:xfrm>
          <a:prstGeom prst="rect">
            <a:avLst/>
          </a:prstGeom>
          <a:effectLst>
            <a:outerShdw blurRad="381000" dist="38100" dir="5700000" sx="196000" sy="196000" algn="tl" rotWithShape="0">
              <a:srgbClr val="FFFF00">
                <a:alpha val="51000"/>
              </a:srgb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На отриманий лист можна відповісти, вибравши посилання </a:t>
            </a:r>
            <a:r>
              <a:rPr lang="uk-UA" sz="2400" b="1" i="1" dirty="0" smtClean="0">
                <a:solidFill>
                  <a:srgbClr val="00B050"/>
                </a:solidFill>
              </a:rPr>
              <a:t>Відповісти</a:t>
            </a:r>
            <a:r>
              <a:rPr lang="uk-UA" sz="2400" b="1" i="1" dirty="0" smtClean="0"/>
              <a:t>. При його виборі відкривається сторінка створення нового листа.</a:t>
            </a:r>
            <a:endParaRPr lang="uk-UA" sz="2400" b="1" i="1" dirty="0"/>
          </a:p>
        </p:txBody>
      </p:sp>
      <p:pic>
        <p:nvPicPr>
          <p:cNvPr id="2050" name="Picture 2" descr="C:\Users\Admin\Desktop\завантаження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876"/>
            <a:ext cx="3000396" cy="2591251"/>
          </a:xfrm>
          <a:prstGeom prst="rect">
            <a:avLst/>
          </a:prstGeom>
          <a:noFill/>
        </p:spPr>
      </p:pic>
      <p:pic>
        <p:nvPicPr>
          <p:cNvPr id="2051" name="Picture 3" descr="C:\Users\Admin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786190"/>
            <a:ext cx="3464727" cy="2309818"/>
          </a:xfrm>
          <a:prstGeom prst="rect">
            <a:avLst/>
          </a:prstGeom>
          <a:noFill/>
        </p:spPr>
      </p:pic>
      <p:sp>
        <p:nvSpPr>
          <p:cNvPr id="7" name="Прямокутник 6"/>
          <p:cNvSpPr/>
          <p:nvPr/>
        </p:nvSpPr>
        <p:spPr>
          <a:xfrm>
            <a:off x="395536" y="260648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 і надсилання листів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266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/>
          <p:cNvSpPr/>
          <p:nvPr/>
        </p:nvSpPr>
        <p:spPr>
          <a:xfrm>
            <a:off x="373944" y="1931348"/>
            <a:ext cx="8396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У полі </a:t>
            </a:r>
            <a:r>
              <a:rPr lang="uk-UA" sz="2400" b="1" i="1" dirty="0" smtClean="0">
                <a:solidFill>
                  <a:srgbClr val="00B050"/>
                </a:solidFill>
              </a:rPr>
              <a:t>Кому</a:t>
            </a:r>
            <a:r>
              <a:rPr lang="uk-UA" sz="2400" b="1" i="1" dirty="0" smtClean="0"/>
              <a:t> листа-відповіді буде автоматично введено адресу відправника листа, на який готується відповідь. Тема повторює тему отриманого листа, лише на початку додаються символи </a:t>
            </a:r>
            <a:r>
              <a:rPr lang="uk-UA" sz="2400" b="1" i="1" dirty="0" err="1" smtClean="0">
                <a:solidFill>
                  <a:srgbClr val="00B050"/>
                </a:solidFill>
              </a:rPr>
              <a:t>Re</a:t>
            </a:r>
            <a:r>
              <a:rPr lang="uk-UA" sz="2400" b="1" i="1" dirty="0" smtClean="0"/>
              <a:t>: (англ. </a:t>
            </a:r>
            <a:r>
              <a:rPr lang="uk-UA" sz="2400" b="1" i="1" dirty="0" err="1" smtClean="0"/>
              <a:t>reply</a:t>
            </a:r>
            <a:r>
              <a:rPr lang="uk-UA" sz="2400" b="1" i="1" dirty="0" smtClean="0"/>
              <a:t> — відповідь).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7540" y="3605637"/>
            <a:ext cx="3369670" cy="19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круглений прямокутник 8"/>
          <p:cNvSpPr/>
          <p:nvPr/>
        </p:nvSpPr>
        <p:spPr>
          <a:xfrm>
            <a:off x="4509154" y="4303305"/>
            <a:ext cx="991540" cy="261685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590323" y="4585138"/>
            <a:ext cx="2286887" cy="356030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 сполучна лінія 11"/>
          <p:cNvCxnSpPr/>
          <p:nvPr/>
        </p:nvCxnSpPr>
        <p:spPr>
          <a:xfrm>
            <a:off x="4572000" y="5085184"/>
            <a:ext cx="4329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кутник 13"/>
          <p:cNvSpPr/>
          <p:nvPr/>
        </p:nvSpPr>
        <p:spPr>
          <a:xfrm>
            <a:off x="495233" y="3496343"/>
            <a:ext cx="2928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Текст відповіді можна вводити в будь-якому місці листа. При виборі кнопки </a:t>
            </a:r>
            <a:r>
              <a:rPr lang="uk-UA" sz="2400" b="1" i="1" dirty="0" smtClean="0">
                <a:solidFill>
                  <a:srgbClr val="00B050"/>
                </a:solidFill>
              </a:rPr>
              <a:t>Надіслати</a:t>
            </a:r>
            <a:r>
              <a:rPr lang="uk-UA" sz="2400" b="1" i="1" dirty="0" smtClean="0">
                <a:solidFill>
                  <a:srgbClr val="FF0000"/>
                </a:solidFill>
              </a:rPr>
              <a:t> </a:t>
            </a:r>
            <a:r>
              <a:rPr lang="uk-UA" sz="2400" b="1" i="1" dirty="0" smtClean="0"/>
              <a:t>лист-відповідь буде надіслано</a:t>
            </a:r>
            <a:endParaRPr lang="uk-UA" sz="2400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3507540" y="3643314"/>
            <a:ext cx="1280484" cy="500066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>
            <a:off x="323528" y="213608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 і надсилання листів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609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  <p:bldP spid="10" grpId="0" animBg="1"/>
      <p:bldP spid="14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395536" y="214311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rgbClr val="00B050"/>
                </a:solidFill>
              </a:rPr>
              <a:t>Електронна пошта </a:t>
            </a:r>
            <a:r>
              <a:rPr lang="uk-UA" sz="2400" b="1" i="1" dirty="0" smtClean="0"/>
              <a:t>— засіб спілкування людей. Загальні правила спілкування під час електронного листування не відрізняються від загальноприйнятих норм людського спілкування.</a:t>
            </a:r>
            <a:endParaRPr lang="uk-UA" sz="2400" b="1" i="1" dirty="0"/>
          </a:p>
        </p:txBody>
      </p:sp>
      <p:sp>
        <p:nvSpPr>
          <p:cNvPr id="10" name="Прямокутник 9"/>
          <p:cNvSpPr/>
          <p:nvPr/>
        </p:nvSpPr>
        <p:spPr>
          <a:xfrm>
            <a:off x="395536" y="40466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 і надсилання листів</a:t>
            </a:r>
          </a:p>
        </p:txBody>
      </p:sp>
      <p:pic>
        <p:nvPicPr>
          <p:cNvPr id="8" name="Picture 3" descr="C:\Users\Admin\Desktop\images (3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099" y="3814105"/>
            <a:ext cx="3071802" cy="2300886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4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99592" y="1754232"/>
            <a:ext cx="7943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b="1" i="1" dirty="0" smtClean="0"/>
              <a:t>   починай текст листа з привітання, завершуй підписом;</a:t>
            </a:r>
          </a:p>
          <a:p>
            <a:endParaRPr lang="uk-UA" dirty="0"/>
          </a:p>
        </p:txBody>
      </p:sp>
      <p:sp>
        <p:nvSpPr>
          <p:cNvPr id="38" name="Прямокутник 37"/>
          <p:cNvSpPr/>
          <p:nvPr/>
        </p:nvSpPr>
        <p:spPr>
          <a:xfrm>
            <a:off x="860643" y="2742019"/>
            <a:ext cx="7743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uk-UA" sz="2400" b="1" i="1" dirty="0" smtClean="0"/>
              <a:t>не забувай вживати слова «будь ласка», звертаючись до кого-небудь із проханням;</a:t>
            </a:r>
            <a:endParaRPr lang="uk-UA" sz="2400" b="1" i="1" dirty="0"/>
          </a:p>
        </p:txBody>
      </p:sp>
      <p:sp>
        <p:nvSpPr>
          <p:cNvPr id="39" name="Прямокутник 38"/>
          <p:cNvSpPr/>
          <p:nvPr/>
        </p:nvSpPr>
        <p:spPr>
          <a:xfrm>
            <a:off x="852766" y="3543399"/>
            <a:ext cx="3071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uk-UA" sz="2400" b="1" i="1" dirty="0" smtClean="0"/>
              <a:t>дякуй за допомогу;</a:t>
            </a:r>
            <a:endParaRPr lang="uk-UA" sz="2400" b="1" i="1" dirty="0"/>
          </a:p>
        </p:txBody>
      </p:sp>
      <p:sp>
        <p:nvSpPr>
          <p:cNvPr id="40" name="Прямокутник 39"/>
          <p:cNvSpPr/>
          <p:nvPr/>
        </p:nvSpPr>
        <p:spPr>
          <a:xfrm>
            <a:off x="810296" y="4337475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uk-UA" sz="2400" b="1" i="1" dirty="0" smtClean="0"/>
              <a:t>не надсилай у листах неперевірені дані;</a:t>
            </a:r>
            <a:endParaRPr lang="uk-UA" sz="2400" b="1" i="1" dirty="0"/>
          </a:p>
        </p:txBody>
      </p:sp>
      <p:sp>
        <p:nvSpPr>
          <p:cNvPr id="41" name="Прямокутник 40"/>
          <p:cNvSpPr/>
          <p:nvPr/>
        </p:nvSpPr>
        <p:spPr>
          <a:xfrm>
            <a:off x="827584" y="5157192"/>
            <a:ext cx="4573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uk-UA" sz="2400" b="1" i="1" dirty="0" smtClean="0"/>
              <a:t>намагайся писати грамотно.</a:t>
            </a:r>
            <a:endParaRPr lang="uk-UA" sz="2400" b="1" i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273787" y="26064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Загальні </a:t>
            </a:r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спілкування під час електронного листування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17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303" y1="7747" x2="33302" y2="11908"/>
                        <a14:foregroundMark x1="11101" y1="90244" x2="40518" y2="90961"/>
                        <a14:backgroundMark x1="67160" y1="81636" x2="53469" y2="91535"/>
                        <a14:backgroundMark x1="20259" y1="61980" x2="41258" y2="64132"/>
                        <a14:backgroundMark x1="26549" y1="27116" x2="42091" y2="28694"/>
                        <a14:backgroundMark x1="50879" y1="49354" x2="72895" y2="474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976" y="2071678"/>
            <a:ext cx="7171911" cy="4624257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95536" y="442485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 і надсилання листів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368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475656" y="548680"/>
            <a:ext cx="563660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Фізкультхвилинка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64521"/>
            <a:ext cx="6590506" cy="3888399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00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785794"/>
            <a:ext cx="8280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в </a:t>
            </a:r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зошиті  </a:t>
            </a:r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(ст. 36)</a:t>
            </a:r>
            <a:endParaRPr lang="uk-UA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11660" y="166161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latin typeface="+mj-lt"/>
                <a:cs typeface="Arial" pitchFamily="34" charset="0"/>
              </a:rPr>
              <a:t>Завдання 1.</a:t>
            </a:r>
            <a:r>
              <a:rPr lang="uk-UA" sz="2400" b="1" i="1" dirty="0" smtClean="0">
                <a:latin typeface="+mj-lt"/>
              </a:rPr>
              <a:t> </a:t>
            </a:r>
            <a:r>
              <a:rPr lang="uk-UA" sz="2400" i="1" dirty="0" smtClean="0"/>
              <a:t>Закінчи речення.</a:t>
            </a:r>
            <a:endParaRPr lang="uk-UA" sz="24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552" y="2132856"/>
            <a:ext cx="6643734" cy="40177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6096" y="2420888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</a:rPr>
              <a:t>он-лайн</a:t>
            </a:r>
            <a:endParaRPr lang="uk-UA" sz="2400" b="1" i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6661" y="2780927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</a:rPr>
              <a:t>чат</a:t>
            </a:r>
            <a:endParaRPr lang="uk-UA" sz="2400" b="1" i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5602" y="3111351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</a:rPr>
              <a:t>навушники</a:t>
            </a:r>
            <a:endParaRPr lang="uk-UA" sz="2400" b="1" i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446" y="350100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</a:rPr>
              <a:t>і мікрофон</a:t>
            </a:r>
            <a:endParaRPr lang="uk-UA" sz="2400" b="1" i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5321" y="4509120"/>
            <a:ext cx="166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err="1" smtClean="0">
                <a:solidFill>
                  <a:srgbClr val="00B0F0"/>
                </a:solidFill>
              </a:rPr>
              <a:t>веб-камера</a:t>
            </a:r>
            <a:endParaRPr lang="uk-UA" sz="2400" b="1" i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1419" y="5661248"/>
            <a:ext cx="30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</a:rPr>
              <a:t>електронну скриньку</a:t>
            </a:r>
            <a:endParaRPr lang="uk-UA" sz="2400" b="1" i="1" dirty="0">
              <a:solidFill>
                <a:srgbClr val="00B0F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5" grpId="0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://lyceum38.kiev.ua/upload/Images%202/%D0%B7%D0%BD%D0%B0%D0%BA%20%D0%BE%D0%BA%D0%BB%D0%B8%D0%BA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873961"/>
            <a:ext cx="3607619" cy="4617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/>
          <p:cNvSpPr/>
          <p:nvPr/>
        </p:nvSpPr>
        <p:spPr>
          <a:xfrm>
            <a:off x="714348" y="200834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Працюємо за комп’ютером</a:t>
            </a:r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500034" y="1000108"/>
            <a:ext cx="8176422" cy="873853"/>
          </a:xfrm>
          <a:prstGeom prst="wedgeRoundRectCallout">
            <a:avLst>
              <a:gd name="adj1" fmla="val 18586"/>
              <a:gd name="adj2" fmla="val 774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FF0000"/>
                </a:solidFill>
                <a:latin typeface="alebarda" pitchFamily="50" charset="0"/>
              </a:rPr>
              <a:t>Увага! </a:t>
            </a:r>
            <a:r>
              <a:rPr lang="uk-UA" b="1" i="1" dirty="0" smtClean="0">
                <a:solidFill>
                  <a:schemeClr val="tx1"/>
                </a:solidFill>
                <a:latin typeface="alebarda" pitchFamily="50" charset="0"/>
                <a:ea typeface="Adobe Kaiti Std R" pitchFamily="18" charset="-128"/>
              </a:rPr>
              <a:t>Під час роботи з комп’ютером дотримуйтеся правил безпеки та санітарно-гігієнічних норм.</a:t>
            </a:r>
            <a:endParaRPr lang="uk-UA" b="1" dirty="0">
              <a:solidFill>
                <a:schemeClr val="tx1"/>
              </a:solidFill>
              <a:latin typeface="alebarda" pitchFamily="50" charset="0"/>
              <a:ea typeface="Adobe Kaiti Std R" pitchFamily="18" charset="-128"/>
            </a:endParaRPr>
          </a:p>
        </p:txBody>
      </p:sp>
      <p:pic>
        <p:nvPicPr>
          <p:cNvPr id="4098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492896"/>
            <a:ext cx="2495956" cy="2286016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3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642910" y="1647568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Завдання 2</a:t>
            </a:r>
            <a:r>
              <a:rPr lang="uk-UA" sz="2400" i="1" dirty="0" smtClean="0">
                <a:cs typeface="Arial" pitchFamily="34" charset="0"/>
              </a:rPr>
              <a:t>.</a:t>
            </a:r>
            <a:r>
              <a:rPr lang="uk-UA" sz="2400" b="1" i="1" dirty="0" smtClean="0"/>
              <a:t> Підпиши складові частини адреси електронної поштової скриньки.</a:t>
            </a:r>
            <a:endParaRPr lang="uk-UA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67544" y="785794"/>
            <a:ext cx="8352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в </a:t>
            </a:r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зошиті  </a:t>
            </a:r>
            <a:r>
              <a:rPr lang="uk-UA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(ст. </a:t>
            </a:r>
            <a:r>
              <a:rPr lang="uk-UA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36)</a:t>
            </a:r>
          </a:p>
        </p:txBody>
      </p:sp>
      <p:grpSp>
        <p:nvGrpSpPr>
          <p:cNvPr id="32" name="Групувати 31"/>
          <p:cNvGrpSpPr/>
          <p:nvPr/>
        </p:nvGrpSpPr>
        <p:grpSpPr>
          <a:xfrm>
            <a:off x="857224" y="3643314"/>
            <a:ext cx="7572428" cy="1126631"/>
            <a:chOff x="714348" y="3786190"/>
            <a:chExt cx="7143800" cy="840879"/>
          </a:xfrm>
        </p:grpSpPr>
        <p:sp>
          <p:nvSpPr>
            <p:cNvPr id="6" name="Округлений прямокутник 5"/>
            <p:cNvSpPr/>
            <p:nvPr/>
          </p:nvSpPr>
          <p:spPr>
            <a:xfrm>
              <a:off x="714348" y="3786190"/>
              <a:ext cx="3143272" cy="7143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</a:rPr>
                <a:t>Petrenko_i</a:t>
              </a:r>
              <a:endParaRPr lang="uk-UA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00496" y="3857628"/>
              <a:ext cx="6687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@</a:t>
              </a:r>
              <a:endParaRPr lang="uk-UA" sz="4400" b="1" dirty="0"/>
            </a:p>
          </p:txBody>
        </p:sp>
        <p:sp>
          <p:nvSpPr>
            <p:cNvPr id="8" name="Округлений прямокутник 7"/>
            <p:cNvSpPr/>
            <p:nvPr/>
          </p:nvSpPr>
          <p:spPr>
            <a:xfrm>
              <a:off x="4714876" y="3786190"/>
              <a:ext cx="3143272" cy="7143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ukr.net</a:t>
              </a:r>
              <a:endParaRPr lang="uk-UA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увати 47"/>
          <p:cNvGrpSpPr/>
          <p:nvPr/>
        </p:nvGrpSpPr>
        <p:grpSpPr>
          <a:xfrm>
            <a:off x="857224" y="2714620"/>
            <a:ext cx="7429552" cy="3208416"/>
            <a:chOff x="857224" y="2714620"/>
            <a:chExt cx="7429552" cy="3208416"/>
          </a:xfrm>
        </p:grpSpPr>
        <p:grpSp>
          <p:nvGrpSpPr>
            <p:cNvPr id="45" name="Групувати 44"/>
            <p:cNvGrpSpPr/>
            <p:nvPr/>
          </p:nvGrpSpPr>
          <p:grpSpPr>
            <a:xfrm>
              <a:off x="857224" y="2714620"/>
              <a:ext cx="3429024" cy="929488"/>
              <a:chOff x="857224" y="2714620"/>
              <a:chExt cx="3429024" cy="929488"/>
            </a:xfrm>
          </p:grpSpPr>
          <p:sp>
            <p:nvSpPr>
              <p:cNvPr id="33" name="Прямокутник 32"/>
              <p:cNvSpPr/>
              <p:nvPr/>
            </p:nvSpPr>
            <p:spPr>
              <a:xfrm>
                <a:off x="857224" y="2714620"/>
                <a:ext cx="3429024" cy="565210"/>
              </a:xfrm>
              <a:prstGeom prst="rect">
                <a:avLst/>
              </a:prstGeom>
              <a:solidFill>
                <a:srgbClr val="FF0000">
                  <a:alpha val="7000"/>
                </a:srgbClr>
              </a:solidFill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Пряма сполучна лінія 38"/>
              <p:cNvCxnSpPr/>
              <p:nvPr/>
            </p:nvCxnSpPr>
            <p:spPr>
              <a:xfrm rot="5400000">
                <a:off x="2035951" y="3464719"/>
                <a:ext cx="357190" cy="1588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Групувати 45"/>
            <p:cNvGrpSpPr/>
            <p:nvPr/>
          </p:nvGrpSpPr>
          <p:grpSpPr>
            <a:xfrm>
              <a:off x="4857752" y="2714620"/>
              <a:ext cx="3429024" cy="928694"/>
              <a:chOff x="4857752" y="2714620"/>
              <a:chExt cx="3429024" cy="928694"/>
            </a:xfrm>
          </p:grpSpPr>
          <p:sp>
            <p:nvSpPr>
              <p:cNvPr id="34" name="Прямокутник 33"/>
              <p:cNvSpPr/>
              <p:nvPr/>
            </p:nvSpPr>
            <p:spPr>
              <a:xfrm>
                <a:off x="4857752" y="2714620"/>
                <a:ext cx="3429024" cy="565210"/>
              </a:xfrm>
              <a:prstGeom prst="rect">
                <a:avLst/>
              </a:prstGeom>
              <a:solidFill>
                <a:srgbClr val="FF0000">
                  <a:alpha val="7000"/>
                </a:srgbClr>
              </a:solidFill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40" name="Пряма сполучна лінія 39"/>
              <p:cNvCxnSpPr/>
              <p:nvPr/>
            </p:nvCxnSpPr>
            <p:spPr>
              <a:xfrm rot="5400000">
                <a:off x="6323025" y="3463925"/>
                <a:ext cx="357190" cy="1588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Групувати 46"/>
            <p:cNvGrpSpPr/>
            <p:nvPr/>
          </p:nvGrpSpPr>
          <p:grpSpPr>
            <a:xfrm>
              <a:off x="3000364" y="4286256"/>
              <a:ext cx="3429024" cy="1636780"/>
              <a:chOff x="3000364" y="4286256"/>
              <a:chExt cx="3429024" cy="1636780"/>
            </a:xfrm>
          </p:grpSpPr>
          <p:sp>
            <p:nvSpPr>
              <p:cNvPr id="35" name="Прямокутник 34"/>
              <p:cNvSpPr/>
              <p:nvPr/>
            </p:nvSpPr>
            <p:spPr>
              <a:xfrm>
                <a:off x="3000364" y="5357826"/>
                <a:ext cx="3429024" cy="565210"/>
              </a:xfrm>
              <a:prstGeom prst="rect">
                <a:avLst/>
              </a:prstGeom>
              <a:solidFill>
                <a:srgbClr val="FF0000">
                  <a:alpha val="7000"/>
                </a:srgbClr>
              </a:solidFill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41" name="Пряма сполучна лінія 40"/>
              <p:cNvCxnSpPr/>
              <p:nvPr/>
            </p:nvCxnSpPr>
            <p:spPr>
              <a:xfrm rot="5400000">
                <a:off x="4144166" y="4785528"/>
                <a:ext cx="1000132" cy="1588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/>
          <p:cNvSpPr txBox="1"/>
          <p:nvPr/>
        </p:nvSpPr>
        <p:spPr>
          <a:xfrm>
            <a:off x="928662" y="2786058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Ім’я користувача або логін</a:t>
            </a:r>
            <a:endParaRPr lang="uk-UA" b="1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5500694" y="2786058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/>
              <a:t>Адреса </a:t>
            </a:r>
            <a:r>
              <a:rPr lang="uk-UA" sz="2000" b="1" i="1" dirty="0" err="1" smtClean="0"/>
              <a:t>сайта</a:t>
            </a:r>
            <a:endParaRPr lang="uk-UA" sz="2000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428992" y="5500702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Спеціальний символ</a:t>
            </a:r>
            <a:endParaRPr lang="uk-UA" b="1" i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9" grpId="0"/>
      <p:bldP spid="5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785794"/>
            <a:ext cx="8450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в </a:t>
            </a:r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зошиті  </a:t>
            </a:r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(ст</a:t>
            </a:r>
            <a:r>
              <a:rPr lang="uk-UA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36)</a:t>
            </a:r>
          </a:p>
          <a:p>
            <a:pPr marL="914400" indent="-914400" algn="ctr"/>
            <a:endParaRPr lang="uk-UA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57158" y="1700808"/>
            <a:ext cx="8319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latin typeface="+mj-lt"/>
                <a:cs typeface="Arial" pitchFamily="34" charset="0"/>
              </a:rPr>
              <a:t>Завдання 3</a:t>
            </a:r>
            <a:r>
              <a:rPr lang="uk-UA" sz="2400" i="1" dirty="0" smtClean="0">
                <a:latin typeface="+mj-lt"/>
                <a:cs typeface="Arial" pitchFamily="34" charset="0"/>
              </a:rPr>
              <a:t>.</a:t>
            </a:r>
            <a:r>
              <a:rPr lang="uk-UA" sz="2400" b="1" i="1" dirty="0" smtClean="0">
                <a:latin typeface="+mj-lt"/>
              </a:rPr>
              <a:t> </a:t>
            </a:r>
            <a:r>
              <a:rPr lang="uk-UA" sz="2400" i="1" dirty="0" smtClean="0"/>
              <a:t>Познач правильні, на твою думку, твердження.</a:t>
            </a:r>
            <a:endParaRPr lang="uk-UA" sz="2400" i="1" dirty="0"/>
          </a:p>
        </p:txBody>
      </p:sp>
      <p:grpSp>
        <p:nvGrpSpPr>
          <p:cNvPr id="40" name="Групувати 39"/>
          <p:cNvGrpSpPr/>
          <p:nvPr/>
        </p:nvGrpSpPr>
        <p:grpSpPr>
          <a:xfrm>
            <a:off x="785786" y="2714620"/>
            <a:ext cx="7512339" cy="707886"/>
            <a:chOff x="785786" y="3143248"/>
            <a:chExt cx="7512339" cy="707886"/>
          </a:xfrm>
        </p:grpSpPr>
        <p:sp>
          <p:nvSpPr>
            <p:cNvPr id="37" name="Округлений прямокутник 36"/>
            <p:cNvSpPr/>
            <p:nvPr/>
          </p:nvSpPr>
          <p:spPr>
            <a:xfrm>
              <a:off x="785786" y="3286124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Прямокутник 37"/>
            <p:cNvSpPr/>
            <p:nvPr/>
          </p:nvSpPr>
          <p:spPr>
            <a:xfrm>
              <a:off x="1571604" y="3143248"/>
              <a:ext cx="672652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Щоб отримати або надіслати листа, </a:t>
              </a:r>
            </a:p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потрібно відкрити свою поштову скриньку. </a:t>
              </a:r>
              <a:endParaRPr lang="uk-UA" sz="2000" b="1" i="1" kern="0" dirty="0">
                <a:latin typeface="Verdana"/>
              </a:endParaRPr>
            </a:p>
          </p:txBody>
        </p:sp>
      </p:grpSp>
      <p:grpSp>
        <p:nvGrpSpPr>
          <p:cNvPr id="41" name="Групувати 40"/>
          <p:cNvGrpSpPr/>
          <p:nvPr/>
        </p:nvGrpSpPr>
        <p:grpSpPr>
          <a:xfrm>
            <a:off x="785786" y="3643314"/>
            <a:ext cx="7159679" cy="707886"/>
            <a:chOff x="785786" y="3071810"/>
            <a:chExt cx="7159679" cy="707886"/>
          </a:xfrm>
        </p:grpSpPr>
        <p:sp>
          <p:nvSpPr>
            <p:cNvPr id="42" name="Округлений прямокутник 41"/>
            <p:cNvSpPr/>
            <p:nvPr/>
          </p:nvSpPr>
          <p:spPr>
            <a:xfrm>
              <a:off x="785786" y="3214686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3" name="Прямокутник 42"/>
            <p:cNvSpPr/>
            <p:nvPr/>
          </p:nvSpPr>
          <p:spPr>
            <a:xfrm>
              <a:off x="1571604" y="3071810"/>
              <a:ext cx="637386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Завжди повідомляй пароль від поштової </a:t>
              </a:r>
            </a:p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скриньки стороннім особам.</a:t>
              </a:r>
              <a:endParaRPr lang="uk-UA" sz="2000" b="1" i="1" kern="0" dirty="0">
                <a:latin typeface="Verdana"/>
              </a:endParaRPr>
            </a:p>
          </p:txBody>
        </p:sp>
      </p:grpSp>
      <p:grpSp>
        <p:nvGrpSpPr>
          <p:cNvPr id="44" name="Групувати 43"/>
          <p:cNvGrpSpPr/>
          <p:nvPr/>
        </p:nvGrpSpPr>
        <p:grpSpPr>
          <a:xfrm>
            <a:off x="785786" y="4546659"/>
            <a:ext cx="8022094" cy="707886"/>
            <a:chOff x="785786" y="3143248"/>
            <a:chExt cx="8022094" cy="707886"/>
          </a:xfrm>
        </p:grpSpPr>
        <p:sp>
          <p:nvSpPr>
            <p:cNvPr id="45" name="Округлений прямокутник 44"/>
            <p:cNvSpPr/>
            <p:nvPr/>
          </p:nvSpPr>
          <p:spPr>
            <a:xfrm>
              <a:off x="785786" y="3214686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6" name="Прямокутник 45"/>
            <p:cNvSpPr/>
            <p:nvPr/>
          </p:nvSpPr>
          <p:spPr>
            <a:xfrm>
              <a:off x="1571604" y="3143248"/>
              <a:ext cx="723627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Коли ти вводиш пароль, літери, що вводяться, </a:t>
              </a:r>
            </a:p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не відображаються на екрані.</a:t>
              </a:r>
              <a:endParaRPr lang="uk-UA" sz="2000" b="1" i="1" kern="0" dirty="0">
                <a:latin typeface="Verdana"/>
              </a:endParaRPr>
            </a:p>
          </p:txBody>
        </p:sp>
      </p:grpSp>
      <p:sp>
        <p:nvSpPr>
          <p:cNvPr id="48" name="L-подібна фігура 47"/>
          <p:cNvSpPr/>
          <p:nvPr/>
        </p:nvSpPr>
        <p:spPr>
          <a:xfrm rot="2331570" flipH="1">
            <a:off x="982478" y="2748926"/>
            <a:ext cx="285752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L-подібна фігура 15"/>
          <p:cNvSpPr/>
          <p:nvPr/>
        </p:nvSpPr>
        <p:spPr>
          <a:xfrm rot="2331570" flipH="1">
            <a:off x="982477" y="4543427"/>
            <a:ext cx="285752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Знак заборони 16"/>
          <p:cNvSpPr/>
          <p:nvPr/>
        </p:nvSpPr>
        <p:spPr>
          <a:xfrm>
            <a:off x="785786" y="3786190"/>
            <a:ext cx="500066" cy="500066"/>
          </a:xfrm>
          <a:prstGeom prst="noSmoking">
            <a:avLst>
              <a:gd name="adj" fmla="val 29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8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548680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в </a:t>
            </a:r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зошиті  </a:t>
            </a:r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(ст</a:t>
            </a:r>
            <a:r>
              <a:rPr lang="uk-UA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36)</a:t>
            </a:r>
          </a:p>
          <a:p>
            <a:pPr marL="914400" indent="-914400" algn="ctr"/>
            <a:endParaRPr lang="uk-UA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97710" y="1484784"/>
            <a:ext cx="7918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-7938" algn="just"/>
            <a:r>
              <a:rPr lang="uk-UA" sz="2400" b="1" i="1" dirty="0" smtClean="0">
                <a:latin typeface="+mj-lt"/>
                <a:cs typeface="Arial" pitchFamily="34" charset="0"/>
              </a:rPr>
              <a:t>Завдання 4</a:t>
            </a:r>
            <a:r>
              <a:rPr lang="uk-UA" sz="2400" i="1" dirty="0" smtClean="0">
                <a:latin typeface="+mj-lt"/>
                <a:cs typeface="Arial" pitchFamily="34" charset="0"/>
              </a:rPr>
              <a:t>.</a:t>
            </a:r>
            <a:r>
              <a:rPr lang="uk-UA" sz="2400" i="1" dirty="0" smtClean="0">
                <a:latin typeface="+mj-lt"/>
              </a:rPr>
              <a:t> </a:t>
            </a:r>
            <a:r>
              <a:rPr lang="uk-UA" sz="2400" i="1" dirty="0" smtClean="0"/>
              <a:t>У різних країнах цей значок називають по різному. </a:t>
            </a:r>
            <a:r>
              <a:rPr lang="uk-UA" sz="2400" i="1" dirty="0" smtClean="0"/>
              <a:t>В </a:t>
            </a:r>
            <a:r>
              <a:rPr lang="uk-UA" sz="2400" i="1" dirty="0" smtClean="0"/>
              <a:t>Італії — «равлик», у Швеції — «слон», у Фінляндії  його </a:t>
            </a:r>
            <a:r>
              <a:rPr lang="uk-UA" sz="2400" i="1" dirty="0" smtClean="0"/>
              <a:t>часто іменують </a:t>
            </a:r>
            <a:r>
              <a:rPr lang="uk-UA" sz="2400" i="1" dirty="0" smtClean="0"/>
              <a:t>«кішкою», в Україні — «песиком». Де </a:t>
            </a:r>
            <a:r>
              <a:rPr lang="uk-UA" sz="2400" i="1" dirty="0" smtClean="0"/>
              <a:t>використовується цей </a:t>
            </a:r>
            <a:r>
              <a:rPr lang="uk-UA" sz="2400" i="1" dirty="0" smtClean="0"/>
              <a:t>значок? Постав позначку у відповідному квадратику.</a:t>
            </a:r>
            <a:endParaRPr lang="uk-UA" sz="24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57" y="4083794"/>
            <a:ext cx="2816594" cy="1166875"/>
          </a:xfrm>
          <a:prstGeom prst="rect">
            <a:avLst/>
          </a:prstGeom>
        </p:spPr>
      </p:pic>
      <p:grpSp>
        <p:nvGrpSpPr>
          <p:cNvPr id="9" name="Групувати 8"/>
          <p:cNvGrpSpPr/>
          <p:nvPr/>
        </p:nvGrpSpPr>
        <p:grpSpPr>
          <a:xfrm>
            <a:off x="3714744" y="3357562"/>
            <a:ext cx="3859704" cy="646331"/>
            <a:chOff x="785786" y="3214686"/>
            <a:chExt cx="3438034" cy="646331"/>
          </a:xfrm>
        </p:grpSpPr>
        <p:sp>
          <p:nvSpPr>
            <p:cNvPr id="10" name="Округлений прямокутник 9"/>
            <p:cNvSpPr/>
            <p:nvPr/>
          </p:nvSpPr>
          <p:spPr>
            <a:xfrm>
              <a:off x="785786" y="3286124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кутник 10"/>
            <p:cNvSpPr/>
            <p:nvPr/>
          </p:nvSpPr>
          <p:spPr>
            <a:xfrm>
              <a:off x="1477729" y="3214686"/>
              <a:ext cx="27460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В адресі електронної </a:t>
              </a:r>
            </a:p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поштової скриньки.</a:t>
              </a:r>
              <a:endParaRPr lang="uk-UA" b="1" i="1" kern="0" dirty="0">
                <a:latin typeface="Verdana"/>
              </a:endParaRPr>
            </a:p>
          </p:txBody>
        </p:sp>
      </p:grpSp>
      <p:grpSp>
        <p:nvGrpSpPr>
          <p:cNvPr id="15" name="Групувати 14"/>
          <p:cNvGrpSpPr/>
          <p:nvPr/>
        </p:nvGrpSpPr>
        <p:grpSpPr>
          <a:xfrm>
            <a:off x="3714744" y="4214818"/>
            <a:ext cx="2893644" cy="500066"/>
            <a:chOff x="785786" y="3286124"/>
            <a:chExt cx="2577516" cy="500066"/>
          </a:xfrm>
        </p:grpSpPr>
        <p:sp>
          <p:nvSpPr>
            <p:cNvPr id="16" name="Округлений прямокутник 15"/>
            <p:cNvSpPr/>
            <p:nvPr/>
          </p:nvSpPr>
          <p:spPr>
            <a:xfrm>
              <a:off x="785786" y="3286124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кутник 16"/>
            <p:cNvSpPr/>
            <p:nvPr/>
          </p:nvSpPr>
          <p:spPr>
            <a:xfrm>
              <a:off x="1421105" y="3355110"/>
              <a:ext cx="19421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В адресі </a:t>
              </a:r>
              <a:r>
                <a:rPr lang="uk-UA" b="1" i="1" kern="0" dirty="0" err="1" smtClean="0">
                  <a:latin typeface="Verdana"/>
                </a:rPr>
                <a:t>сайта</a:t>
              </a:r>
              <a:r>
                <a:rPr lang="uk-UA" b="1" i="1" kern="0" dirty="0" smtClean="0">
                  <a:latin typeface="Verdana"/>
                </a:rPr>
                <a:t>.</a:t>
              </a:r>
            </a:p>
          </p:txBody>
        </p:sp>
      </p:grpSp>
      <p:grpSp>
        <p:nvGrpSpPr>
          <p:cNvPr id="18" name="Групувати 17"/>
          <p:cNvGrpSpPr/>
          <p:nvPr/>
        </p:nvGrpSpPr>
        <p:grpSpPr>
          <a:xfrm>
            <a:off x="3714744" y="5000636"/>
            <a:ext cx="2873480" cy="500066"/>
            <a:chOff x="785786" y="3286124"/>
            <a:chExt cx="2559555" cy="500066"/>
          </a:xfrm>
        </p:grpSpPr>
        <p:sp>
          <p:nvSpPr>
            <p:cNvPr id="19" name="Округлений прямокутник 18"/>
            <p:cNvSpPr/>
            <p:nvPr/>
          </p:nvSpPr>
          <p:spPr>
            <a:xfrm>
              <a:off x="785786" y="3286124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/>
            <p:cNvSpPr/>
            <p:nvPr/>
          </p:nvSpPr>
          <p:spPr>
            <a:xfrm>
              <a:off x="1445980" y="3286124"/>
              <a:ext cx="18993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В імені </a:t>
              </a:r>
              <a:r>
                <a:rPr lang="uk-UA" b="1" i="1" kern="0" dirty="0" err="1" smtClean="0">
                  <a:latin typeface="Verdana"/>
                </a:rPr>
                <a:t>файла</a:t>
              </a:r>
              <a:r>
                <a:rPr lang="uk-UA" b="1" i="1" kern="0" dirty="0" smtClean="0">
                  <a:latin typeface="Verdana"/>
                </a:rPr>
                <a:t>.</a:t>
              </a:r>
              <a:endParaRPr lang="uk-UA" b="1" i="1" kern="0" dirty="0">
                <a:latin typeface="Verdana"/>
              </a:endParaRPr>
            </a:p>
          </p:txBody>
        </p:sp>
      </p:grpSp>
      <p:grpSp>
        <p:nvGrpSpPr>
          <p:cNvPr id="22" name="Групувати 21"/>
          <p:cNvGrpSpPr/>
          <p:nvPr/>
        </p:nvGrpSpPr>
        <p:grpSpPr>
          <a:xfrm>
            <a:off x="3714744" y="5786454"/>
            <a:ext cx="3550823" cy="500066"/>
            <a:chOff x="785786" y="3286124"/>
            <a:chExt cx="3162898" cy="500066"/>
          </a:xfrm>
        </p:grpSpPr>
        <p:sp>
          <p:nvSpPr>
            <p:cNvPr id="23" name="Округлений прямокутник 22"/>
            <p:cNvSpPr/>
            <p:nvPr/>
          </p:nvSpPr>
          <p:spPr>
            <a:xfrm>
              <a:off x="785786" y="3286124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рямокутник 23"/>
            <p:cNvSpPr/>
            <p:nvPr/>
          </p:nvSpPr>
          <p:spPr>
            <a:xfrm>
              <a:off x="1399640" y="3310407"/>
              <a:ext cx="25490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У ключових словах.</a:t>
              </a:r>
              <a:endParaRPr lang="uk-UA" b="1" i="1" kern="0" dirty="0">
                <a:latin typeface="Verdana"/>
              </a:endParaRPr>
            </a:p>
          </p:txBody>
        </p:sp>
      </p:grpSp>
      <p:sp>
        <p:nvSpPr>
          <p:cNvPr id="25" name="L-подібна фігура 24"/>
          <p:cNvSpPr/>
          <p:nvPr/>
        </p:nvSpPr>
        <p:spPr>
          <a:xfrm rot="2331570" flipH="1">
            <a:off x="3982873" y="3391869"/>
            <a:ext cx="285752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60648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в зошиті</a:t>
            </a:r>
          </a:p>
          <a:p>
            <a:pPr marL="914400" indent="-914400"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(самостійно)</a:t>
            </a:r>
            <a:endParaRPr lang="uk-UA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14282" y="1857364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 smtClean="0">
                <a:latin typeface="+mj-lt"/>
                <a:cs typeface="Arial" pitchFamily="34" charset="0"/>
              </a:rPr>
              <a:t>Завдання 5</a:t>
            </a:r>
            <a:r>
              <a:rPr lang="uk-UA" sz="2000" i="1" dirty="0" smtClean="0">
                <a:latin typeface="+mj-lt"/>
                <a:cs typeface="Arial" pitchFamily="34" charset="0"/>
              </a:rPr>
              <a:t>.</a:t>
            </a:r>
            <a:r>
              <a:rPr lang="uk-UA" sz="2000" i="1" dirty="0" smtClean="0">
                <a:latin typeface="+mj-lt"/>
              </a:rPr>
              <a:t> </a:t>
            </a:r>
            <a:r>
              <a:rPr lang="uk-UA" sz="2000" i="1" dirty="0" smtClean="0"/>
              <a:t>Пригадай правила заповнення </a:t>
            </a:r>
            <a:r>
              <a:rPr lang="uk-UA" sz="2000" i="1" dirty="0" err="1" smtClean="0"/>
              <a:t>судоку</a:t>
            </a:r>
            <a:r>
              <a:rPr lang="uk-UA" sz="2000" i="1" dirty="0" smtClean="0"/>
              <a:t>. Заповни головоломку.</a:t>
            </a:r>
            <a:endParaRPr lang="uk-UA" sz="2000" i="1" dirty="0"/>
          </a:p>
        </p:txBody>
      </p:sp>
      <p:graphicFrame>
        <p:nvGraphicFramePr>
          <p:cNvPr id="20" name="Таблиця 19"/>
          <p:cNvGraphicFramePr>
            <a:graphicFrameLocks noGrp="1"/>
          </p:cNvGraphicFramePr>
          <p:nvPr/>
        </p:nvGraphicFramePr>
        <p:xfrm>
          <a:off x="642910" y="2500306"/>
          <a:ext cx="3429024" cy="3357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39397"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</a:tr>
              <a:tr h="839397"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</a:tr>
              <a:tr h="839397"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</a:tr>
              <a:tr h="839397"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я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085003"/>
              </p:ext>
            </p:extLst>
          </p:nvPr>
        </p:nvGraphicFramePr>
        <p:xfrm>
          <a:off x="4857752" y="2492897"/>
          <a:ext cx="3429024" cy="3364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46807"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</a:tr>
              <a:tr h="839397"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</a:tr>
              <a:tr h="839397"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</a:tr>
              <a:tr h="839397"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Прямокутник 26"/>
          <p:cNvSpPr/>
          <p:nvPr/>
        </p:nvSpPr>
        <p:spPr>
          <a:xfrm>
            <a:off x="857224" y="2643182"/>
            <a:ext cx="42862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кутник 27"/>
          <p:cNvSpPr/>
          <p:nvPr/>
        </p:nvSpPr>
        <p:spPr>
          <a:xfrm>
            <a:off x="3428992" y="3500438"/>
            <a:ext cx="42862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кутник 28"/>
          <p:cNvSpPr/>
          <p:nvPr/>
        </p:nvSpPr>
        <p:spPr>
          <a:xfrm>
            <a:off x="2571736" y="4357694"/>
            <a:ext cx="42862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/>
          <p:cNvSpPr/>
          <p:nvPr/>
        </p:nvSpPr>
        <p:spPr>
          <a:xfrm>
            <a:off x="1714480" y="5143512"/>
            <a:ext cx="42862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Трапеція 32"/>
          <p:cNvSpPr/>
          <p:nvPr/>
        </p:nvSpPr>
        <p:spPr>
          <a:xfrm>
            <a:off x="3357554" y="2643182"/>
            <a:ext cx="500066" cy="571504"/>
          </a:xfrm>
          <a:prstGeom prst="trapezoi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Трапеція 33"/>
          <p:cNvSpPr/>
          <p:nvPr/>
        </p:nvSpPr>
        <p:spPr>
          <a:xfrm>
            <a:off x="2571736" y="5143512"/>
            <a:ext cx="500066" cy="571504"/>
          </a:xfrm>
          <a:prstGeom prst="trapezoi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Місяць 35"/>
          <p:cNvSpPr/>
          <p:nvPr/>
        </p:nvSpPr>
        <p:spPr>
          <a:xfrm>
            <a:off x="5000628" y="3500438"/>
            <a:ext cx="428628" cy="571504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Місяць 36"/>
          <p:cNvSpPr/>
          <p:nvPr/>
        </p:nvSpPr>
        <p:spPr>
          <a:xfrm>
            <a:off x="5857884" y="4357694"/>
            <a:ext cx="428628" cy="571504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Місяць 37"/>
          <p:cNvSpPr/>
          <p:nvPr/>
        </p:nvSpPr>
        <p:spPr>
          <a:xfrm>
            <a:off x="7572396" y="5143512"/>
            <a:ext cx="428628" cy="571504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'ятикутник 38"/>
          <p:cNvSpPr/>
          <p:nvPr/>
        </p:nvSpPr>
        <p:spPr>
          <a:xfrm rot="16200000">
            <a:off x="5857884" y="2643182"/>
            <a:ext cx="571504" cy="57150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'ятикутник 39"/>
          <p:cNvSpPr/>
          <p:nvPr/>
        </p:nvSpPr>
        <p:spPr>
          <a:xfrm rot="16200000">
            <a:off x="6715140" y="4286256"/>
            <a:ext cx="571504" cy="57150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кутний трикутник 40"/>
          <p:cNvSpPr/>
          <p:nvPr/>
        </p:nvSpPr>
        <p:spPr>
          <a:xfrm>
            <a:off x="6786578" y="3429000"/>
            <a:ext cx="428628" cy="571504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Крапля 42"/>
          <p:cNvSpPr/>
          <p:nvPr/>
        </p:nvSpPr>
        <p:spPr>
          <a:xfrm rot="18963642">
            <a:off x="4995079" y="4455624"/>
            <a:ext cx="462619" cy="447081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Крапля 43"/>
          <p:cNvSpPr/>
          <p:nvPr/>
        </p:nvSpPr>
        <p:spPr>
          <a:xfrm rot="18963642">
            <a:off x="7662760" y="2741113"/>
            <a:ext cx="462619" cy="447081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Хорда 46"/>
          <p:cNvSpPr/>
          <p:nvPr/>
        </p:nvSpPr>
        <p:spPr>
          <a:xfrm rot="6705464">
            <a:off x="1611782" y="3519715"/>
            <a:ext cx="662280" cy="689110"/>
          </a:xfrm>
          <a:prstGeom prst="chord">
            <a:avLst>
              <a:gd name="adj1" fmla="val 2818072"/>
              <a:gd name="adj2" fmla="val 16200000"/>
            </a:avLst>
          </a:prstGeom>
          <a:solidFill>
            <a:srgbClr val="E335D7"/>
          </a:solidFill>
          <a:ln>
            <a:solidFill>
              <a:srgbClr val="E33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Прямокутний трикутник 61"/>
          <p:cNvSpPr/>
          <p:nvPr/>
        </p:nvSpPr>
        <p:spPr>
          <a:xfrm>
            <a:off x="5929322" y="5143512"/>
            <a:ext cx="428628" cy="571504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7549" y="404664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в зошиті</a:t>
            </a:r>
          </a:p>
          <a:p>
            <a:pPr marL="914400" indent="-914400"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(Відповідь)</a:t>
            </a:r>
            <a:endParaRPr lang="uk-UA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14282" y="1857364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 smtClean="0">
                <a:latin typeface="+mj-lt"/>
                <a:cs typeface="Arial" pitchFamily="34" charset="0"/>
              </a:rPr>
              <a:t>Завдання 5</a:t>
            </a:r>
            <a:r>
              <a:rPr lang="uk-UA" sz="2000" i="1" dirty="0" smtClean="0">
                <a:latin typeface="+mj-lt"/>
                <a:cs typeface="Arial" pitchFamily="34" charset="0"/>
              </a:rPr>
              <a:t>.</a:t>
            </a:r>
            <a:r>
              <a:rPr lang="uk-UA" sz="2000" i="1" dirty="0" smtClean="0">
                <a:latin typeface="+mj-lt"/>
              </a:rPr>
              <a:t> </a:t>
            </a:r>
            <a:r>
              <a:rPr lang="uk-UA" sz="2000" i="1" dirty="0" smtClean="0"/>
              <a:t>Пригадай правила заповнення </a:t>
            </a:r>
            <a:r>
              <a:rPr lang="uk-UA" sz="2000" i="1" dirty="0" err="1" smtClean="0"/>
              <a:t>судоку</a:t>
            </a:r>
            <a:r>
              <a:rPr lang="uk-UA" sz="2000" i="1" dirty="0" smtClean="0"/>
              <a:t>. Заповни головоломку.</a:t>
            </a:r>
            <a:endParaRPr lang="uk-UA" sz="2000" i="1" dirty="0"/>
          </a:p>
        </p:txBody>
      </p:sp>
      <p:graphicFrame>
        <p:nvGraphicFramePr>
          <p:cNvPr id="20" name="Таблиця 19"/>
          <p:cNvGraphicFramePr>
            <a:graphicFrameLocks noGrp="1"/>
          </p:cNvGraphicFramePr>
          <p:nvPr/>
        </p:nvGraphicFramePr>
        <p:xfrm>
          <a:off x="642910" y="2500306"/>
          <a:ext cx="3429024" cy="3357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39397"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</a:tr>
              <a:tr h="839397"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</a:tr>
              <a:tr h="839397"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</a:tr>
              <a:tr h="839397"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я 21"/>
          <p:cNvGraphicFramePr>
            <a:graphicFrameLocks noGrp="1"/>
          </p:cNvGraphicFramePr>
          <p:nvPr/>
        </p:nvGraphicFramePr>
        <p:xfrm>
          <a:off x="4857752" y="2500306"/>
          <a:ext cx="3429024" cy="3357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39397"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</a:tr>
              <a:tr h="839397"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</a:tr>
              <a:tr h="839397"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</a:tr>
              <a:tr h="839397"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Прямокутник 26"/>
          <p:cNvSpPr/>
          <p:nvPr/>
        </p:nvSpPr>
        <p:spPr>
          <a:xfrm>
            <a:off x="857224" y="2643182"/>
            <a:ext cx="42862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кутник 27"/>
          <p:cNvSpPr/>
          <p:nvPr/>
        </p:nvSpPr>
        <p:spPr>
          <a:xfrm>
            <a:off x="3428992" y="3500438"/>
            <a:ext cx="42862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кутник 28"/>
          <p:cNvSpPr/>
          <p:nvPr/>
        </p:nvSpPr>
        <p:spPr>
          <a:xfrm>
            <a:off x="2571736" y="4357694"/>
            <a:ext cx="42862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/>
          <p:cNvSpPr/>
          <p:nvPr/>
        </p:nvSpPr>
        <p:spPr>
          <a:xfrm>
            <a:off x="1714480" y="5143512"/>
            <a:ext cx="42862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Трапеція 32"/>
          <p:cNvSpPr/>
          <p:nvPr/>
        </p:nvSpPr>
        <p:spPr>
          <a:xfrm>
            <a:off x="3357554" y="2643182"/>
            <a:ext cx="500066" cy="571504"/>
          </a:xfrm>
          <a:prstGeom prst="trapezoi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Трапеція 33"/>
          <p:cNvSpPr/>
          <p:nvPr/>
        </p:nvSpPr>
        <p:spPr>
          <a:xfrm>
            <a:off x="2571736" y="5143512"/>
            <a:ext cx="500066" cy="571504"/>
          </a:xfrm>
          <a:prstGeom prst="trapezoi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5-кутна зірка 34"/>
          <p:cNvSpPr/>
          <p:nvPr/>
        </p:nvSpPr>
        <p:spPr>
          <a:xfrm>
            <a:off x="3357554" y="5143512"/>
            <a:ext cx="571504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Місяць 35"/>
          <p:cNvSpPr/>
          <p:nvPr/>
        </p:nvSpPr>
        <p:spPr>
          <a:xfrm>
            <a:off x="5000628" y="3500438"/>
            <a:ext cx="428628" cy="571504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Місяць 36"/>
          <p:cNvSpPr/>
          <p:nvPr/>
        </p:nvSpPr>
        <p:spPr>
          <a:xfrm>
            <a:off x="5857884" y="4357694"/>
            <a:ext cx="428628" cy="571504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Місяць 37"/>
          <p:cNvSpPr/>
          <p:nvPr/>
        </p:nvSpPr>
        <p:spPr>
          <a:xfrm>
            <a:off x="7572396" y="5143512"/>
            <a:ext cx="428628" cy="571504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'ятикутник 38"/>
          <p:cNvSpPr/>
          <p:nvPr/>
        </p:nvSpPr>
        <p:spPr>
          <a:xfrm rot="16200000">
            <a:off x="5857884" y="2643182"/>
            <a:ext cx="571504" cy="57150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'ятикутник 39"/>
          <p:cNvSpPr/>
          <p:nvPr/>
        </p:nvSpPr>
        <p:spPr>
          <a:xfrm rot="16200000">
            <a:off x="6715140" y="4286256"/>
            <a:ext cx="571504" cy="57150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кутний трикутник 40"/>
          <p:cNvSpPr/>
          <p:nvPr/>
        </p:nvSpPr>
        <p:spPr>
          <a:xfrm>
            <a:off x="6786578" y="3429000"/>
            <a:ext cx="428628" cy="571504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Крапля 42"/>
          <p:cNvSpPr/>
          <p:nvPr/>
        </p:nvSpPr>
        <p:spPr>
          <a:xfrm rot="18963642">
            <a:off x="4995079" y="4455624"/>
            <a:ext cx="462619" cy="447081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Крапля 43"/>
          <p:cNvSpPr/>
          <p:nvPr/>
        </p:nvSpPr>
        <p:spPr>
          <a:xfrm rot="18963642">
            <a:off x="7662760" y="2741113"/>
            <a:ext cx="462619" cy="447081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Хорда 45"/>
          <p:cNvSpPr/>
          <p:nvPr/>
        </p:nvSpPr>
        <p:spPr>
          <a:xfrm rot="6705464">
            <a:off x="740398" y="5175900"/>
            <a:ext cx="662280" cy="689110"/>
          </a:xfrm>
          <a:prstGeom prst="chord">
            <a:avLst>
              <a:gd name="adj1" fmla="val 2818072"/>
              <a:gd name="adj2" fmla="val 16200000"/>
            </a:avLst>
          </a:prstGeom>
          <a:solidFill>
            <a:srgbClr val="E335D7"/>
          </a:solidFill>
          <a:ln>
            <a:solidFill>
              <a:srgbClr val="E33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Хорда 46"/>
          <p:cNvSpPr/>
          <p:nvPr/>
        </p:nvSpPr>
        <p:spPr>
          <a:xfrm rot="6705464">
            <a:off x="1611782" y="3519715"/>
            <a:ext cx="662280" cy="689110"/>
          </a:xfrm>
          <a:prstGeom prst="chord">
            <a:avLst>
              <a:gd name="adj1" fmla="val 2818072"/>
              <a:gd name="adj2" fmla="val 16200000"/>
            </a:avLst>
          </a:prstGeom>
          <a:solidFill>
            <a:srgbClr val="E335D7"/>
          </a:solidFill>
          <a:ln>
            <a:solidFill>
              <a:srgbClr val="E33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Хорда 48"/>
          <p:cNvSpPr/>
          <p:nvPr/>
        </p:nvSpPr>
        <p:spPr>
          <a:xfrm rot="6705464">
            <a:off x="3294047" y="4390256"/>
            <a:ext cx="662280" cy="689110"/>
          </a:xfrm>
          <a:prstGeom prst="chord">
            <a:avLst>
              <a:gd name="adj1" fmla="val 2818072"/>
              <a:gd name="adj2" fmla="val 16200000"/>
            </a:avLst>
          </a:prstGeom>
          <a:solidFill>
            <a:srgbClr val="E335D7"/>
          </a:solidFill>
          <a:ln>
            <a:solidFill>
              <a:srgbClr val="E33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Хорда 50"/>
          <p:cNvSpPr/>
          <p:nvPr/>
        </p:nvSpPr>
        <p:spPr>
          <a:xfrm rot="6705464">
            <a:off x="2497296" y="2662460"/>
            <a:ext cx="662280" cy="689110"/>
          </a:xfrm>
          <a:prstGeom prst="chord">
            <a:avLst>
              <a:gd name="adj1" fmla="val 2818072"/>
              <a:gd name="adj2" fmla="val 16200000"/>
            </a:avLst>
          </a:prstGeom>
          <a:solidFill>
            <a:srgbClr val="E335D7"/>
          </a:solidFill>
          <a:ln>
            <a:solidFill>
              <a:srgbClr val="E33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5-кутна зірка 52"/>
          <p:cNvSpPr/>
          <p:nvPr/>
        </p:nvSpPr>
        <p:spPr>
          <a:xfrm>
            <a:off x="785786" y="4357694"/>
            <a:ext cx="571504" cy="571504"/>
          </a:xfrm>
          <a:prstGeom prst="star5">
            <a:avLst>
              <a:gd name="adj" fmla="val 2139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5-кутна зірка 54"/>
          <p:cNvSpPr/>
          <p:nvPr/>
        </p:nvSpPr>
        <p:spPr>
          <a:xfrm>
            <a:off x="1643042" y="2643182"/>
            <a:ext cx="571504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5-кутна зірка 56"/>
          <p:cNvSpPr/>
          <p:nvPr/>
        </p:nvSpPr>
        <p:spPr>
          <a:xfrm>
            <a:off x="2514427" y="3500437"/>
            <a:ext cx="571504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Трапеція 58"/>
          <p:cNvSpPr/>
          <p:nvPr/>
        </p:nvSpPr>
        <p:spPr>
          <a:xfrm>
            <a:off x="849974" y="3500437"/>
            <a:ext cx="500066" cy="571504"/>
          </a:xfrm>
          <a:prstGeom prst="trapezoi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Трапеція 60"/>
          <p:cNvSpPr/>
          <p:nvPr/>
        </p:nvSpPr>
        <p:spPr>
          <a:xfrm>
            <a:off x="1623662" y="4286256"/>
            <a:ext cx="500066" cy="571504"/>
          </a:xfrm>
          <a:prstGeom prst="trapezoi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Прямокутний трикутник 61"/>
          <p:cNvSpPr/>
          <p:nvPr/>
        </p:nvSpPr>
        <p:spPr>
          <a:xfrm>
            <a:off x="5929322" y="5143512"/>
            <a:ext cx="428628" cy="571504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Прямокутний трикутник 64"/>
          <p:cNvSpPr/>
          <p:nvPr/>
        </p:nvSpPr>
        <p:spPr>
          <a:xfrm>
            <a:off x="7671068" y="4286255"/>
            <a:ext cx="428628" cy="571504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Прямокутний трикутник 66"/>
          <p:cNvSpPr/>
          <p:nvPr/>
        </p:nvSpPr>
        <p:spPr>
          <a:xfrm>
            <a:off x="5143504" y="2571744"/>
            <a:ext cx="428628" cy="571504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Крапля 77"/>
          <p:cNvSpPr/>
          <p:nvPr/>
        </p:nvSpPr>
        <p:spPr>
          <a:xfrm rot="18963642">
            <a:off x="5945193" y="3640729"/>
            <a:ext cx="462619" cy="447081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Крапля 79"/>
          <p:cNvSpPr/>
          <p:nvPr/>
        </p:nvSpPr>
        <p:spPr>
          <a:xfrm rot="18963642">
            <a:off x="6698144" y="5312881"/>
            <a:ext cx="462619" cy="447081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Місяць 81"/>
          <p:cNvSpPr/>
          <p:nvPr/>
        </p:nvSpPr>
        <p:spPr>
          <a:xfrm>
            <a:off x="6715140" y="2643182"/>
            <a:ext cx="428628" cy="571504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П'ятикутник 83"/>
          <p:cNvSpPr/>
          <p:nvPr/>
        </p:nvSpPr>
        <p:spPr>
          <a:xfrm rot="16200000">
            <a:off x="7547493" y="3442286"/>
            <a:ext cx="571504" cy="57150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'ятикутник 87"/>
          <p:cNvSpPr/>
          <p:nvPr/>
        </p:nvSpPr>
        <p:spPr>
          <a:xfrm rot="16200000">
            <a:off x="5008608" y="5179231"/>
            <a:ext cx="571504" cy="57150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33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785794"/>
            <a:ext cx="8352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в зошиті</a:t>
            </a:r>
            <a:endParaRPr lang="uk-UA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14282" y="1857364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 smtClean="0">
                <a:latin typeface="+mj-lt"/>
                <a:cs typeface="Arial" pitchFamily="34" charset="0"/>
              </a:rPr>
              <a:t>Завдання 5</a:t>
            </a:r>
            <a:r>
              <a:rPr lang="uk-UA" sz="2000" i="1" dirty="0" smtClean="0">
                <a:latin typeface="+mj-lt"/>
                <a:cs typeface="Arial" pitchFamily="34" charset="0"/>
              </a:rPr>
              <a:t>.</a:t>
            </a:r>
            <a:r>
              <a:rPr lang="uk-UA" sz="2000" i="1" dirty="0" smtClean="0">
                <a:latin typeface="+mj-lt"/>
              </a:rPr>
              <a:t> </a:t>
            </a:r>
            <a:r>
              <a:rPr lang="uk-UA" sz="2000" i="1" dirty="0" smtClean="0"/>
              <a:t>Знайди 5 способів розрізання прямокутника на 2 рівні частини так, щоб лінія розрізу проходила по сторонах клітинок. Намалюй.</a:t>
            </a:r>
            <a:endParaRPr lang="uk-UA" sz="2000" i="1" dirty="0"/>
          </a:p>
        </p:txBody>
      </p:sp>
      <p:graphicFrame>
        <p:nvGraphicFramePr>
          <p:cNvPr id="89" name="Таблиця 88"/>
          <p:cNvGraphicFramePr>
            <a:graphicFrameLocks noGrp="1"/>
          </p:cNvGraphicFramePr>
          <p:nvPr/>
        </p:nvGraphicFramePr>
        <p:xfrm>
          <a:off x="571472" y="2928934"/>
          <a:ext cx="2143140" cy="1500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785"/>
                <a:gridCol w="535785"/>
                <a:gridCol w="535785"/>
                <a:gridCol w="535785"/>
              </a:tblGrid>
              <a:tr h="50006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0" name="Таблиця 89"/>
          <p:cNvGraphicFramePr>
            <a:graphicFrameLocks noGrp="1"/>
          </p:cNvGraphicFramePr>
          <p:nvPr/>
        </p:nvGraphicFramePr>
        <p:xfrm>
          <a:off x="3428992" y="2928934"/>
          <a:ext cx="2143140" cy="1500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785"/>
                <a:gridCol w="535785"/>
                <a:gridCol w="535785"/>
                <a:gridCol w="535785"/>
              </a:tblGrid>
              <a:tr h="50006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1" name="Таблиця 90"/>
          <p:cNvGraphicFramePr>
            <a:graphicFrameLocks noGrp="1"/>
          </p:cNvGraphicFramePr>
          <p:nvPr/>
        </p:nvGraphicFramePr>
        <p:xfrm>
          <a:off x="6215074" y="2928934"/>
          <a:ext cx="2143140" cy="1500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785"/>
                <a:gridCol w="535785"/>
                <a:gridCol w="535785"/>
                <a:gridCol w="535785"/>
              </a:tblGrid>
              <a:tr h="50006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2" name="Таблиця 91"/>
          <p:cNvGraphicFramePr>
            <a:graphicFrameLocks noGrp="1"/>
          </p:cNvGraphicFramePr>
          <p:nvPr/>
        </p:nvGraphicFramePr>
        <p:xfrm>
          <a:off x="2000232" y="4714884"/>
          <a:ext cx="2143140" cy="1500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785"/>
                <a:gridCol w="535785"/>
                <a:gridCol w="535785"/>
                <a:gridCol w="535785"/>
              </a:tblGrid>
              <a:tr h="50006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3" name="Таблиця 92"/>
          <p:cNvGraphicFramePr>
            <a:graphicFrameLocks noGrp="1"/>
          </p:cNvGraphicFramePr>
          <p:nvPr/>
        </p:nvGraphicFramePr>
        <p:xfrm>
          <a:off x="4857752" y="4714884"/>
          <a:ext cx="2143140" cy="1500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785"/>
                <a:gridCol w="535785"/>
                <a:gridCol w="535785"/>
                <a:gridCol w="535785"/>
              </a:tblGrid>
              <a:tr h="50006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 сполучна лінія 11"/>
          <p:cNvCxnSpPr/>
          <p:nvPr/>
        </p:nvCxnSpPr>
        <p:spPr>
          <a:xfrm rot="5400000">
            <a:off x="893737" y="3678239"/>
            <a:ext cx="1500198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получна лінія уступом 14"/>
          <p:cNvCxnSpPr/>
          <p:nvPr/>
        </p:nvCxnSpPr>
        <p:spPr>
          <a:xfrm>
            <a:off x="3428992" y="3429000"/>
            <a:ext cx="2143140" cy="500066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получна лінія уступом 20"/>
          <p:cNvCxnSpPr/>
          <p:nvPr/>
        </p:nvCxnSpPr>
        <p:spPr>
          <a:xfrm>
            <a:off x="6215074" y="3429000"/>
            <a:ext cx="1643074" cy="1000132"/>
          </a:xfrm>
          <a:prstGeom prst="bentConnector3">
            <a:avLst>
              <a:gd name="adj1" fmla="val 99468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получна лінія уступом 24"/>
          <p:cNvCxnSpPr/>
          <p:nvPr/>
        </p:nvCxnSpPr>
        <p:spPr>
          <a:xfrm rot="16200000" flipH="1">
            <a:off x="3071802" y="5715016"/>
            <a:ext cx="500066" cy="500066"/>
          </a:xfrm>
          <a:prstGeom prst="bentConnector3">
            <a:avLst>
              <a:gd name="adj1" fmla="val 658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получна лінія уступом 30"/>
          <p:cNvCxnSpPr/>
          <p:nvPr/>
        </p:nvCxnSpPr>
        <p:spPr>
          <a:xfrm rot="16200000" flipH="1">
            <a:off x="2321703" y="4964917"/>
            <a:ext cx="1000132" cy="500066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получна лінія уступом 38"/>
          <p:cNvCxnSpPr/>
          <p:nvPr/>
        </p:nvCxnSpPr>
        <p:spPr>
          <a:xfrm rot="5400000">
            <a:off x="5179223" y="4964917"/>
            <a:ext cx="1000132" cy="500066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получна лінія уступом 40"/>
          <p:cNvCxnSpPr/>
          <p:nvPr/>
        </p:nvCxnSpPr>
        <p:spPr>
          <a:xfrm>
            <a:off x="5429256" y="5715016"/>
            <a:ext cx="1071570" cy="500066"/>
          </a:xfrm>
          <a:prstGeom prst="bentConnector3">
            <a:avLst>
              <a:gd name="adj1" fmla="val 98762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548680"/>
            <a:ext cx="81439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в </a:t>
            </a:r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зошиті </a:t>
            </a:r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(ст. 38)</a:t>
            </a:r>
            <a:endParaRPr lang="uk-UA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85720" y="1857364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latin typeface="+mj-lt"/>
                <a:cs typeface="Arial" pitchFamily="34" charset="0"/>
              </a:rPr>
              <a:t>Завдання 1.</a:t>
            </a:r>
            <a:r>
              <a:rPr lang="uk-UA" sz="2400" b="1" i="1" dirty="0" smtClean="0">
                <a:latin typeface="+mj-lt"/>
              </a:rPr>
              <a:t> </a:t>
            </a:r>
            <a:r>
              <a:rPr lang="uk-UA" sz="2400" b="1" i="1" dirty="0" smtClean="0"/>
              <a:t>Знайди слова, що заховались у прямокутнику.</a:t>
            </a:r>
            <a:endParaRPr lang="uk-UA" sz="2400" b="1" i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8638"/>
          <a:stretch/>
        </p:blipFill>
        <p:spPr>
          <a:xfrm>
            <a:off x="3563888" y="2571744"/>
            <a:ext cx="4868342" cy="3643338"/>
          </a:xfrm>
          <a:prstGeom prst="rect">
            <a:avLst/>
          </a:prstGeom>
          <a:ln w="47625">
            <a:solidFill>
              <a:srgbClr val="0070C0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Групувати 13"/>
          <p:cNvGrpSpPr/>
          <p:nvPr/>
        </p:nvGrpSpPr>
        <p:grpSpPr>
          <a:xfrm>
            <a:off x="357158" y="2857497"/>
            <a:ext cx="2710439" cy="533103"/>
            <a:chOff x="785786" y="3221911"/>
            <a:chExt cx="3307818" cy="586953"/>
          </a:xfrm>
        </p:grpSpPr>
        <p:sp>
          <p:nvSpPr>
            <p:cNvPr id="17" name="Округлений прямокутник 16"/>
            <p:cNvSpPr/>
            <p:nvPr/>
          </p:nvSpPr>
          <p:spPr>
            <a:xfrm>
              <a:off x="785786" y="3221911"/>
              <a:ext cx="697463" cy="564279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кутник 17"/>
            <p:cNvSpPr/>
            <p:nvPr/>
          </p:nvSpPr>
          <p:spPr>
            <a:xfrm>
              <a:off x="1657615" y="3300565"/>
              <a:ext cx="2435989" cy="508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400" b="1" i="1" kern="0" dirty="0" smtClean="0">
                  <a:latin typeface="Verdana"/>
                </a:rPr>
                <a:t>Скринька.</a:t>
              </a:r>
              <a:endParaRPr lang="uk-UA" sz="2400" b="1" i="1" kern="0" dirty="0">
                <a:latin typeface="Verdana"/>
              </a:endParaRPr>
            </a:p>
          </p:txBody>
        </p:sp>
      </p:grpSp>
      <p:sp>
        <p:nvSpPr>
          <p:cNvPr id="22" name="Прямокутник 21"/>
          <p:cNvSpPr/>
          <p:nvPr/>
        </p:nvSpPr>
        <p:spPr>
          <a:xfrm>
            <a:off x="4067944" y="4572008"/>
            <a:ext cx="3071834" cy="428628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L-подібна фігура 24"/>
          <p:cNvSpPr/>
          <p:nvPr/>
        </p:nvSpPr>
        <p:spPr>
          <a:xfrm rot="2331570" flipH="1">
            <a:off x="556928" y="2811637"/>
            <a:ext cx="257933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1" name="Групувати 30"/>
          <p:cNvGrpSpPr/>
          <p:nvPr/>
        </p:nvGrpSpPr>
        <p:grpSpPr>
          <a:xfrm>
            <a:off x="357158" y="3643314"/>
            <a:ext cx="2878755" cy="533103"/>
            <a:chOff x="785786" y="3221911"/>
            <a:chExt cx="3513232" cy="586953"/>
          </a:xfrm>
        </p:grpSpPr>
        <p:sp>
          <p:nvSpPr>
            <p:cNvPr id="32" name="Округлений прямокутник 31"/>
            <p:cNvSpPr/>
            <p:nvPr/>
          </p:nvSpPr>
          <p:spPr>
            <a:xfrm>
              <a:off x="785786" y="3221911"/>
              <a:ext cx="697463" cy="564279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кутник 32"/>
            <p:cNvSpPr/>
            <p:nvPr/>
          </p:nvSpPr>
          <p:spPr>
            <a:xfrm>
              <a:off x="1657615" y="3300565"/>
              <a:ext cx="2641403" cy="508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400" b="1" i="1" kern="0" dirty="0" smtClean="0">
                  <a:latin typeface="Verdana"/>
                </a:rPr>
                <a:t>Відповісти.</a:t>
              </a:r>
              <a:endParaRPr lang="uk-UA" sz="2400" b="1" i="1" kern="0" dirty="0">
                <a:latin typeface="Verdana"/>
              </a:endParaRPr>
            </a:p>
          </p:txBody>
        </p:sp>
      </p:grpSp>
      <p:sp>
        <p:nvSpPr>
          <p:cNvPr id="34" name="Прямокутник 33"/>
          <p:cNvSpPr/>
          <p:nvPr/>
        </p:nvSpPr>
        <p:spPr>
          <a:xfrm>
            <a:off x="3707904" y="3429000"/>
            <a:ext cx="3857652" cy="428628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L-подібна фігура 34"/>
          <p:cNvSpPr/>
          <p:nvPr/>
        </p:nvSpPr>
        <p:spPr>
          <a:xfrm rot="2331570" flipH="1">
            <a:off x="556928" y="3597455"/>
            <a:ext cx="257933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6" name="Групувати 35"/>
          <p:cNvGrpSpPr/>
          <p:nvPr/>
        </p:nvGrpSpPr>
        <p:grpSpPr>
          <a:xfrm>
            <a:off x="357158" y="4500570"/>
            <a:ext cx="2691202" cy="533103"/>
            <a:chOff x="785786" y="3221911"/>
            <a:chExt cx="3284340" cy="586953"/>
          </a:xfrm>
        </p:grpSpPr>
        <p:sp>
          <p:nvSpPr>
            <p:cNvPr id="37" name="Округлений прямокутник 36"/>
            <p:cNvSpPr/>
            <p:nvPr/>
          </p:nvSpPr>
          <p:spPr>
            <a:xfrm>
              <a:off x="785786" y="3221911"/>
              <a:ext cx="697463" cy="564279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Прямокутник 37"/>
            <p:cNvSpPr/>
            <p:nvPr/>
          </p:nvSpPr>
          <p:spPr>
            <a:xfrm>
              <a:off x="1657614" y="3300565"/>
              <a:ext cx="2412512" cy="508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400" b="1" i="1" kern="0" dirty="0" smtClean="0">
                  <a:latin typeface="Verdana"/>
                </a:rPr>
                <a:t>Написати.</a:t>
              </a:r>
              <a:endParaRPr lang="uk-UA" sz="2400" b="1" i="1" kern="0" dirty="0">
                <a:latin typeface="Verdana"/>
              </a:endParaRPr>
            </a:p>
          </p:txBody>
        </p:sp>
      </p:grpSp>
      <p:sp>
        <p:nvSpPr>
          <p:cNvPr id="39" name="Прямокутник 38"/>
          <p:cNvSpPr/>
          <p:nvPr/>
        </p:nvSpPr>
        <p:spPr>
          <a:xfrm rot="5400000">
            <a:off x="6562765" y="4390563"/>
            <a:ext cx="3071834" cy="428628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L-подібна фігура 39"/>
          <p:cNvSpPr/>
          <p:nvPr/>
        </p:nvSpPr>
        <p:spPr>
          <a:xfrm rot="2331570" flipH="1">
            <a:off x="556927" y="4454712"/>
            <a:ext cx="257933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1" name="Групувати 40"/>
          <p:cNvGrpSpPr/>
          <p:nvPr/>
        </p:nvGrpSpPr>
        <p:grpSpPr>
          <a:xfrm>
            <a:off x="357158" y="5286388"/>
            <a:ext cx="2784177" cy="533103"/>
            <a:chOff x="785786" y="3221911"/>
            <a:chExt cx="3397808" cy="586953"/>
          </a:xfrm>
        </p:grpSpPr>
        <p:sp>
          <p:nvSpPr>
            <p:cNvPr id="42" name="Округлений прямокутник 41"/>
            <p:cNvSpPr/>
            <p:nvPr/>
          </p:nvSpPr>
          <p:spPr>
            <a:xfrm>
              <a:off x="785786" y="3221911"/>
              <a:ext cx="697463" cy="564279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3" name="Прямокутник 42"/>
            <p:cNvSpPr/>
            <p:nvPr/>
          </p:nvSpPr>
          <p:spPr>
            <a:xfrm>
              <a:off x="1657615" y="3300565"/>
              <a:ext cx="2525979" cy="508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400" b="1" i="1" kern="0" dirty="0" smtClean="0">
                  <a:latin typeface="Verdana"/>
                </a:rPr>
                <a:t>Надіслати.</a:t>
              </a:r>
              <a:endParaRPr lang="uk-UA" sz="2400" b="1" i="1" kern="0" dirty="0">
                <a:latin typeface="Verdana"/>
              </a:endParaRPr>
            </a:p>
          </p:txBody>
        </p:sp>
      </p:grpSp>
      <p:sp>
        <p:nvSpPr>
          <p:cNvPr id="44" name="Прямокутник 43"/>
          <p:cNvSpPr/>
          <p:nvPr/>
        </p:nvSpPr>
        <p:spPr>
          <a:xfrm>
            <a:off x="4067944" y="5715016"/>
            <a:ext cx="3429024" cy="428628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L-подібна фігура 44"/>
          <p:cNvSpPr/>
          <p:nvPr/>
        </p:nvSpPr>
        <p:spPr>
          <a:xfrm rot="2331570" flipH="1">
            <a:off x="556928" y="5240529"/>
            <a:ext cx="257933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477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25" grpId="0" animBg="1"/>
      <p:bldP spid="34" grpId="0" animBg="1"/>
      <p:bldP spid="35" grpId="0" animBg="1"/>
      <p:bldP spid="39" grpId="0" animBg="1"/>
      <p:bldP spid="40" grpId="0" animBg="1"/>
      <p:bldP spid="44" grpId="0" animBg="1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590740" y="1404857"/>
            <a:ext cx="8157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Завдання 2</a:t>
            </a:r>
            <a:r>
              <a:rPr lang="uk-UA" sz="2400" i="1" dirty="0" smtClean="0">
                <a:cs typeface="Arial" pitchFamily="34" charset="0"/>
              </a:rPr>
              <a:t>.</a:t>
            </a:r>
            <a:r>
              <a:rPr lang="uk-UA" sz="2400" b="1" i="1" dirty="0" smtClean="0"/>
              <a:t> Пронумеруй команди алгоритму написання нового листа.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528" y="400472"/>
            <a:ext cx="8424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в </a:t>
            </a:r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зошиті </a:t>
            </a:r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(ст</a:t>
            </a:r>
            <a:r>
              <a:rPr lang="uk-UA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38</a:t>
            </a:r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uk-UA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Групувати 22"/>
          <p:cNvGrpSpPr/>
          <p:nvPr/>
        </p:nvGrpSpPr>
        <p:grpSpPr>
          <a:xfrm>
            <a:off x="663757" y="2271733"/>
            <a:ext cx="5072568" cy="500066"/>
            <a:chOff x="785787" y="3286124"/>
            <a:chExt cx="4187304" cy="500066"/>
          </a:xfrm>
        </p:grpSpPr>
        <p:sp>
          <p:nvSpPr>
            <p:cNvPr id="24" name="Округлений прямокутник 23"/>
            <p:cNvSpPr/>
            <p:nvPr/>
          </p:nvSpPr>
          <p:spPr>
            <a:xfrm>
              <a:off x="785787" y="3286124"/>
              <a:ext cx="412795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кутник 25"/>
            <p:cNvSpPr/>
            <p:nvPr/>
          </p:nvSpPr>
          <p:spPr>
            <a:xfrm>
              <a:off x="1434463" y="3286124"/>
              <a:ext cx="35386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Відкрий поштову скриньку.</a:t>
              </a:r>
              <a:endParaRPr lang="uk-UA" sz="2000" b="1" i="1" kern="0" dirty="0">
                <a:latin typeface="Verdana"/>
              </a:endParaRPr>
            </a:p>
          </p:txBody>
        </p:sp>
      </p:grpSp>
      <p:grpSp>
        <p:nvGrpSpPr>
          <p:cNvPr id="27" name="Групувати 26"/>
          <p:cNvGrpSpPr/>
          <p:nvPr/>
        </p:nvGrpSpPr>
        <p:grpSpPr>
          <a:xfrm>
            <a:off x="635431" y="2723962"/>
            <a:ext cx="6960905" cy="707886"/>
            <a:chOff x="785787" y="3143248"/>
            <a:chExt cx="5746089" cy="707886"/>
          </a:xfrm>
        </p:grpSpPr>
        <p:sp>
          <p:nvSpPr>
            <p:cNvPr id="28" name="Округлений прямокутник 27"/>
            <p:cNvSpPr/>
            <p:nvPr/>
          </p:nvSpPr>
          <p:spPr>
            <a:xfrm>
              <a:off x="785787" y="3286124"/>
              <a:ext cx="412795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Прямокутник 28"/>
            <p:cNvSpPr/>
            <p:nvPr/>
          </p:nvSpPr>
          <p:spPr>
            <a:xfrm>
              <a:off x="1434464" y="3143248"/>
              <a:ext cx="509741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У поле </a:t>
              </a:r>
              <a:r>
                <a:rPr lang="uk-UA" sz="2000" b="1" i="1" kern="0" dirty="0" smtClean="0">
                  <a:solidFill>
                    <a:srgbClr val="00B050"/>
                  </a:solidFill>
                  <a:latin typeface="Verdana"/>
                </a:rPr>
                <a:t>Кому</a:t>
              </a:r>
              <a:r>
                <a:rPr lang="uk-UA" sz="2000" b="1" i="1" kern="0" dirty="0" smtClean="0">
                  <a:latin typeface="Verdana"/>
                </a:rPr>
                <a:t>  введи адресу електронної </a:t>
              </a:r>
            </a:p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пошти </a:t>
              </a:r>
              <a:r>
                <a:rPr lang="uk-UA" sz="2000" b="1" i="1" kern="0" dirty="0" err="1" smtClean="0">
                  <a:latin typeface="Verdana"/>
                </a:rPr>
                <a:t>отримувача</a:t>
              </a:r>
              <a:r>
                <a:rPr lang="uk-UA" sz="2000" b="1" i="1" kern="0" dirty="0" smtClean="0">
                  <a:latin typeface="Verdana"/>
                </a:rPr>
                <a:t>.</a:t>
              </a:r>
              <a:endParaRPr lang="uk-UA" sz="2000" b="1" i="1" kern="0" dirty="0">
                <a:latin typeface="Verdana"/>
              </a:endParaRPr>
            </a:p>
          </p:txBody>
        </p:sp>
      </p:grpSp>
      <p:grpSp>
        <p:nvGrpSpPr>
          <p:cNvPr id="30" name="Групувати 29"/>
          <p:cNvGrpSpPr/>
          <p:nvPr/>
        </p:nvGrpSpPr>
        <p:grpSpPr>
          <a:xfrm>
            <a:off x="642910" y="3513202"/>
            <a:ext cx="7212577" cy="707886"/>
            <a:chOff x="785787" y="3214686"/>
            <a:chExt cx="5953839" cy="707886"/>
          </a:xfrm>
        </p:grpSpPr>
        <p:sp>
          <p:nvSpPr>
            <p:cNvPr id="31" name="Округлений прямокутник 30"/>
            <p:cNvSpPr/>
            <p:nvPr/>
          </p:nvSpPr>
          <p:spPr>
            <a:xfrm>
              <a:off x="785787" y="3286124"/>
              <a:ext cx="412795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Прямокутник 35"/>
            <p:cNvSpPr/>
            <p:nvPr/>
          </p:nvSpPr>
          <p:spPr>
            <a:xfrm>
              <a:off x="1434464" y="3214686"/>
              <a:ext cx="53051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У поле </a:t>
              </a:r>
              <a:r>
                <a:rPr lang="uk-UA" sz="2000" b="1" i="1" kern="0" dirty="0" smtClean="0">
                  <a:solidFill>
                    <a:srgbClr val="00B050"/>
                  </a:solidFill>
                  <a:latin typeface="Verdana"/>
                </a:rPr>
                <a:t>Тема</a:t>
              </a:r>
              <a:r>
                <a:rPr lang="uk-UA" sz="2000" b="1" i="1" kern="0" dirty="0" smtClean="0">
                  <a:latin typeface="Verdana"/>
                </a:rPr>
                <a:t> введи слово або кілька слів, </a:t>
              </a:r>
            </a:p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що коротко пояснюють зміст листа.</a:t>
              </a:r>
              <a:endParaRPr lang="uk-UA" sz="2000" b="1" i="1" kern="0" dirty="0">
                <a:latin typeface="Verdana"/>
              </a:endParaRP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611560" y="4233282"/>
            <a:ext cx="7383402" cy="707886"/>
            <a:chOff x="785787" y="3214686"/>
            <a:chExt cx="6094852" cy="707886"/>
          </a:xfrm>
        </p:grpSpPr>
        <p:sp>
          <p:nvSpPr>
            <p:cNvPr id="38" name="Округлений прямокутник 37"/>
            <p:cNvSpPr/>
            <p:nvPr/>
          </p:nvSpPr>
          <p:spPr>
            <a:xfrm>
              <a:off x="785787" y="3286124"/>
              <a:ext cx="412795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Прямокутник 41"/>
            <p:cNvSpPr/>
            <p:nvPr/>
          </p:nvSpPr>
          <p:spPr>
            <a:xfrm>
              <a:off x="1493435" y="3214686"/>
              <a:ext cx="53872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Вибери посилання </a:t>
              </a:r>
              <a:r>
                <a:rPr lang="uk-UA" sz="2000" b="1" i="1" kern="0" dirty="0" smtClean="0">
                  <a:solidFill>
                    <a:srgbClr val="00B050"/>
                  </a:solidFill>
                  <a:latin typeface="Verdana"/>
                </a:rPr>
                <a:t>Написати</a:t>
              </a:r>
              <a:r>
                <a:rPr lang="uk-UA" sz="2000" b="1" i="1" kern="0" dirty="0" smtClean="0">
                  <a:latin typeface="Verdana"/>
                </a:rPr>
                <a:t> листа в лівій </a:t>
              </a:r>
            </a:p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частині вікна.</a:t>
              </a:r>
              <a:endParaRPr lang="uk-UA" sz="2000" b="1" i="1" kern="0" dirty="0">
                <a:latin typeface="Verdana"/>
              </a:endParaRPr>
            </a:p>
          </p:txBody>
        </p:sp>
      </p:grpSp>
      <p:grpSp>
        <p:nvGrpSpPr>
          <p:cNvPr id="43" name="Групувати 42"/>
          <p:cNvGrpSpPr/>
          <p:nvPr/>
        </p:nvGrpSpPr>
        <p:grpSpPr>
          <a:xfrm>
            <a:off x="613277" y="4944662"/>
            <a:ext cx="7127075" cy="707886"/>
            <a:chOff x="785787" y="3286124"/>
            <a:chExt cx="5883259" cy="707886"/>
          </a:xfrm>
        </p:grpSpPr>
        <p:sp>
          <p:nvSpPr>
            <p:cNvPr id="44" name="Округлений прямокутник 43"/>
            <p:cNvSpPr/>
            <p:nvPr/>
          </p:nvSpPr>
          <p:spPr>
            <a:xfrm>
              <a:off x="785787" y="3286124"/>
              <a:ext cx="412795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2" name="Прямокутник 51"/>
            <p:cNvSpPr/>
            <p:nvPr/>
          </p:nvSpPr>
          <p:spPr>
            <a:xfrm>
              <a:off x="1434464" y="3286124"/>
              <a:ext cx="52345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У поле для введення тексту введи текст листа.</a:t>
              </a:r>
              <a:endParaRPr lang="uk-UA" sz="2000" b="1" i="1" kern="0" dirty="0">
                <a:latin typeface="Verdana"/>
              </a:endParaRPr>
            </a:p>
          </p:txBody>
        </p:sp>
      </p:grpSp>
      <p:grpSp>
        <p:nvGrpSpPr>
          <p:cNvPr id="53" name="Групувати 52"/>
          <p:cNvGrpSpPr/>
          <p:nvPr/>
        </p:nvGrpSpPr>
        <p:grpSpPr>
          <a:xfrm>
            <a:off x="622571" y="5589240"/>
            <a:ext cx="4870590" cy="500066"/>
            <a:chOff x="785787" y="3286124"/>
            <a:chExt cx="4020575" cy="500066"/>
          </a:xfrm>
        </p:grpSpPr>
        <p:sp>
          <p:nvSpPr>
            <p:cNvPr id="54" name="Округлений прямокутник 53"/>
            <p:cNvSpPr/>
            <p:nvPr/>
          </p:nvSpPr>
          <p:spPr>
            <a:xfrm>
              <a:off x="785787" y="3286124"/>
              <a:ext cx="412795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5" name="Прямокутник 54"/>
            <p:cNvSpPr/>
            <p:nvPr/>
          </p:nvSpPr>
          <p:spPr>
            <a:xfrm>
              <a:off x="1434463" y="3286124"/>
              <a:ext cx="33718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000" b="1" i="1" kern="0" dirty="0" smtClean="0">
                  <a:latin typeface="Verdana"/>
                </a:rPr>
                <a:t>Вибери кнопку </a:t>
              </a:r>
              <a:r>
                <a:rPr lang="uk-UA" sz="2000" b="1" i="1" kern="0" dirty="0" smtClean="0">
                  <a:solidFill>
                    <a:srgbClr val="00B050"/>
                  </a:solidFill>
                  <a:latin typeface="Verdana"/>
                </a:rPr>
                <a:t>Надіслати</a:t>
              </a:r>
              <a:r>
                <a:rPr lang="uk-UA" sz="2000" b="1" i="1" kern="0" dirty="0" smtClean="0">
                  <a:latin typeface="Verdana"/>
                </a:rPr>
                <a:t>.</a:t>
              </a:r>
              <a:endParaRPr lang="uk-UA" sz="2000" b="1" i="1" kern="0" dirty="0">
                <a:latin typeface="Verdana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83568" y="231013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1</a:t>
            </a:r>
            <a:endParaRPr lang="uk-UA" sz="2800" b="1" i="1" dirty="0">
              <a:latin typeface="Arial Black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2571" y="427393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2</a:t>
            </a:r>
            <a:endParaRPr lang="uk-UA" sz="2800" b="1" i="1" dirty="0">
              <a:latin typeface="Arial Black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9838" y="292494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3</a:t>
            </a:r>
            <a:endParaRPr lang="uk-UA" sz="2800" b="1" i="1" dirty="0">
              <a:latin typeface="Arial Black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2910" y="357301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4</a:t>
            </a:r>
            <a:endParaRPr lang="uk-UA" sz="2800" b="1" i="1" dirty="0">
              <a:latin typeface="Arial Black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2910" y="494116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5</a:t>
            </a:r>
            <a:endParaRPr lang="uk-UA" sz="2800" b="1" i="1" dirty="0">
              <a:latin typeface="Arial Black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7830" y="558924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6</a:t>
            </a:r>
            <a:endParaRPr lang="uk-UA" sz="2800" b="1" i="1" dirty="0">
              <a:latin typeface="Arial Black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663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6045" y="548680"/>
            <a:ext cx="8429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в </a:t>
            </a:r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зошиті </a:t>
            </a:r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(ст</a:t>
            </a:r>
            <a:r>
              <a:rPr lang="uk-UA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38</a:t>
            </a:r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uk-UA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76045" y="155679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400" b="1" i="1" dirty="0" smtClean="0">
                <a:latin typeface="+mj-lt"/>
                <a:cs typeface="Arial" pitchFamily="34" charset="0"/>
              </a:rPr>
              <a:t>Завдання 3</a:t>
            </a:r>
            <a:r>
              <a:rPr lang="uk-UA" sz="2400" i="1" dirty="0" smtClean="0">
                <a:latin typeface="+mj-lt"/>
                <a:cs typeface="Arial" pitchFamily="34" charset="0"/>
              </a:rPr>
              <a:t>.</a:t>
            </a:r>
            <a:r>
              <a:rPr lang="uk-UA" sz="2400" b="1" i="1" dirty="0" smtClean="0">
                <a:latin typeface="+mj-lt"/>
              </a:rPr>
              <a:t> </a:t>
            </a:r>
            <a:r>
              <a:rPr lang="uk-UA" sz="2400" b="1" i="1" dirty="0" smtClean="0"/>
              <a:t>Запиши алгоритм створення і надсилання відповіді на одержаний електронний лист.</a:t>
            </a:r>
            <a:endParaRPr lang="uk-UA" sz="2400" b="1" i="1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827584" y="2564904"/>
            <a:ext cx="5093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800" b="1" i="1" kern="0" dirty="0" smtClean="0">
                <a:latin typeface="Verdana"/>
              </a:rPr>
              <a:t> </a:t>
            </a:r>
            <a:r>
              <a:rPr lang="uk-UA" sz="2800" b="1" i="1" dirty="0" smtClean="0"/>
              <a:t>Вибери кнопку </a:t>
            </a:r>
            <a:r>
              <a:rPr lang="uk-UA" sz="2800" b="1" i="1" dirty="0" smtClean="0">
                <a:solidFill>
                  <a:srgbClr val="00B050"/>
                </a:solidFill>
              </a:rPr>
              <a:t>Відповісти</a:t>
            </a:r>
            <a:r>
              <a:rPr lang="uk-UA" sz="2800" b="1" i="1" dirty="0" smtClean="0"/>
              <a:t>.</a:t>
            </a:r>
            <a:endParaRPr lang="uk-UA" sz="2800" b="1" i="1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785786" y="3284984"/>
            <a:ext cx="69974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uk-UA" sz="2800" b="1" i="1" kern="0" dirty="0" smtClean="0">
                <a:latin typeface="Verdana"/>
              </a:rPr>
              <a:t> </a:t>
            </a:r>
            <a:r>
              <a:rPr lang="uk-UA" sz="2800" b="1" i="1" dirty="0" smtClean="0"/>
              <a:t>У поле для введення тексту введи </a:t>
            </a:r>
          </a:p>
          <a:p>
            <a:pPr marL="457200" indent="-457200" algn="just"/>
            <a:r>
              <a:rPr lang="uk-UA" sz="2800" b="1" i="1" dirty="0" smtClean="0"/>
              <a:t>     текст листа.</a:t>
            </a:r>
            <a:endParaRPr lang="uk-UA" sz="2800" b="1" i="1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860946" y="4349759"/>
            <a:ext cx="54392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800" b="1" i="1" kern="0" dirty="0" smtClean="0">
                <a:latin typeface="Verdana"/>
              </a:rPr>
              <a:t> </a:t>
            </a:r>
            <a:r>
              <a:rPr lang="uk-UA" sz="2800" b="1" i="1" dirty="0" smtClean="0"/>
              <a:t>Вибери кнопку </a:t>
            </a:r>
            <a:r>
              <a:rPr lang="uk-UA" sz="2800" b="1" i="1" dirty="0" smtClean="0">
                <a:solidFill>
                  <a:srgbClr val="00B050"/>
                </a:solidFill>
              </a:rPr>
              <a:t>Надіслати</a:t>
            </a:r>
            <a:r>
              <a:rPr lang="uk-UA" sz="2800" b="1" i="1" dirty="0" smtClean="0"/>
              <a:t>. </a:t>
            </a:r>
          </a:p>
          <a:p>
            <a:pPr marL="457200" indent="-457200" algn="just"/>
            <a:r>
              <a:rPr lang="uk-UA" sz="2800" b="1" i="1" dirty="0" smtClean="0"/>
              <a:t>    Лист буде надіслано адресату.</a:t>
            </a:r>
            <a:endParaRPr lang="uk-UA" sz="2800" b="1" i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558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692696"/>
            <a:ext cx="8429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в зошиті</a:t>
            </a:r>
            <a:endParaRPr lang="uk-UA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57158" y="1772816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400" b="1" i="1" dirty="0" smtClean="0">
                <a:latin typeface="+mj-lt"/>
                <a:cs typeface="Arial" pitchFamily="34" charset="0"/>
              </a:rPr>
              <a:t>Завдання 3</a:t>
            </a:r>
            <a:r>
              <a:rPr lang="uk-UA" sz="2400" i="1" dirty="0" smtClean="0">
                <a:latin typeface="+mj-lt"/>
                <a:cs typeface="Arial" pitchFamily="34" charset="0"/>
              </a:rPr>
              <a:t>.</a:t>
            </a:r>
            <a:r>
              <a:rPr lang="uk-UA" sz="2400" b="1" i="1" dirty="0" smtClean="0">
                <a:latin typeface="+mj-lt"/>
              </a:rPr>
              <a:t> </a:t>
            </a:r>
            <a:r>
              <a:rPr lang="uk-UA" sz="2400" b="1" i="1" dirty="0" smtClean="0"/>
              <a:t>Познач фрагменти, потрібні для завершення малюнка.</a:t>
            </a:r>
            <a:endParaRPr lang="uk-UA" sz="24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5918" y="2643182"/>
            <a:ext cx="5529708" cy="3646182"/>
          </a:xfrm>
          <a:prstGeom prst="rect">
            <a:avLst/>
          </a:prstGeom>
          <a:ln w="47625">
            <a:solidFill>
              <a:srgbClr val="0070C0"/>
            </a:solidFill>
          </a:ln>
          <a:effectLst>
            <a:outerShdw blurRad="3556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Округлений прямокутник 9"/>
          <p:cNvSpPr/>
          <p:nvPr/>
        </p:nvSpPr>
        <p:spPr>
          <a:xfrm>
            <a:off x="2857488" y="5500702"/>
            <a:ext cx="785818" cy="785818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286256"/>
            <a:ext cx="714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Округлений прямокутник 11"/>
          <p:cNvSpPr/>
          <p:nvPr/>
        </p:nvSpPr>
        <p:spPr>
          <a:xfrm>
            <a:off x="4572000" y="5500702"/>
            <a:ext cx="785818" cy="785818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000372"/>
            <a:ext cx="723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5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307975" y="548680"/>
            <a:ext cx="85845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Електронне спілкування</a:t>
            </a:r>
            <a:endParaRPr lang="uk-UA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331076" y="1442222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/>
              <a:t>Є сайти та спеціальні програми, використовуючи які можна спілкуватися з друзями в режимі </a:t>
            </a:r>
            <a:r>
              <a:rPr lang="uk-UA" sz="2400" b="1" i="1" dirty="0">
                <a:solidFill>
                  <a:srgbClr val="00B050"/>
                </a:solidFill>
              </a:rPr>
              <a:t>он-лайн</a:t>
            </a:r>
            <a:r>
              <a:rPr lang="uk-UA" sz="2400" b="1" i="1" dirty="0"/>
              <a:t>, тобто миттєво. </a:t>
            </a:r>
          </a:p>
          <a:p>
            <a:pPr indent="457200" algn="just"/>
            <a:r>
              <a:rPr lang="uk-UA" sz="2400" b="1" i="1" dirty="0" smtClean="0"/>
              <a:t>Ти </a:t>
            </a:r>
            <a:r>
              <a:rPr lang="uk-UA" sz="2400" b="1" i="1" dirty="0" smtClean="0"/>
              <a:t>вводиш з клавіатури своє повідомлення й одразу ж отримуєш відповідь від співрозмовника. Таке спілкування називається </a:t>
            </a:r>
            <a:r>
              <a:rPr lang="uk-UA" sz="2400" b="1" i="1" dirty="0" smtClean="0">
                <a:solidFill>
                  <a:srgbClr val="00B050"/>
                </a:solidFill>
              </a:rPr>
              <a:t>чат</a:t>
            </a:r>
            <a:r>
              <a:rPr lang="uk-UA" sz="2400" b="1" i="1" dirty="0" smtClean="0"/>
              <a:t>.</a:t>
            </a:r>
            <a:endParaRPr lang="uk-UA" sz="2400" b="1" i="1" dirty="0"/>
          </a:p>
        </p:txBody>
      </p:sp>
      <p:pic>
        <p:nvPicPr>
          <p:cNvPr id="8" name="Picture 2" descr="C:\Users\Admin\Desktop\imag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4005064"/>
            <a:ext cx="2000264" cy="1921651"/>
          </a:xfrm>
          <a:prstGeom prst="rect">
            <a:avLst/>
          </a:prstGeom>
          <a:noFill/>
        </p:spPr>
      </p:pic>
      <p:pic>
        <p:nvPicPr>
          <p:cNvPr id="1026" name="Picture 2" descr="C:\Users\Admin\Desktop\Нове зображенн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832" y="3501008"/>
            <a:ext cx="4419600" cy="2255837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7688" y="214313"/>
            <a:ext cx="444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16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755576" y="5363190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Дякую </a:t>
            </a:r>
            <a:r>
              <a:rPr lang="uk-UA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за </a:t>
            </a:r>
            <a:r>
              <a:rPr lang="uk-UA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увагу!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C:\Users\Admin\Desktop\7 клас інформатика\41.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953313"/>
            <a:ext cx="2533664" cy="2375310"/>
          </a:xfrm>
          <a:prstGeom prst="rect">
            <a:avLst/>
          </a:prstGeom>
          <a:noFill/>
        </p:spPr>
      </p:pic>
      <p:sp>
        <p:nvSpPr>
          <p:cNvPr id="11" name="Округлена прямокутна виноска 10"/>
          <p:cNvSpPr/>
          <p:nvPr/>
        </p:nvSpPr>
        <p:spPr>
          <a:xfrm>
            <a:off x="3779912" y="1628800"/>
            <a:ext cx="3298880" cy="1857698"/>
          </a:xfrm>
          <a:prstGeom prst="wedgeRoundRectCallout">
            <a:avLst>
              <a:gd name="adj1" fmla="val -108240"/>
              <a:gd name="adj2" fmla="val 63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tx1"/>
                </a:solidFill>
              </a:rPr>
              <a:t>Зошит ст. </a:t>
            </a:r>
            <a:r>
              <a:rPr lang="uk-UA" sz="3000" b="1" dirty="0" smtClean="0">
                <a:solidFill>
                  <a:schemeClr val="tx1"/>
                </a:solidFill>
              </a:rPr>
              <a:t>36-39 </a:t>
            </a:r>
            <a:endParaRPr lang="uk-UA" sz="3000" b="1" dirty="0" smtClean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uk-UA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Домашнє завдання</a:t>
            </a:r>
            <a:endParaRPr lang="uk-UA" kern="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8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571472" y="1514230"/>
            <a:ext cx="8104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Якщо до комп'ютера приєднати навушники та мікрофон, то завдяки спеціальним комп'ютерним програмам можна спілкуватися по мережі Інтернет за допомогою голосу так само, як по телефону. А якщо в тебе і твого співрозмовника є </a:t>
            </a:r>
            <a:r>
              <a:rPr lang="uk-UA" sz="2400" b="1" i="1" dirty="0" err="1" smtClean="0"/>
              <a:t>веб-камера</a:t>
            </a:r>
            <a:r>
              <a:rPr lang="uk-UA" sz="2400" b="1" i="1" dirty="0" smtClean="0"/>
              <a:t>, ви зможете ще й побачити одне одного.</a:t>
            </a:r>
            <a:endParaRPr lang="uk-UA" sz="2400" b="1" i="1" dirty="0"/>
          </a:p>
        </p:txBody>
      </p:sp>
      <p:pic>
        <p:nvPicPr>
          <p:cNvPr id="3077" name="Picture 5" descr="C:\Users\Admin\Desktop\yak-pidklyuchati-navushniki-z-mikrofono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696" y="3963700"/>
            <a:ext cx="1891765" cy="2357430"/>
          </a:xfrm>
          <a:prstGeom prst="rect">
            <a:avLst/>
          </a:prstGeom>
          <a:noFill/>
        </p:spPr>
      </p:pic>
      <p:pic>
        <p:nvPicPr>
          <p:cNvPr id="1026" name="Picture 2" descr="C:\Users\Admin\Desktop\skype-vide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396" y="4248928"/>
            <a:ext cx="3383748" cy="1611309"/>
          </a:xfrm>
          <a:prstGeom prst="rect">
            <a:avLst/>
          </a:prstGeom>
          <a:noFill/>
        </p:spPr>
      </p:pic>
      <p:pic>
        <p:nvPicPr>
          <p:cNvPr id="1027" name="Picture 3" descr="C:\Users\Admin\Desktop\img_content_4cf4fdb40997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0976" y="4005064"/>
            <a:ext cx="1413485" cy="1639642"/>
          </a:xfrm>
          <a:prstGeom prst="rect">
            <a:avLst/>
          </a:prstGeom>
          <a:noFill/>
        </p:spPr>
      </p:pic>
      <p:sp>
        <p:nvSpPr>
          <p:cNvPr id="12" name="Прямокутник 11"/>
          <p:cNvSpPr/>
          <p:nvPr/>
        </p:nvSpPr>
        <p:spPr>
          <a:xfrm>
            <a:off x="470696" y="620688"/>
            <a:ext cx="79882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Електронне спілкування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/>
          <p:cNvSpPr/>
          <p:nvPr/>
        </p:nvSpPr>
        <p:spPr>
          <a:xfrm>
            <a:off x="509924" y="1410454"/>
            <a:ext cx="8073028" cy="830997"/>
          </a:xfrm>
          <a:prstGeom prst="rect">
            <a:avLst/>
          </a:prstGeom>
          <a:effectLst>
            <a:outerShdw blurRad="381000" dist="38100" dir="5700000" sx="196000" sy="196000" algn="tl" rotWithShape="0">
              <a:srgbClr val="FFFF00">
                <a:alpha val="51000"/>
              </a:srgb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Усе більше й більше людей користуються </a:t>
            </a:r>
            <a:r>
              <a:rPr lang="uk-UA" sz="2400" b="1" i="1" dirty="0" smtClean="0">
                <a:solidFill>
                  <a:srgbClr val="00B050"/>
                </a:solidFill>
              </a:rPr>
              <a:t>електронною поштою</a:t>
            </a:r>
            <a:r>
              <a:rPr lang="uk-UA" sz="2400" b="1" i="1" dirty="0" smtClean="0"/>
              <a:t>.</a:t>
            </a:r>
            <a:endParaRPr lang="uk-UA" sz="2400" b="1" i="1" dirty="0"/>
          </a:p>
        </p:txBody>
      </p:sp>
      <p:sp>
        <p:nvSpPr>
          <p:cNvPr id="9" name="Прямокутник 8"/>
          <p:cNvSpPr/>
          <p:nvPr/>
        </p:nvSpPr>
        <p:spPr>
          <a:xfrm>
            <a:off x="497798" y="2410636"/>
            <a:ext cx="8085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>
              <a:defRPr/>
            </a:pPr>
            <a:r>
              <a:rPr lang="uk-UA" sz="2400" b="1" i="1" kern="0" dirty="0" smtClean="0">
                <a:solidFill>
                  <a:srgbClr val="00B050"/>
                </a:solidFill>
                <a:latin typeface="Verdana"/>
              </a:rPr>
              <a:t>Електронна   пошта   </a:t>
            </a:r>
            <a:r>
              <a:rPr lang="uk-UA" sz="2400" b="1" i="1" kern="0" dirty="0" smtClean="0">
                <a:latin typeface="Verdana"/>
              </a:rPr>
              <a:t>призначена   для   того, щоб люди могли обмінюватися електронними</a:t>
            </a:r>
            <a:r>
              <a:rPr lang="en-US" sz="2400" b="1" i="1" kern="0" dirty="0" smtClean="0">
                <a:latin typeface="Verdana"/>
              </a:rPr>
              <a:t> </a:t>
            </a:r>
            <a:r>
              <a:rPr lang="uk-UA" sz="2400" b="1" i="1" kern="0" dirty="0" smtClean="0">
                <a:latin typeface="Verdana"/>
              </a:rPr>
              <a:t>листами.</a:t>
            </a:r>
            <a:endParaRPr lang="uk-UA" sz="2400" b="1" i="1" kern="0" dirty="0">
              <a:latin typeface="Verdana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18669" y="548680"/>
            <a:ext cx="78923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Електронне спілкування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0896" y="3933056"/>
            <a:ext cx="5011084" cy="177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/>
          <p:cNvSpPr/>
          <p:nvPr/>
        </p:nvSpPr>
        <p:spPr>
          <a:xfrm>
            <a:off x="642909" y="1410454"/>
            <a:ext cx="7978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/>
              <a:t>Для того щоб обмінюватися електронними листами» потрібно мати електронну </a:t>
            </a:r>
            <a:r>
              <a:rPr lang="uk-UA" sz="2400" b="1" i="1" dirty="0">
                <a:solidFill>
                  <a:srgbClr val="00B050"/>
                </a:solidFill>
              </a:rPr>
              <a:t>поштову скриньку</a:t>
            </a:r>
            <a:r>
              <a:rPr lang="uk-UA" sz="2400" b="1" i="1" dirty="0"/>
              <a:t>. Електронна поштова скринька міститься на сайті (поштовий сервер) і має свою адресу.</a:t>
            </a:r>
            <a:endParaRPr lang="uk-UA" sz="2400" b="1" i="1" dirty="0"/>
          </a:p>
        </p:txBody>
      </p:sp>
      <p:sp>
        <p:nvSpPr>
          <p:cNvPr id="9" name="Прямокутник 8"/>
          <p:cNvSpPr/>
          <p:nvPr/>
        </p:nvSpPr>
        <p:spPr>
          <a:xfrm>
            <a:off x="412169" y="548680"/>
            <a:ext cx="8208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Електронне спілкування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  <p:pic>
        <p:nvPicPr>
          <p:cNvPr id="10" name="Picture 2" descr="C:\Users\Admin\Desktop\images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3284984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405543" y="1556792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r>
              <a:rPr lang="uk-UA" sz="2000" b="1" i="1" kern="0" dirty="0" smtClean="0">
                <a:latin typeface="Verdana"/>
              </a:rPr>
              <a:t>Адреса електронної скриньки складається з трьох частин. Перша частина — текст, що характеризує власника скриньки (ім'я користувача, або</a:t>
            </a:r>
            <a:r>
              <a:rPr lang="uk-UA" sz="2000" b="1" i="1" kern="0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uk-UA" sz="2000" b="1" i="1" kern="0" dirty="0" smtClean="0">
                <a:solidFill>
                  <a:srgbClr val="00B050"/>
                </a:solidFill>
                <a:latin typeface="Verdana"/>
              </a:rPr>
              <a:t>логін</a:t>
            </a:r>
            <a:r>
              <a:rPr lang="uk-UA" sz="2000" b="1" i="1" kern="0" dirty="0" smtClean="0">
                <a:latin typeface="Verdana"/>
              </a:rPr>
              <a:t>), друга частина — спеціальний символ @, третя частина — адреса </a:t>
            </a:r>
            <a:r>
              <a:rPr lang="uk-UA" sz="2000" b="1" i="1" kern="0" dirty="0" err="1" smtClean="0">
                <a:latin typeface="Verdana"/>
              </a:rPr>
              <a:t>сайта</a:t>
            </a:r>
            <a:r>
              <a:rPr lang="uk-UA" sz="2000" b="1" i="1" kern="0" dirty="0" smtClean="0">
                <a:latin typeface="Verdana"/>
              </a:rPr>
              <a:t>. Наприклад, </a:t>
            </a:r>
            <a:r>
              <a:rPr lang="uk-UA" sz="2000" b="1" i="1" kern="0" dirty="0" smtClean="0">
                <a:solidFill>
                  <a:srgbClr val="00B050"/>
                </a:solidFill>
                <a:latin typeface="Verdana"/>
              </a:rPr>
              <a:t>petrenko_i@</a:t>
            </a:r>
            <a:r>
              <a:rPr lang="uk-UA" sz="2000" b="1" i="1" kern="0" dirty="0" err="1" smtClean="0">
                <a:solidFill>
                  <a:srgbClr val="00B050"/>
                </a:solidFill>
                <a:latin typeface="Verdana"/>
              </a:rPr>
              <a:t>ukr.net</a:t>
            </a:r>
            <a:r>
              <a:rPr lang="uk-UA" sz="2000" b="1" i="1" kern="0" dirty="0" smtClean="0">
                <a:latin typeface="Verdana"/>
              </a:rPr>
              <a:t>.</a:t>
            </a:r>
            <a:endParaRPr lang="uk-UA" sz="2000" b="1" i="1" kern="0" dirty="0">
              <a:latin typeface="Verdana"/>
            </a:endParaRPr>
          </a:p>
        </p:txBody>
      </p:sp>
      <p:pic>
        <p:nvPicPr>
          <p:cNvPr id="6146" name="Picture 2" descr="C:\Users\Admin\Desktop\menee-effektivny-chem-telefonnye-zvonk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275" y="3573016"/>
            <a:ext cx="2643206" cy="1652004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4481" y="3472415"/>
            <a:ext cx="4437789" cy="175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611560" y="476672"/>
            <a:ext cx="78203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Електронне спілкування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395536" y="1410454"/>
            <a:ext cx="8248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Щоб отримати або надіслати листа, потрібно відкрити свою </a:t>
            </a:r>
            <a:r>
              <a:rPr lang="uk-UA" sz="2400" b="1" i="1" dirty="0" smtClean="0"/>
              <a:t>поштову скриньку</a:t>
            </a:r>
            <a:r>
              <a:rPr lang="uk-UA" sz="2400" b="1" i="1" dirty="0" smtClean="0"/>
              <a:t>.</a:t>
            </a:r>
            <a:endParaRPr lang="uk-UA" sz="2400" b="1" i="1" dirty="0"/>
          </a:p>
        </p:txBody>
      </p:sp>
      <p:sp>
        <p:nvSpPr>
          <p:cNvPr id="43" name="Прямокутник 42"/>
          <p:cNvSpPr/>
          <p:nvPr/>
        </p:nvSpPr>
        <p:spPr>
          <a:xfrm>
            <a:off x="609292" y="2191400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u="sng" dirty="0" smtClean="0">
                <a:solidFill>
                  <a:schemeClr val="bg2">
                    <a:lumMod val="50000"/>
                  </a:schemeClr>
                </a:solidFill>
              </a:rPr>
              <a:t>Для відкриття своєї поштової скриньки:</a:t>
            </a:r>
            <a:endParaRPr lang="uk-UA" sz="2800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Прямокутник 36"/>
          <p:cNvSpPr/>
          <p:nvPr/>
        </p:nvSpPr>
        <p:spPr>
          <a:xfrm>
            <a:off x="395536" y="54868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Електронне спілкування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609292" y="2714620"/>
            <a:ext cx="75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1. Запусти </a:t>
            </a:r>
            <a:r>
              <a:rPr lang="uk-UA" sz="2400" b="1" i="1" dirty="0"/>
              <a:t>на виконання один з </a:t>
            </a:r>
            <a:r>
              <a:rPr lang="uk-UA" sz="2400" b="1" i="1" dirty="0" smtClean="0"/>
              <a:t>браузерів</a:t>
            </a:r>
            <a:r>
              <a:rPr lang="uk-UA" b="1" i="1" dirty="0" smtClean="0"/>
              <a:t>.</a:t>
            </a:r>
            <a:endParaRPr lang="uk-UA" dirty="0"/>
          </a:p>
        </p:txBody>
      </p:sp>
      <p:sp>
        <p:nvSpPr>
          <p:cNvPr id="38" name="TextBox 37"/>
          <p:cNvSpPr txBox="1"/>
          <p:nvPr/>
        </p:nvSpPr>
        <p:spPr>
          <a:xfrm>
            <a:off x="609292" y="3236352"/>
            <a:ext cx="756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uk-UA" sz="2400" b="1" i="1" dirty="0"/>
              <a:t>2</a:t>
            </a:r>
            <a:r>
              <a:rPr lang="uk-UA" sz="2400" b="1" i="1" dirty="0"/>
              <a:t>. </a:t>
            </a:r>
            <a:r>
              <a:rPr lang="uk-UA" sz="2400" b="1" i="1" dirty="0"/>
              <a:t>У меню закладок вибери сайт, на якому </a:t>
            </a:r>
            <a:r>
              <a:rPr lang="uk-UA" sz="2400" b="1" i="1" dirty="0" smtClean="0"/>
              <a:t>створено поштову </a:t>
            </a:r>
            <a:r>
              <a:rPr lang="uk-UA" sz="2400" b="1" i="1" dirty="0"/>
              <a:t>скриньку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1532" y="4221087"/>
            <a:ext cx="756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uk-UA" sz="2400" b="1" i="1" dirty="0"/>
              <a:t>3. </a:t>
            </a:r>
            <a:r>
              <a:rPr lang="uk-UA" sz="2400" b="1" i="1" dirty="0"/>
              <a:t>Введи </a:t>
            </a:r>
            <a:r>
              <a:rPr lang="uk-UA" sz="2400" b="1" i="1" dirty="0"/>
              <a:t>логін своєї поштової скриньки і </a:t>
            </a:r>
            <a:r>
              <a:rPr lang="uk-UA" sz="2400" b="1" i="1" dirty="0" smtClean="0"/>
              <a:t>пароль доступу </a:t>
            </a:r>
            <a:r>
              <a:rPr lang="uk-UA" sz="2400" b="1" i="1" dirty="0"/>
              <a:t>до </a:t>
            </a:r>
            <a:r>
              <a:rPr lang="uk-UA" sz="2400" b="1" i="1" dirty="0" smtClean="0"/>
              <a:t>неї.</a:t>
            </a:r>
            <a:endParaRPr lang="uk-U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/>
      <p:bldP spid="3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459545" y="1412776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Листи в поштовій скриньці розкладено по різних папках. Усі нові листи, що тобі надходять, потрапляють до папки </a:t>
            </a:r>
            <a:r>
              <a:rPr lang="uk-UA" sz="2400" b="1" i="1" dirty="0" smtClean="0">
                <a:solidFill>
                  <a:srgbClr val="00B050"/>
                </a:solidFill>
              </a:rPr>
              <a:t>Вхідні</a:t>
            </a:r>
            <a:r>
              <a:rPr lang="uk-UA" sz="2400" b="1" i="1" dirty="0" smtClean="0"/>
              <a:t>.</a:t>
            </a:r>
          </a:p>
          <a:p>
            <a:pPr indent="457200" algn="just"/>
            <a:r>
              <a:rPr lang="uk-UA" sz="2400" b="1" i="1" dirty="0" smtClean="0"/>
              <a:t>У списку листів можна побачити, від кого він і яка тема листа. Будь-який з них можна вибрати і прочитати.</a:t>
            </a:r>
            <a:endParaRPr lang="uk-UA" sz="2400" b="1" i="1" dirty="0"/>
          </a:p>
        </p:txBody>
      </p:sp>
      <p:pic>
        <p:nvPicPr>
          <p:cNvPr id="1027" name="Picture 3" descr="C:\Users\Admin\Desktop\завантажен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3645023"/>
            <a:ext cx="1990725" cy="2295525"/>
          </a:xfrm>
          <a:prstGeom prst="rect">
            <a:avLst/>
          </a:prstGeom>
          <a:noFill/>
        </p:spPr>
      </p:pic>
      <p:sp>
        <p:nvSpPr>
          <p:cNvPr id="7" name="Прямокутник 6"/>
          <p:cNvSpPr/>
          <p:nvPr/>
        </p:nvSpPr>
        <p:spPr>
          <a:xfrm>
            <a:off x="428596" y="354907"/>
            <a:ext cx="83582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Електронне спілкування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Fon3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Fon3</Template>
  <TotalTime>2869</TotalTime>
  <Words>1093</Words>
  <Application>Microsoft Office PowerPoint</Application>
  <PresentationFormat>Экран (4:3)</PresentationFormat>
  <Paragraphs>176</Paragraphs>
  <Slides>30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Fon3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7svetic</cp:lastModifiedBy>
  <cp:revision>500</cp:revision>
  <dcterms:created xsi:type="dcterms:W3CDTF">2015-07-30T12:36:53Z</dcterms:created>
  <dcterms:modified xsi:type="dcterms:W3CDTF">2016-01-25T22:53:09Z</dcterms:modified>
</cp:coreProperties>
</file>