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09" r:id="rId2"/>
    <p:sldId id="411" r:id="rId3"/>
    <p:sldId id="418" r:id="rId4"/>
    <p:sldId id="457" r:id="rId5"/>
    <p:sldId id="478" r:id="rId6"/>
    <p:sldId id="479" r:id="rId7"/>
    <p:sldId id="480" r:id="rId8"/>
    <p:sldId id="377" r:id="rId9"/>
    <p:sldId id="481" r:id="rId10"/>
    <p:sldId id="482" r:id="rId11"/>
    <p:sldId id="410" r:id="rId12"/>
    <p:sldId id="412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0FC"/>
    <a:srgbClr val="00A800"/>
    <a:srgbClr val="33CC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8D6F-88A4-45F8-88BB-91DCBE5A1DC1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CF8A-ACB9-4555-A90B-B360ADB4C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627E-235F-47E9-A9E3-2E99B3159507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9F9B7-AE79-48D7-ACC8-8C4EC50B0AE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F5FA6-76CC-443A-81BD-7AE7C62D99B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37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211A-EDEC-43C3-BD32-4C43DE1939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6B048-2A41-41F6-8C9A-3FBE637AFD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11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434-CB0B-4DDD-AAB4-BD734DABEED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47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A65EA-AADB-45E7-A51C-574D7A2B22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8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87AD1-D4B5-423B-ACAB-70267886B3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37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5BA9A-0418-4178-B7B6-E791C4B7FE3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37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5B30E-B81F-49F3-9F18-C9FA5FF1905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2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85D-5237-4728-BE0D-E97F6A5C04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36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16007-E84B-4BC7-A186-2CB4DF79181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5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616DD8-6C2A-479A-9A87-72EA5134746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formatic.sumy.ua/uroku_shod_3_l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59078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573707" y="474770"/>
            <a:ext cx="544656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5720" y="428604"/>
            <a:ext cx="642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endParaRPr lang="uk-UA" sz="4000" b="1" dirty="0">
              <a:ln w="82550" cmpd="dbl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405114" y="1798209"/>
            <a:ext cx="8352928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Спонукальні речення. Ознайомлення з поняттям команди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475" y="5877272"/>
            <a:ext cx="49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Виконала: Дихнич Світлана Борисівна </a:t>
            </a:r>
            <a:endParaRPr lang="en-US" smtClean="0"/>
          </a:p>
          <a:p>
            <a:pPr algn="r"/>
            <a:r>
              <a:rPr lang="uk-UA" smtClean="0"/>
              <a:t>вчитель </a:t>
            </a:r>
            <a:r>
              <a:rPr lang="uk-UA" dirty="0"/>
              <a:t>інформатики </a:t>
            </a:r>
          </a:p>
        </p:txBody>
      </p:sp>
    </p:spTree>
    <p:extLst>
      <p:ext uri="{BB962C8B-B14F-4D97-AF65-F5344CB8AC3E}">
        <p14:creationId xmlns:p14="http://schemas.microsoft.com/office/powerpoint/2010/main" val="30694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5064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з </a:t>
            </a:r>
            <a:r>
              <a:rPr lang="ru-RU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зошитом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ст.34) 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/>
          <a:stretch/>
        </p:blipFill>
        <p:spPr bwMode="auto">
          <a:xfrm>
            <a:off x="606252" y="1715608"/>
            <a:ext cx="7071500" cy="3585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531593" y="2507696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652120" y="2660096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96136" y="2795728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940152" y="265171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084168" y="2507696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345831" y="2547128"/>
            <a:ext cx="26369" cy="752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84168" y="3299784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084168" y="329978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84168" y="3875848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>
            <a:off x="6201815" y="373183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45831" y="3587816"/>
            <a:ext cx="530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>
            <a:off x="6732240" y="373183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11043" y="3879526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78386" y="4158349"/>
            <a:ext cx="530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280059" y="4158349"/>
            <a:ext cx="530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>
            <a:off x="6474762" y="4028248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>
            <a:off x="5666468" y="427387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>
            <a:off x="5919639" y="4272806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90354" y="4406191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502322" y="387210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29814" y="3299784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>
            <a:off x="4860032" y="370112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>
            <a:off x="5125996" y="401218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981980" y="3868165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999389" y="3590237"/>
            <a:ext cx="5304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>
            <a:off x="5379862" y="3724149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790354" y="3302205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534338" y="2516080"/>
            <a:ext cx="0" cy="7861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6838"/>
            <a:ext cx="6637530" cy="57877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2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475656" y="602747"/>
            <a:ext cx="56366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Фізкультхвилинка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4521"/>
            <a:ext cx="6590506" cy="388839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2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688" y="214313"/>
            <a:ext cx="444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5576" y="536319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</a:t>
            </a:r>
            <a:r>
              <a:rPr lang="uk-UA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</a:t>
            </a:r>
            <a:r>
              <a:rPr lang="uk-UA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увагу!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Admin\Desktop\7 клас інформатика\41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953313"/>
            <a:ext cx="2533664" cy="2375310"/>
          </a:xfrm>
          <a:prstGeom prst="rect">
            <a:avLst/>
          </a:prstGeom>
          <a:noFill/>
        </p:spPr>
      </p:pic>
      <p:sp>
        <p:nvSpPr>
          <p:cNvPr id="11" name="Округлена прямокутна виноска 10"/>
          <p:cNvSpPr/>
          <p:nvPr/>
        </p:nvSpPr>
        <p:spPr>
          <a:xfrm>
            <a:off x="3779912" y="1628800"/>
            <a:ext cx="3298880" cy="1857698"/>
          </a:xfrm>
          <a:prstGeom prst="wedgeRoundRectCallout">
            <a:avLst>
              <a:gd name="adj1" fmla="val -108240"/>
              <a:gd name="adj2" fmla="val 63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Підручник </a:t>
            </a:r>
          </a:p>
          <a:p>
            <a:pPr algn="ctr"/>
            <a:r>
              <a:rPr lang="uk-UA" sz="3000" b="1" dirty="0" smtClean="0">
                <a:solidFill>
                  <a:schemeClr val="tx1"/>
                </a:solidFill>
              </a:rPr>
              <a:t>ст. </a:t>
            </a:r>
            <a:r>
              <a:rPr lang="en-US" sz="3000" b="1" dirty="0" smtClean="0">
                <a:solidFill>
                  <a:schemeClr val="tx1"/>
                </a:solidFill>
              </a:rPr>
              <a:t>86</a:t>
            </a:r>
            <a:r>
              <a:rPr lang="uk-UA" sz="3000" b="1" dirty="0" smtClean="0">
                <a:solidFill>
                  <a:schemeClr val="tx1"/>
                </a:solidFill>
              </a:rPr>
              <a:t>-</a:t>
            </a:r>
            <a:r>
              <a:rPr lang="en-US" sz="3000" b="1" dirty="0" smtClean="0">
                <a:solidFill>
                  <a:schemeClr val="tx1"/>
                </a:solidFill>
              </a:rPr>
              <a:t>90</a:t>
            </a:r>
            <a:r>
              <a:rPr lang="uk-UA" sz="3000" b="1" dirty="0" smtClean="0">
                <a:solidFill>
                  <a:schemeClr val="tx1"/>
                </a:solidFill>
              </a:rPr>
              <a:t>, читати</a:t>
            </a:r>
            <a:endParaRPr lang="uk-UA" sz="3000" b="1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uk-UA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uk-UA" kern="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6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73961"/>
            <a:ext cx="3607619" cy="461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714348" y="20083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Працюємо за комп’ютером</a:t>
            </a: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500034" y="1000108"/>
            <a:ext cx="8176422" cy="873853"/>
          </a:xfrm>
          <a:prstGeom prst="wedgeRoundRectCallout">
            <a:avLst>
              <a:gd name="adj1" fmla="val 18586"/>
              <a:gd name="adj2" fmla="val 77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alebarda" pitchFamily="50" charset="0"/>
              </a:rPr>
              <a:t>Увага! </a:t>
            </a:r>
            <a:r>
              <a:rPr lang="uk-UA" b="1" i="1" dirty="0" smtClean="0">
                <a:solidFill>
                  <a:schemeClr val="tx1"/>
                </a:solidFill>
                <a:latin typeface="alebarda" pitchFamily="50" charset="0"/>
                <a:ea typeface="Adobe Kaiti Std R" pitchFamily="18" charset="-128"/>
              </a:rPr>
              <a:t>Під час роботи з комп’ютером дотримуйтеся правил безпеки та санітарно-гігієнічних норм.</a:t>
            </a:r>
            <a:endParaRPr lang="uk-UA" b="1" dirty="0">
              <a:solidFill>
                <a:schemeClr val="tx1"/>
              </a:solidFill>
              <a:latin typeface="alebarda" pitchFamily="50" charset="0"/>
              <a:ea typeface="Adobe Kaiti Std R" pitchFamily="18" charset="-128"/>
            </a:endParaRPr>
          </a:p>
        </p:txBody>
      </p:sp>
      <p:pic>
        <p:nvPicPr>
          <p:cNvPr id="4098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492896"/>
            <a:ext cx="2495956" cy="228601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7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ПРИГАДАЙ!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543496" y="1137789"/>
            <a:ext cx="8132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410FC"/>
                </a:solidFill>
              </a:rPr>
              <a:t>1. </a:t>
            </a:r>
            <a:r>
              <a:rPr lang="uk-UA" sz="3000" dirty="0">
                <a:solidFill>
                  <a:srgbClr val="0410FC"/>
                </a:solidFill>
              </a:rPr>
              <a:t>Р</a:t>
            </a:r>
            <a:r>
              <a:rPr lang="uk-UA" sz="3000" dirty="0" smtClean="0">
                <a:solidFill>
                  <a:srgbClr val="0410FC"/>
                </a:solidFill>
              </a:rPr>
              <a:t>ечення, у якому йде розповідь про щось, називають … </a:t>
            </a:r>
            <a:endParaRPr lang="uk-UA" sz="3000" b="1" dirty="0" smtClean="0">
              <a:ln w="1905"/>
              <a:solidFill>
                <a:srgbClr val="0410F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496" y="2082914"/>
            <a:ext cx="813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0410FC"/>
                </a:solidFill>
              </a:rPr>
              <a:t>Наведіть приклади розповідного речення</a:t>
            </a:r>
            <a:endParaRPr lang="uk-UA" sz="3000" b="1" dirty="0" smtClean="0">
              <a:ln w="1905"/>
              <a:solidFill>
                <a:srgbClr val="0410F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028" y="3719857"/>
            <a:ext cx="813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410FC"/>
                </a:solidFill>
              </a:rPr>
              <a:t>3</a:t>
            </a:r>
            <a:r>
              <a:rPr lang="ru-RU" sz="3000" dirty="0" smtClean="0">
                <a:solidFill>
                  <a:srgbClr val="0410FC"/>
                </a:solidFill>
              </a:rPr>
              <a:t>. </a:t>
            </a:r>
            <a:r>
              <a:rPr lang="uk-UA" sz="3000" dirty="0" smtClean="0">
                <a:solidFill>
                  <a:srgbClr val="0410FC"/>
                </a:solidFill>
              </a:rPr>
              <a:t>Які ще види речень ви знаєте?</a:t>
            </a:r>
            <a:endParaRPr lang="uk-UA" sz="3000" b="1" dirty="0" smtClean="0">
              <a:ln w="1905"/>
              <a:solidFill>
                <a:srgbClr val="0410F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070" y="2564904"/>
            <a:ext cx="813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410FC"/>
                </a:solidFill>
              </a:rPr>
              <a:t>2</a:t>
            </a:r>
            <a:r>
              <a:rPr lang="ru-RU" sz="3000" dirty="0" smtClean="0">
                <a:solidFill>
                  <a:srgbClr val="0410FC"/>
                </a:solidFill>
              </a:rPr>
              <a:t>. </a:t>
            </a:r>
            <a:r>
              <a:rPr lang="uk-UA" sz="3000" dirty="0">
                <a:solidFill>
                  <a:srgbClr val="0410FC"/>
                </a:solidFill>
              </a:rPr>
              <a:t>Р</a:t>
            </a:r>
            <a:r>
              <a:rPr lang="uk-UA" sz="3000" dirty="0" smtClean="0">
                <a:solidFill>
                  <a:srgbClr val="0410FC"/>
                </a:solidFill>
              </a:rPr>
              <a:t>ечення, у якому є питання  називають … </a:t>
            </a:r>
            <a:endParaRPr lang="uk-UA" sz="3000" b="1" dirty="0" smtClean="0">
              <a:ln w="1905"/>
              <a:solidFill>
                <a:srgbClr val="0410F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496" y="3118902"/>
            <a:ext cx="813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solidFill>
                  <a:srgbClr val="0410FC"/>
                </a:solidFill>
              </a:rPr>
              <a:t>Наведіть приклади питального речення</a:t>
            </a:r>
            <a:endParaRPr lang="uk-UA" sz="3000" b="1" dirty="0" smtClean="0">
              <a:ln w="1905"/>
              <a:solidFill>
                <a:srgbClr val="0410F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6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Спонукальні речення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67544" y="1137789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Речення за метою висловлювання бувають розповідні, питальні та спонукальні. </a:t>
            </a:r>
          </a:p>
          <a:p>
            <a:pPr indent="449263" algn="just"/>
            <a:r>
              <a:rPr lang="uk-UA" sz="3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Спонукальним</a:t>
            </a:r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називається речення, яке спонукає до дії. Наприклад: </a:t>
            </a:r>
          </a:p>
          <a:p>
            <a:pPr indent="449263" algn="just"/>
            <a:r>
              <a:rPr lang="uk-UA" sz="3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uk-UA" sz="3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Виший</a:t>
            </a:r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серветку. </a:t>
            </a:r>
          </a:p>
          <a:p>
            <a:pPr indent="449263" algn="just"/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Зачини вікно. </a:t>
            </a:r>
          </a:p>
          <a:p>
            <a:pPr indent="449263" algn="just"/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Пограй у м'яч. </a:t>
            </a:r>
          </a:p>
          <a:p>
            <a:pPr indent="449263" algn="just"/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Полий квіти. </a:t>
            </a:r>
          </a:p>
          <a:p>
            <a:pPr indent="449263" algn="just"/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Сиди рівно. </a:t>
            </a:r>
          </a:p>
          <a:p>
            <a:pPr indent="449263" algn="just"/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Шикуйсь. </a:t>
            </a:r>
          </a:p>
          <a:p>
            <a:pPr indent="449263" algn="just"/>
            <a:r>
              <a:rPr lang="uk-UA" sz="3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Посміхнись. </a:t>
            </a:r>
            <a:endParaRPr lang="uk-UA" sz="3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4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Команді і виконавці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67544" y="1137789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sz="3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Команда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речення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яке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спонукає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дії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indent="363538"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Той,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хто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виконує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команди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називається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виконавцем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uk-UA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0209" t="50398" r="35347" b="22720"/>
          <a:stretch>
            <a:fillRect/>
          </a:stretch>
        </p:blipFill>
        <p:spPr bwMode="auto">
          <a:xfrm>
            <a:off x="899592" y="2802263"/>
            <a:ext cx="6552728" cy="28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5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Перевірте себе!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467544" y="1137789"/>
            <a:ext cx="74888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наведених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речень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вкажи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є командами.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Світає</a:t>
            </a:r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Запишіть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приклад.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Учора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дощ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Приходьте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завтра на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виставу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Відкрийте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зошити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Віталіка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день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народження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Розв'яжіть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задачу.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 </a:t>
            </a:r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 розв'язав задачу. </a:t>
            </a:r>
          </a:p>
        </p:txBody>
      </p:sp>
    </p:spTree>
    <p:extLst>
      <p:ext uri="{BB962C8B-B14F-4D97-AF65-F5344CB8AC3E}">
        <p14:creationId xmlns:p14="http://schemas.microsoft.com/office/powerpoint/2010/main" val="3498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6015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Відповіді</a:t>
            </a:r>
            <a:endParaRPr lang="ru-RU" sz="5000" b="1" dirty="0">
              <a:solidFill>
                <a:srgbClr val="FFFF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539552" y="1137789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Світає</a:t>
            </a:r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Запишіть</a:t>
            </a:r>
            <a:r>
              <a:rPr lang="ru-RU" sz="3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приклад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Учора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дощ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Приходьте</a:t>
            </a:r>
            <a:r>
              <a:rPr lang="ru-RU" sz="3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завтра на </a:t>
            </a:r>
            <a:r>
              <a:rPr lang="ru-RU" sz="3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виставу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Відкрийте</a:t>
            </a:r>
            <a:r>
              <a:rPr lang="ru-RU" sz="3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зошити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Віталіка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день </a:t>
            </a:r>
            <a:r>
              <a:rPr lang="ru-RU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народження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just"/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ru-RU" sz="3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Розв'яжіть</a:t>
            </a:r>
            <a:r>
              <a:rPr lang="ru-RU" sz="3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задачу</a:t>
            </a: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just"/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 </a:t>
            </a: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 </a:t>
            </a:r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правильно розв'язав задачу.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4328" y="1052736"/>
            <a:ext cx="1080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</a:t>
            </a:r>
          </a:p>
          <a:p>
            <a:pPr algn="just"/>
            <a:r>
              <a:rPr lang="uk-UA" sz="3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</a:t>
            </a:r>
          </a:p>
          <a:p>
            <a:pPr algn="just"/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</a:t>
            </a:r>
          </a:p>
          <a:p>
            <a:pPr algn="just"/>
            <a:r>
              <a:rPr lang="uk-UA" sz="3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</a:t>
            </a:r>
          </a:p>
          <a:p>
            <a:pPr algn="just"/>
            <a:r>
              <a:rPr lang="uk-UA" sz="3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</a:t>
            </a:r>
          </a:p>
          <a:p>
            <a:pPr algn="just"/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</a:t>
            </a:r>
          </a:p>
          <a:p>
            <a:pPr algn="just"/>
            <a:r>
              <a:rPr lang="uk-UA" sz="3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</a:t>
            </a:r>
          </a:p>
          <a:p>
            <a:pPr algn="just"/>
            <a:r>
              <a:rPr lang="uk-UA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Ні</a:t>
            </a:r>
            <a:endParaRPr lang="uk-UA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0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934" t="20160" r="23093" b="48760"/>
          <a:stretch/>
        </p:blipFill>
        <p:spPr bwMode="auto">
          <a:xfrm>
            <a:off x="395536" y="1620425"/>
            <a:ext cx="7830664" cy="26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69" y="275064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з </a:t>
            </a:r>
            <a:r>
              <a:rPr lang="ru-RU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зошитом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ст.34) 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4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4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4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3380418" y="1866890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>
                <a:solidFill>
                  <a:srgbClr val="0070C0"/>
                </a:solidFill>
              </a:rPr>
              <a:t>навчання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2226930"/>
            <a:ext cx="72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>
                <a:solidFill>
                  <a:srgbClr val="0070C0"/>
                </a:solidFill>
              </a:rPr>
              <a:t>кухар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2550516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err="1">
                <a:solidFill>
                  <a:srgbClr val="0070C0"/>
                </a:solidFill>
              </a:rPr>
              <a:t>к</a:t>
            </a:r>
            <a:r>
              <a:rPr lang="uk-UA" sz="3000" i="1" dirty="0" err="1" smtClean="0">
                <a:solidFill>
                  <a:srgbClr val="0070C0"/>
                </a:solidFill>
              </a:rPr>
              <a:t>омп</a:t>
            </a:r>
            <a:r>
              <a:rPr lang="en-US" sz="3000" i="1" dirty="0" smtClean="0">
                <a:solidFill>
                  <a:srgbClr val="0070C0"/>
                </a:solidFill>
              </a:rPr>
              <a:t>’</a:t>
            </a:r>
            <a:r>
              <a:rPr lang="uk-UA" sz="3000" i="1" dirty="0" err="1" smtClean="0">
                <a:solidFill>
                  <a:srgbClr val="0070C0"/>
                </a:solidFill>
              </a:rPr>
              <a:t>ютер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2947010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>
                <a:solidFill>
                  <a:srgbClr val="0070C0"/>
                </a:solidFill>
              </a:rPr>
              <a:t>водій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3307050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>
                <a:solidFill>
                  <a:srgbClr val="0070C0"/>
                </a:solidFill>
              </a:rPr>
              <a:t>двірник</a:t>
            </a:r>
            <a:endParaRPr lang="uk-UA" sz="3000" i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3619952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i="1" dirty="0" smtClean="0">
                <a:solidFill>
                  <a:srgbClr val="0070C0"/>
                </a:solidFill>
              </a:rPr>
              <a:t>учень</a:t>
            </a:r>
            <a:endParaRPr lang="uk-UA" sz="3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275064"/>
            <a:ext cx="91247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з </a:t>
            </a:r>
            <a:r>
              <a:rPr lang="ru-RU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зошитом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ст.34) 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4934" t="51240" r="23093" b="17680"/>
          <a:stretch/>
        </p:blipFill>
        <p:spPr bwMode="auto">
          <a:xfrm>
            <a:off x="988912" y="1783085"/>
            <a:ext cx="6706636" cy="265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2879812" y="2654914"/>
            <a:ext cx="2844316" cy="1566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25806" y="3079229"/>
            <a:ext cx="2898322" cy="5867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825806" y="2640335"/>
            <a:ext cx="3117796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419872" y="3108387"/>
            <a:ext cx="2523730" cy="1115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f296bb2fa7a258993fd2325e63c9795acadf6"/>
</p:tagLst>
</file>

<file path=ppt/theme/theme1.xml><?xml version="1.0" encoding="utf-8"?>
<a:theme xmlns:a="http://schemas.openxmlformats.org/drawingml/2006/main" name="Fon3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7886</TotalTime>
  <Words>336</Words>
  <Application>Microsoft Office PowerPoint</Application>
  <PresentationFormat>Экран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Fon3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3 клас</dc:title>
  <dc:creator>nout</dc:creator>
  <cp:lastModifiedBy>7svetic</cp:lastModifiedBy>
  <cp:revision>860</cp:revision>
  <dcterms:created xsi:type="dcterms:W3CDTF">2014-09-29T16:47:44Z</dcterms:created>
  <dcterms:modified xsi:type="dcterms:W3CDTF">2016-01-26T22:04:01Z</dcterms:modified>
</cp:coreProperties>
</file>