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409" r:id="rId2"/>
    <p:sldId id="411" r:id="rId3"/>
    <p:sldId id="418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377" r:id="rId15"/>
    <p:sldId id="419" r:id="rId16"/>
    <p:sldId id="410" r:id="rId17"/>
    <p:sldId id="41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0FC"/>
    <a:srgbClr val="00A800"/>
    <a:srgbClr val="33CC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8D6F-88A4-45F8-88BB-91DCBE5A1DC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CF8A-ACB9-4555-A90B-B360ADB4C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9F9B7-AE79-48D7-ACC8-8C4EC50B0A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F5FA6-76CC-443A-81BD-7AE7C62D99B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3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211A-EDEC-43C3-BD32-4C43DE1939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B048-2A41-41F6-8C9A-3FBE637AFD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1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434-CB0B-4DDD-AAB4-BD734DABEED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4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65EA-AADB-45E7-A51C-574D7A2B22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8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87AD1-D4B5-423B-ACAB-70267886B3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3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5BA9A-0418-4178-B7B6-E791C4B7FE3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37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5B30E-B81F-49F3-9F18-C9FA5FF1905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2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85D-5237-4728-BE0D-E97F6A5C04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36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16007-E84B-4BC7-A186-2CB4DF7918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616DD8-6C2A-479A-9A87-72EA5134746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9078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73707" y="474770"/>
            <a:ext cx="544656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5720" y="428604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endParaRPr lang="uk-UA" sz="4000" b="1" dirty="0">
              <a:ln w="82550" cmpd="dbl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5114" y="1798209"/>
            <a:ext cx="8352928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Короткі історичні відомості </a:t>
            </a:r>
          </a:p>
          <a:p>
            <a:pPr algn="ctr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(від абака до нетбука)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75" y="5877272"/>
            <a:ext cx="49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Дихнич Світлана Борисівна </a:t>
            </a:r>
            <a:endParaRPr lang="en-US" smtClean="0"/>
          </a:p>
          <a:p>
            <a:pPr algn="r"/>
            <a:r>
              <a:rPr lang="uk-UA" smtClean="0"/>
              <a:t>вчитель </a:t>
            </a:r>
            <a:r>
              <a:rPr lang="uk-UA" dirty="0"/>
              <a:t>інформатики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val="30694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Машина </a:t>
            </a:r>
            <a:r>
              <a:rPr lang="uk-UA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Беббіджа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97969" y="1088486"/>
            <a:ext cx="8322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Англійський учений Чарльз </a:t>
            </a:r>
            <a:r>
              <a:rPr lang="uk-UA" altLang="uk-UA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Беббідж</a:t>
            </a:r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розробив проект машини, яка надихнула конструкторів на створення перших електронно-обчислювальних машин.</a:t>
            </a:r>
            <a:endParaRPr lang="ru-RU" alt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5" y="2998585"/>
            <a:ext cx="2776729" cy="31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ЕОМ у світі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97969" y="1088486"/>
            <a:ext cx="8322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електронна обчислювальна машина була створена в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Америці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1735"/>
            <a:ext cx="6048671" cy="36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ЕОМ у Європі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323528" y="1088486"/>
            <a:ext cx="864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ЕОМ в Європі була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створена 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Києві під керівництвом академіка Сергія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Лебедєва</a:t>
            </a:r>
            <a:endParaRPr 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2426"/>
            <a:ext cx="6104475" cy="362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ютер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323528" y="1088486"/>
            <a:ext cx="864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Згодом 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електронні обчислювальні машини стали називати </a:t>
            </a:r>
            <a:r>
              <a:rPr lang="uk-UA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ютерами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392488" cy="39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5064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</a:t>
            </a:r>
            <a:r>
              <a:rPr lang="ru-RU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зошитом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(ст.32)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4" y="1478586"/>
            <a:ext cx="8100392" cy="28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1722874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керував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>
                <a:solidFill>
                  <a:srgbClr val="0070C0"/>
                </a:solidFill>
              </a:rPr>
              <a:t>с</a:t>
            </a:r>
            <a:r>
              <a:rPr lang="uk-UA" sz="3000" i="1" dirty="0" smtClean="0">
                <a:solidFill>
                  <a:srgbClr val="0070C0"/>
                </a:solidFill>
              </a:rPr>
              <a:t>творенням</a:t>
            </a:r>
            <a:r>
              <a:rPr lang="uk-UA" sz="3000" dirty="0" smtClean="0">
                <a:solidFill>
                  <a:srgbClr val="0070C0"/>
                </a:solidFill>
              </a:rPr>
              <a:t> </a:t>
            </a:r>
            <a:r>
              <a:rPr lang="uk-UA" sz="3000" i="1" dirty="0" smtClean="0">
                <a:solidFill>
                  <a:srgbClr val="0070C0"/>
                </a:solidFill>
              </a:rPr>
              <a:t>електронно-обчислювальної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514962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машини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2919298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керував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3356992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>
                <a:solidFill>
                  <a:srgbClr val="0070C0"/>
                </a:solidFill>
              </a:rPr>
              <a:t>с</a:t>
            </a:r>
            <a:r>
              <a:rPr lang="uk-UA" sz="3000" i="1" dirty="0" smtClean="0">
                <a:solidFill>
                  <a:srgbClr val="0070C0"/>
                </a:solidFill>
              </a:rPr>
              <a:t>творенням</a:t>
            </a:r>
            <a:r>
              <a:rPr lang="uk-UA" sz="3000" dirty="0" smtClean="0">
                <a:solidFill>
                  <a:srgbClr val="0070C0"/>
                </a:solidFill>
              </a:rPr>
              <a:t> </a:t>
            </a:r>
            <a:r>
              <a:rPr lang="uk-UA" sz="3000" i="1" dirty="0" smtClean="0">
                <a:solidFill>
                  <a:srgbClr val="0070C0"/>
                </a:solidFill>
              </a:rPr>
              <a:t>електронно-обчислювальної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739098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>
                <a:solidFill>
                  <a:srgbClr val="0070C0"/>
                </a:solidFill>
              </a:rPr>
              <a:t>м</a:t>
            </a:r>
            <a:r>
              <a:rPr lang="uk-UA" sz="3000" i="1" dirty="0" smtClean="0">
                <a:solidFill>
                  <a:srgbClr val="0070C0"/>
                </a:solidFill>
              </a:rPr>
              <a:t>ашини «МІР»</a:t>
            </a:r>
            <a:endParaRPr lang="uk-UA" sz="3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5064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</a:t>
            </a:r>
            <a:r>
              <a:rPr lang="ru-RU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зошитом</a:t>
            </a: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33149" cy="311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6582" y="2060848"/>
            <a:ext cx="331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МАЛЬВІНА</a:t>
            </a: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6582" y="2492896"/>
            <a:ext cx="331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БУРАТІНО</a:t>
            </a: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9627" y="2924944"/>
            <a:ext cx="37148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КАРАБАС БАРАБАС</a:t>
            </a: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8590" y="3356992"/>
            <a:ext cx="331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ЧЕБУРАШКА</a:t>
            </a: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598" y="3789040"/>
            <a:ext cx="331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ШАПОКЛЯК</a:t>
            </a: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598" y="4221088"/>
            <a:ext cx="331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КРОКОДИЛ ГЕНА</a:t>
            </a:r>
            <a:endParaRPr lang="uk-UA" sz="26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48327" y="2307069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748327" y="273911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216379" y="3173206"/>
            <a:ext cx="5115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1043608" y="3417387"/>
            <a:ext cx="2557197" cy="457200"/>
            <a:chOff x="1043608" y="3417387"/>
            <a:chExt cx="2557197" cy="4572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043608" y="3417387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691680" y="3442539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404356" y="3442539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384781" y="3417387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1151620" y="3874587"/>
            <a:ext cx="1944216" cy="375298"/>
            <a:chOff x="1151620" y="3874587"/>
            <a:chExt cx="1944216" cy="37529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151620" y="3874587"/>
              <a:ext cx="252028" cy="34650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07704" y="3903384"/>
              <a:ext cx="252028" cy="34650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843808" y="3903383"/>
              <a:ext cx="252028" cy="34650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1043608" y="4268192"/>
            <a:ext cx="3170505" cy="545728"/>
            <a:chOff x="1043608" y="4268192"/>
            <a:chExt cx="3170505" cy="545728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1043608" y="4293096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412032" y="4375359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80652" y="4381872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512368" y="4268192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384702" y="4315942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998089" y="4318248"/>
              <a:ext cx="216024" cy="4320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41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656" y="602747"/>
            <a:ext cx="56366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Фізкультхвилинка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521"/>
            <a:ext cx="6590506" cy="38883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2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5576" y="53631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</a:t>
            </a:r>
            <a:r>
              <a:rPr lang="uk-UA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uk-U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увагу!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53313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779912" y="1628800"/>
            <a:ext cx="3298880" cy="1857698"/>
          </a:xfrm>
          <a:prstGeom prst="wedgeRoundRectCallout">
            <a:avLst>
              <a:gd name="adj1" fmla="val -108240"/>
              <a:gd name="adj2" fmla="val 6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Підручник </a:t>
            </a:r>
          </a:p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ст. </a:t>
            </a:r>
            <a:r>
              <a:rPr lang="uk-UA" sz="3000" b="1" dirty="0" smtClean="0">
                <a:solidFill>
                  <a:schemeClr val="tx1"/>
                </a:solidFill>
              </a:rPr>
              <a:t>79</a:t>
            </a:r>
            <a:r>
              <a:rPr lang="uk-UA" sz="3000" b="1" dirty="0" smtClean="0">
                <a:solidFill>
                  <a:schemeClr val="tx1"/>
                </a:solidFill>
              </a:rPr>
              <a:t>-84, </a:t>
            </a:r>
            <a:r>
              <a:rPr lang="uk-UA" sz="3000" b="1" dirty="0" smtClean="0">
                <a:solidFill>
                  <a:schemeClr val="tx1"/>
                </a:solidFill>
              </a:rPr>
              <a:t>читати</a:t>
            </a:r>
          </a:p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Зошит ст. </a:t>
            </a:r>
            <a:r>
              <a:rPr lang="uk-UA" sz="3000" b="1" dirty="0" smtClean="0">
                <a:solidFill>
                  <a:schemeClr val="tx1"/>
                </a:solidFill>
              </a:rPr>
              <a:t>32-33 </a:t>
            </a:r>
            <a:endParaRPr lang="uk-UA" sz="30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завдання </a:t>
            </a:r>
            <a:r>
              <a:rPr lang="uk-UA" sz="3000" b="1" dirty="0" smtClean="0">
                <a:solidFill>
                  <a:schemeClr val="tx1"/>
                </a:solidFill>
              </a:rPr>
              <a:t>3, 4</a:t>
            </a:r>
            <a:endParaRPr lang="uk-UA" sz="3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uk-UA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uk-UA" kern="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6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73961"/>
            <a:ext cx="3607619" cy="461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20083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Працюємо за комп’ютером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8176422" cy="873853"/>
          </a:xfrm>
          <a:prstGeom prst="wedgeRoundRectCallout">
            <a:avLst>
              <a:gd name="adj1" fmla="val 18586"/>
              <a:gd name="adj2" fmla="val 77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alebarda" pitchFamily="50" charset="0"/>
              </a:rPr>
              <a:t>Увага! </a:t>
            </a:r>
            <a:r>
              <a:rPr lang="uk-UA" b="1" i="1" dirty="0" smtClean="0">
                <a:solidFill>
                  <a:schemeClr val="tx1"/>
                </a:solidFill>
                <a:latin typeface="alebarda" pitchFamily="50" charset="0"/>
                <a:ea typeface="Adobe Kaiti Std R" pitchFamily="18" charset="-128"/>
              </a:rPr>
              <a:t>Під час роботи з комп’ютером дотримуйтеся правил безпеки та санітарно-гігієнічних норм.</a:t>
            </a:r>
            <a:endParaRPr lang="uk-UA" b="1" dirty="0">
              <a:solidFill>
                <a:schemeClr val="tx1"/>
              </a:solidFill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492896"/>
            <a:ext cx="2495956" cy="22860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7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ПРИГАДАЙ!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323528" y="1137789"/>
            <a:ext cx="8132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якому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інформаційному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 можна використати телефон?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за допомогою якого можна не тільки почути, а ще й побачити інформацію. 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допомогою нього можна отримати інформацію поштою. 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Пристрій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який виконує обчислення.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Електронна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машина, яка допомагає людині обробляти велику кількість інформації різного типу.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 інформаційних процесах комп’ютер також бере участь?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 людина обробляти інформацію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самостійно, без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допомоги пристроїв?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1484784"/>
            <a:ext cx="381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Передавання інформації</a:t>
            </a:r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540" y="220486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Телевізор</a:t>
            </a: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9249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</a:t>
            </a: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660" y="32849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Калькулятор</a:t>
            </a: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0571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</a:t>
            </a:r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2400" b="1" i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ютер</a:t>
            </a:r>
            <a:r>
              <a:rPr lang="uk-UA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7971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всіх</a:t>
            </a: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8772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uk-UA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Може, за допомогою мозку</a:t>
            </a:r>
            <a:r>
              <a:rPr lang="uk-U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чого все почалося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67544" y="113778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Спочатку люди рахували за допомогою пальців. Коли пальців на одній руці не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вистачало, вони лічили пальці на другій руці, а потім — на нозі.</a:t>
            </a:r>
          </a:p>
          <a:p>
            <a:pPr marL="342900" indent="-342900">
              <a:buFontTx/>
              <a:buChar char="-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/>
          <a:stretch/>
        </p:blipFill>
        <p:spPr bwMode="auto">
          <a:xfrm>
            <a:off x="2771800" y="3068960"/>
            <a:ext cx="3246891" cy="30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чого все почалося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611560" y="1137789"/>
            <a:ext cx="7844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Пізніше рахували, роблячи зарубки на палиці чи стовпі.</a:t>
            </a:r>
            <a:endParaRPr 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15" descr="89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37833" r="67500" b="51794"/>
          <a:stretch>
            <a:fillRect/>
          </a:stretch>
        </p:blipFill>
        <p:spPr bwMode="auto">
          <a:xfrm>
            <a:off x="1619672" y="2385087"/>
            <a:ext cx="493600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Вузликова лічба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67544" y="1137789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листя рослини агави робили мотузки і рахували на них, зав'язуючи вузлики. Маленькі вузлики  позначали одиниці,  </a:t>
            </a:r>
          </a:p>
          <a:p>
            <a:pPr algn="ctr"/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великі — п'ятірки</a:t>
            </a:r>
            <a:r>
              <a:rPr lang="uk-UA" alt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alt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16" descr="89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56137" r="45001" b="31050"/>
          <a:stretch>
            <a:fillRect/>
          </a:stretch>
        </p:blipFill>
        <p:spPr bwMode="auto">
          <a:xfrm>
            <a:off x="2627784" y="3356992"/>
            <a:ext cx="3312368" cy="28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Абак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97969" y="1088486"/>
            <a:ext cx="4911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Пристрій для лічби камінцями називався абак. Його придумали фінікійці.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11" y="980728"/>
            <a:ext cx="3121704" cy="21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186" y="3135237"/>
            <a:ext cx="49116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Потім він з'явився в Японії та Китаї.</a:t>
            </a:r>
          </a:p>
          <a:p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стародавньому Римі абак називали калькулі. Від цього слова утворилася назва "калькулятор".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4558"/>
            <a:ext cx="2232248" cy="2165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Рахівниця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97969" y="1088486"/>
            <a:ext cx="789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Пізніше </a:t>
            </a:r>
            <a:r>
              <a:rPr lang="uk-UA" alt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Київській Русі придумали рахівницю</a:t>
            </a:r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alt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28" y="2564904"/>
            <a:ext cx="3067844" cy="35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Паскаліна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97969" y="1088486"/>
            <a:ext cx="7890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Першу механічну машину, яка додавала багатоцифрові числа, створив відомий французький вчений </a:t>
            </a:r>
            <a:r>
              <a:rPr lang="uk-UA" altLang="uk-UA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Блез</a:t>
            </a:r>
            <a:r>
              <a:rPr lang="uk-UA" alt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Паскаль.</a:t>
            </a:r>
            <a:endParaRPr lang="ru-RU" alt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12" y="2922932"/>
            <a:ext cx="5112568" cy="257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f296bb2fa7a258993fd2325e63c9795acadf6"/>
</p:tagLst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7818</TotalTime>
  <Words>435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Fon3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3 клас</dc:title>
  <dc:creator>nout</dc:creator>
  <cp:lastModifiedBy>7svetic</cp:lastModifiedBy>
  <cp:revision>841</cp:revision>
  <dcterms:created xsi:type="dcterms:W3CDTF">2014-09-29T16:47:44Z</dcterms:created>
  <dcterms:modified xsi:type="dcterms:W3CDTF">2016-01-20T21:30:38Z</dcterms:modified>
</cp:coreProperties>
</file>